
<file path=[Content_Types].xml><?xml version="1.0" encoding="utf-8"?>
<Types xmlns="http://schemas.openxmlformats.org/package/2006/content-types">
  <Default ContentType="application/x-fontdata" Extension="fntdata"/>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image/jpg" PartName="/ppt/media/image46.jpg"/>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image/jpg" PartName="/ppt/media/image60.jpg"/>
  <Override ContentType="image/jpg" PartName="/ppt/media/image61.jpg"/>
  <Override ContentType="image/jpg" PartName="/ppt/media/image63.jpg"/>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 id="2147483673" r:id="rId3"/>
  </p:sldMasterIdLst>
  <p:notesMasterIdLst>
    <p:notesMasterId r:id="rId56"/>
  </p:notesMasterIdLst>
  <p:sldIdLst>
    <p:sldId id="2612" r:id="rId4"/>
    <p:sldId id="2609" r:id="rId5"/>
    <p:sldId id="2610" r:id="rId6"/>
    <p:sldId id="2611" r:id="rId7"/>
    <p:sldId id="256" r:id="rId8"/>
    <p:sldId id="2613" r:id="rId9"/>
    <p:sldId id="257" r:id="rId10"/>
    <p:sldId id="2617" r:id="rId11"/>
    <p:sldId id="258" r:id="rId12"/>
    <p:sldId id="259" r:id="rId13"/>
    <p:sldId id="2593" r:id="rId14"/>
    <p:sldId id="2594" r:id="rId15"/>
    <p:sldId id="407" r:id="rId16"/>
    <p:sldId id="408" r:id="rId17"/>
    <p:sldId id="409" r:id="rId18"/>
    <p:sldId id="370" r:id="rId19"/>
    <p:sldId id="371" r:id="rId20"/>
    <p:sldId id="360" r:id="rId21"/>
    <p:sldId id="2595" r:id="rId22"/>
    <p:sldId id="382" r:id="rId23"/>
    <p:sldId id="302" r:id="rId24"/>
    <p:sldId id="2596" r:id="rId25"/>
    <p:sldId id="1159" r:id="rId26"/>
    <p:sldId id="2589" r:id="rId27"/>
    <p:sldId id="324" r:id="rId28"/>
    <p:sldId id="1033" r:id="rId29"/>
    <p:sldId id="1468" r:id="rId30"/>
    <p:sldId id="1336" r:id="rId31"/>
    <p:sldId id="1337" r:id="rId32"/>
    <p:sldId id="261" r:id="rId33"/>
    <p:sldId id="1444" r:id="rId34"/>
    <p:sldId id="1442" r:id="rId35"/>
    <p:sldId id="1443" r:id="rId36"/>
    <p:sldId id="1467" r:id="rId37"/>
    <p:sldId id="2590" r:id="rId38"/>
    <p:sldId id="269" r:id="rId39"/>
    <p:sldId id="2592" r:id="rId40"/>
    <p:sldId id="2604" r:id="rId41"/>
    <p:sldId id="262" r:id="rId42"/>
    <p:sldId id="2605" r:id="rId43"/>
    <p:sldId id="2608" r:id="rId44"/>
    <p:sldId id="263" r:id="rId45"/>
    <p:sldId id="273" r:id="rId46"/>
    <p:sldId id="2600" r:id="rId47"/>
    <p:sldId id="272" r:id="rId48"/>
    <p:sldId id="2601" r:id="rId49"/>
    <p:sldId id="2602" r:id="rId50"/>
    <p:sldId id="2603" r:id="rId51"/>
    <p:sldId id="270" r:id="rId52"/>
    <p:sldId id="271" r:id="rId53"/>
    <p:sldId id="2615" r:id="rId54"/>
    <p:sldId id="2614" r:id="rId55"/>
  </p:sldIdLst>
  <p:sldSz cx="12192000" cy="6858000"/>
  <p:notesSz cx="6858000" cy="9144000"/>
  <p:embeddedFontLst>
    <p:embeddedFont>
      <p:font typeface="Abadi" panose="020B0604020104020204" pitchFamily="34" charset="0"/>
      <p:regular r:id="rId57"/>
    </p:embeddedFon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Lucida Sans Unicode" panose="020B0602030504020204" pitchFamily="34" charset="0"/>
      <p:regular r:id="rId64"/>
    </p:embeddedFont>
    <p:embeddedFont>
      <p:font typeface="Open Sans" panose="020B0606030504020204" pitchFamily="34" charset="0"/>
      <p:regular r:id="rId65"/>
      <p:bold r:id="rId66"/>
      <p:italic r:id="rId67"/>
      <p:boldItalic r:id="rId68"/>
    </p:embeddedFont>
    <p:embeddedFont>
      <p:font typeface="Trebuchet MS" panose="020B060302020202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4" autoAdjust="0"/>
    <p:restoredTop sz="58706" autoAdjust="0"/>
  </p:normalViewPr>
  <p:slideViewPr>
    <p:cSldViewPr snapToGrid="0" snapToObjects="1">
      <p:cViewPr varScale="1">
        <p:scale>
          <a:sx n="33" d="100"/>
          <a:sy n="33" d="100"/>
        </p:scale>
        <p:origin x="191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5.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nsplash.com/@californong?utm_source=unsplash&amp;utm_medium=referral&amp;utm_content=creditCopyText"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unsplash.com/s/photos/book-on-a-shelf-with-spiderwebs?utm_source=unsplash&amp;utm_medium=referral&amp;utm_content=creditCopyText"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ritannica.com/topic/mass-transit"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nsplash.com/s/photos/ecola-state-park%2C-cannon-beach%2C-oregon%2C-usa"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unsplash.com/license"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nsplash.com/@jeshoots?utm_source=unsplash&amp;utm_medium=referral&amp;utm_content=creditCopyText"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unsplash.com/s/photos/strategy?utm_source=unsplash&amp;utm_medium=referral&amp;utm_content=creditCopyText"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nsplash.com/@robin_rednine?utm_source=unsplash&amp;utm_medium=referral&amp;utm_content=creditCopyText"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unsplash.com/s/photos/social-media?utm_source=unsplash&amp;utm_medium=referral&amp;utm_content=creditCopyText"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nsplash.com/@cytonn_photography?utm_source=unsplash&amp;utm_medium=referral&amp;utm_content=creditCopyText"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unsplash.com/s/photos/partnerships?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unsplash.com/@rayhennessy?utm_source=unsplash&amp;utm_medium=referral&amp;utm_content=creditCopyText"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unsplash.com/s/photos/tortoise-and-the-hare?utm_source=unsplash&amp;utm_medium=referral&amp;utm_content=creditCopyText"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5180-A929-4D92-B5AD-09B313810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28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5180-A929-4D92-B5AD-09B313810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32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5180-A929-4D92-B5AD-09B313810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21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5180-A929-4D92-B5AD-09B313810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84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5180-A929-4D92-B5AD-09B313810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51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5180-A929-4D92-B5AD-09B313810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871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F3C2C0D9-3996-0141-A497-4635AAB9A8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A6BC8E0F-079D-6C49-8462-537540E419AE}" type="slidenum">
              <a:rPr lang="en-US" altLang="en-US" sz="1200" smtClean="0"/>
              <a:pPr/>
              <a:t>23</a:t>
            </a:fld>
            <a:endParaRPr lang="en-US" altLang="en-US" sz="1200"/>
          </a:p>
        </p:txBody>
      </p:sp>
      <p:sp>
        <p:nvSpPr>
          <p:cNvPr id="21506" name="Rectangle 2">
            <a:extLst>
              <a:ext uri="{FF2B5EF4-FFF2-40B4-BE49-F238E27FC236}">
                <a16:creationId xmlns:a16="http://schemas.microsoft.com/office/drawing/2014/main" id="{F12CD418-4A64-0A4C-BCC9-98749EE025A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CC8955CC-4E40-F441-9248-3BE7EDC3FF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705975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xfrm>
            <a:off x="812800" y="920750"/>
            <a:ext cx="5689600" cy="3200400"/>
          </a:xfrm>
          <a:prstGeom prst="rect">
            <a:avLst/>
          </a:prstGeom>
          <a:solidFill>
            <a:srgbClr val="FFFFFF"/>
          </a:solidFill>
          <a:ln w="12700">
            <a:solidFill>
              <a:schemeClr val="tx1"/>
            </a:solidFill>
            <a:miter lim="800000"/>
            <a:headEnd/>
            <a:tailEnd/>
          </a:ln>
          <a:extLst>
            <a:ext uri="{FAA26D3D-D897-4be2-8F04-BA451C77F1D7}">
              <ma14:placeholderFlag xmlns:ma14="http://schemas.microsoft.com/office/mac/drawingml/2011/main" xmlns="" val="1"/>
            </a:ext>
          </a:extLst>
        </p:spPr>
      </p:sp>
      <p:sp>
        <p:nvSpPr>
          <p:cNvPr id="168963" name="Rectangle 3"/>
          <p:cNvSpPr>
            <a:spLocks noGrp="1" noChangeArrowheads="1"/>
          </p:cNvSpPr>
          <p:nvPr>
            <p:ph type="body" idx="1"/>
          </p:nvPr>
        </p:nvSpPr>
        <p:spPr bwMode="auto">
          <a:xfrm>
            <a:off x="954088" y="4600575"/>
            <a:ext cx="5411787" cy="4281488"/>
          </a:xfrm>
          <a:prstGeom prst="rect">
            <a:avLst/>
          </a:prstGeo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655" tIns="46988" rIns="95655" bIns="46988"/>
          <a:lstStyle/>
          <a:p>
            <a:endParaRPr lang="en-US" dirty="0">
              <a:latin typeface="Calibri"/>
            </a:endParaRPr>
          </a:p>
        </p:txBody>
      </p:sp>
    </p:spTree>
    <p:extLst>
      <p:ext uri="{BB962C8B-B14F-4D97-AF65-F5344CB8AC3E}">
        <p14:creationId xmlns:p14="http://schemas.microsoft.com/office/powerpoint/2010/main" val="1670980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47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74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0">
              <a:spcBef>
                <a:spcPts val="1800"/>
              </a:spcBef>
              <a:spcAft>
                <a:spcPts val="1200"/>
              </a:spcAft>
            </a:pPr>
            <a:r>
              <a:rPr lang="en-US" sz="1800" b="1" i="0" u="none" strike="noStrike" dirty="0">
                <a:solidFill>
                  <a:srgbClr val="000000"/>
                </a:solidFill>
                <a:effectLst/>
                <a:latin typeface="Times New Roman" panose="02020603050405020304" pitchFamily="18" charset="0"/>
              </a:rPr>
              <a:t>Systems Thinking/complexity</a:t>
            </a:r>
            <a:endParaRPr lang="en-US" b="1" dirty="0">
              <a:effectLst/>
            </a:endParaRPr>
          </a:p>
          <a:p>
            <a:pPr algn="just" rtl="0">
              <a:spcBef>
                <a:spcPts val="1200"/>
              </a:spcBef>
              <a:spcAft>
                <a:spcPts val="1200"/>
              </a:spcAft>
            </a:pPr>
            <a:r>
              <a:rPr lang="en-US" sz="1800" b="0" i="0" u="none" strike="noStrike" dirty="0">
                <a:solidFill>
                  <a:srgbClr val="000000"/>
                </a:solidFill>
                <a:effectLst/>
                <a:latin typeface="Times New Roman" panose="02020603050405020304" pitchFamily="18" charset="0"/>
              </a:rPr>
              <a:t>The traditional and predominant approach to our ongoing challenges elicits a simple rule: to understand and solve a problem, the problem must be broken down into smaller and manageable pieces. Because of this, institutions created to "solve problems" now operate in silos, separate from each other and incapable of creating convergent solution-oriented routes. The latter is quite evident in the siloed nature of traditional higher education disciplines and the clear trends towards hyper-specialization (Sustainable Development Solutions Network 2020).</a:t>
            </a:r>
            <a:endParaRPr lang="en-US" b="0" dirty="0">
              <a:effectLst/>
            </a:endParaRPr>
          </a:p>
          <a:p>
            <a:pPr algn="just" rtl="0">
              <a:spcBef>
                <a:spcPts val="1200"/>
              </a:spcBef>
              <a:spcAft>
                <a:spcPts val="1200"/>
              </a:spcAft>
            </a:pPr>
            <a:r>
              <a:rPr lang="en-US" sz="1800" b="0" i="0" u="none" strike="noStrike" dirty="0">
                <a:solidFill>
                  <a:srgbClr val="000000"/>
                </a:solidFill>
                <a:effectLst/>
                <a:latin typeface="Times New Roman" panose="02020603050405020304" pitchFamily="18" charset="0"/>
              </a:rPr>
              <a:t>For planetary health, it is essential to take a step back and look at the whole picture. Because of this, Planetary Health builds and relies on approaches that incorporate system thinking (e.g., ecology). By doing so, planetary health attempts to analyze the interaction between elements within a system more than just describing the parts of the system itself. In this process, planetary health examines the interlinkages between human health and environmental health while considering how these interactions happen at different scales (geospatial and temporal) and how they respond to characteristics of complex adaptive systems (e.g., non-linearity, heterogeneous actors, emerging characteristics, self-organization, and feedback loops). In essence, in all of its components, planetary health requires transdisciplinary approaches to understand how human health and wellbeing emerge from the complex interactions between natural and social systems and address complex phenomena in favor of holistic solutions (Whitmee et al. 2015).</a:t>
            </a:r>
            <a:endParaRPr lang="en-US" b="0" dirty="0">
              <a:effectLst/>
            </a:endParaRPr>
          </a:p>
          <a:p>
            <a:pPr rtl="0">
              <a:spcBef>
                <a:spcPts val="1200"/>
              </a:spcBef>
              <a:spcAft>
                <a:spcPts val="1200"/>
              </a:spcAft>
            </a:pPr>
            <a:r>
              <a:rPr lang="en-US" sz="1800" b="0" i="0" u="none" strike="noStrike" dirty="0">
                <a:solidFill>
                  <a:srgbClr val="000000"/>
                </a:solidFill>
                <a:effectLst/>
                <a:latin typeface="Times New Roman" panose="02020603050405020304" pitchFamily="18" charset="0"/>
              </a:rPr>
              <a:t>Where public health and global health discuss root causes of illness and disease, </a:t>
            </a:r>
            <a:r>
              <a:rPr lang="en-US" sz="1800" b="0" i="0" u="none" strike="noStrike" dirty="0">
                <a:solidFill>
                  <a:srgbClr val="222222"/>
                </a:solidFill>
                <a:effectLst/>
                <a:latin typeface="Times New Roman" panose="02020603050405020304" pitchFamily="18" charset="0"/>
              </a:rPr>
              <a:t>planetary health points to the upstream human behaviors that disrupt the planet’s natural systems and thereby disrupting human health for generations to come. </a:t>
            </a:r>
            <a:r>
              <a:rPr lang="en-US" sz="1800" b="0" i="0" u="none" strike="noStrike" dirty="0">
                <a:solidFill>
                  <a:srgbClr val="000000"/>
                </a:solidFill>
                <a:effectLst/>
                <a:latin typeface="Times New Roman" panose="02020603050405020304" pitchFamily="18" charset="0"/>
              </a:rPr>
              <a:t>  In 2014, Richard Horton the Editor-in Chief of</a:t>
            </a:r>
            <a:r>
              <a:rPr lang="en-US" sz="1800" b="0" i="1" u="none" strike="noStrike" dirty="0">
                <a:solidFill>
                  <a:srgbClr val="000000"/>
                </a:solidFill>
                <a:effectLst/>
                <a:latin typeface="Times New Roman" panose="02020603050405020304" pitchFamily="18" charset="0"/>
              </a:rPr>
              <a:t> The</a:t>
            </a:r>
            <a:r>
              <a:rPr lang="en-US" sz="1800" b="0" i="0" u="none" strike="noStrike" dirty="0">
                <a:solidFill>
                  <a:srgbClr val="000000"/>
                </a:solidFill>
                <a:effectLst/>
                <a:latin typeface="Times New Roman" panose="02020603050405020304" pitchFamily="18" charset="0"/>
              </a:rPr>
              <a:t> </a:t>
            </a:r>
            <a:r>
              <a:rPr lang="en-US" sz="1800" b="0" i="1" u="none" strike="noStrike" dirty="0">
                <a:solidFill>
                  <a:srgbClr val="000000"/>
                </a:solidFill>
                <a:effectLst/>
                <a:latin typeface="Times New Roman" panose="02020603050405020304" pitchFamily="18" charset="0"/>
              </a:rPr>
              <a:t>Lancet, </a:t>
            </a:r>
            <a:r>
              <a:rPr lang="en-US" sz="1800" b="0" i="0" u="none" strike="noStrike" dirty="0">
                <a:solidFill>
                  <a:srgbClr val="000000"/>
                </a:solidFill>
                <a:effectLst/>
                <a:latin typeface="Times New Roman" panose="02020603050405020304" pitchFamily="18" charset="0"/>
              </a:rPr>
              <a:t>wrote, “The SDGs are fairy tales dressed in the bureaucratese of intergovernmental narcissism, adorned with the robes of multilateral paralysis and poisoned by the acid of nation state failure. Yet this is served up as our future” (p. 2196). Other criticisms of the SDGs include failure to address wealth disparities and overconsumption by a few. </a:t>
            </a:r>
            <a:endParaRPr lang="en-US" b="0" dirty="0">
              <a:effectLst/>
            </a:endParaRPr>
          </a:p>
          <a:p>
            <a:pPr rtl="0">
              <a:spcBef>
                <a:spcPts val="1200"/>
              </a:spcBef>
              <a:spcAft>
                <a:spcPts val="1200"/>
              </a:spcAft>
            </a:pPr>
            <a:r>
              <a:rPr lang="en-US" sz="1800" b="0" i="0" u="none" strike="noStrike" dirty="0">
                <a:solidFill>
                  <a:srgbClr val="000000"/>
                </a:solidFill>
                <a:effectLst/>
                <a:latin typeface="Times New Roman" panose="02020603050405020304" pitchFamily="18" charset="0"/>
              </a:rPr>
              <a:t>Basically, the SDGs want to reduce inequality by ratcheting the poor up, but while leaving the wealth and power of the global 1 percent intact. They want the best of both worlds. They fail to accept that mass impoverishment is the </a:t>
            </a:r>
            <a:r>
              <a:rPr lang="en-US" sz="1800" b="0" i="1" u="none" strike="noStrike" dirty="0">
                <a:solidFill>
                  <a:srgbClr val="000000"/>
                </a:solidFill>
                <a:effectLst/>
                <a:latin typeface="Times New Roman" panose="02020603050405020304" pitchFamily="18" charset="0"/>
              </a:rPr>
              <a:t>product </a:t>
            </a:r>
            <a:r>
              <a:rPr lang="en-US" sz="1800" b="0" i="0" u="none" strike="noStrike" dirty="0">
                <a:solidFill>
                  <a:srgbClr val="000000"/>
                </a:solidFill>
                <a:effectLst/>
                <a:latin typeface="Times New Roman" panose="02020603050405020304" pitchFamily="18" charset="0"/>
              </a:rPr>
              <a:t>of extreme wealth accumulation and overconsumption by a few, which entails processes of enclosure, extraction, and exploitation along the way. You can’t solve the problem of poverty without challenging the pathologies of accumulation. (Hickel, 2015)</a:t>
            </a:r>
            <a:endParaRPr lang="en-US" b="0" dirty="0">
              <a:effectLst/>
            </a:endParaRPr>
          </a:p>
          <a:p>
            <a:pPr rtl="0">
              <a:spcBef>
                <a:spcPts val="1200"/>
              </a:spcBef>
              <a:spcAft>
                <a:spcPts val="1200"/>
              </a:spcAft>
            </a:pPr>
            <a:r>
              <a:rPr lang="en-US" sz="1800" b="0" i="0" u="none" strike="noStrike" dirty="0">
                <a:solidFill>
                  <a:srgbClr val="000000"/>
                </a:solidFill>
                <a:effectLst/>
                <a:latin typeface="Times New Roman" panose="02020603050405020304" pitchFamily="18" charset="0"/>
              </a:rPr>
              <a:t> With a deep grasp of power dynamics and a core domain focused on equity and social justice, planetary health brings a critical awareness to the SDGs that is often missing in other models of health. Planetary health solutions work at the root cause of inequities and challenge the human behaviors at the source.</a:t>
            </a:r>
            <a:endParaRPr lang="en-US" b="0" dirty="0">
              <a:effectLst/>
            </a:endParaRPr>
          </a:p>
          <a:p>
            <a:br>
              <a:rPr lang="en-US" dirty="0"/>
            </a:br>
            <a:endParaRPr lang="en-US" dirty="0"/>
          </a:p>
        </p:txBody>
      </p:sp>
    </p:spTree>
    <p:extLst>
      <p:ext uri="{BB962C8B-B14F-4D97-AF65-F5344CB8AC3E}">
        <p14:creationId xmlns:p14="http://schemas.microsoft.com/office/powerpoint/2010/main" val="363025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my notes are here - </a:t>
            </a:r>
            <a:endParaRPr dirty="0"/>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752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Creative Commons License </a:t>
            </a:r>
            <a:r>
              <a:rPr lang="en-US" sz="1100" b="0" i="0" u="none" strike="noStrike" cap="none" dirty="0">
                <a:solidFill>
                  <a:srgbClr val="000000"/>
                </a:solidFill>
                <a:effectLst/>
                <a:latin typeface="Arial"/>
                <a:ea typeface="Arial"/>
                <a:cs typeface="Arial"/>
                <a:sym typeface="Arial"/>
              </a:rPr>
              <a:t>Photo by </a:t>
            </a:r>
            <a:r>
              <a:rPr lang="en-US" sz="1100" b="0" i="0" u="none" strike="noStrike" cap="none" dirty="0">
                <a:solidFill>
                  <a:srgbClr val="000000"/>
                </a:solidFill>
                <a:effectLst/>
                <a:latin typeface="Arial"/>
                <a:ea typeface="Arial"/>
                <a:cs typeface="Arial"/>
                <a:sym typeface="Arial"/>
                <a:hlinkClick r:id="rId3"/>
              </a:rPr>
              <a:t>Nong Vang</a:t>
            </a:r>
            <a:r>
              <a:rPr lang="en-US" sz="1100" b="0" i="0" u="none" strike="noStrike" cap="none" dirty="0">
                <a:solidFill>
                  <a:srgbClr val="000000"/>
                </a:solidFill>
                <a:effectLst/>
                <a:latin typeface="Arial"/>
                <a:ea typeface="Arial"/>
                <a:cs typeface="Arial"/>
                <a:sym typeface="Arial"/>
              </a:rPr>
              <a:t> on </a:t>
            </a:r>
            <a:r>
              <a:rPr lang="en-US" sz="1100" b="0" i="0" u="none" strike="noStrike" cap="none" dirty="0">
                <a:solidFill>
                  <a:srgbClr val="000000"/>
                </a:solidFill>
                <a:effectLst/>
                <a:latin typeface="Arial"/>
                <a:ea typeface="Arial"/>
                <a:cs typeface="Arial"/>
                <a:sym typeface="Arial"/>
                <a:hlinkClick r:id="rId4"/>
              </a:rPr>
              <a:t>Unsplash</a:t>
            </a:r>
            <a:endParaRPr lang="en-US" dirty="0"/>
          </a:p>
        </p:txBody>
      </p:sp>
    </p:spTree>
    <p:extLst>
      <p:ext uri="{BB962C8B-B14F-4D97-AF65-F5344CB8AC3E}">
        <p14:creationId xmlns:p14="http://schemas.microsoft.com/office/powerpoint/2010/main" val="243107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Public Domain, Library of Congress</a:t>
            </a:r>
          </a:p>
          <a:p>
            <a:r>
              <a:rPr lang="en-US" dirty="0"/>
              <a:t>1955 but Secretary of the NAACP before that and “tired not from working but tired of Jim Crow segregation” </a:t>
            </a:r>
          </a:p>
          <a:p>
            <a:r>
              <a:rPr lang="en-US" sz="1100" b="0" i="0" u="none" strike="noStrike" cap="none" dirty="0">
                <a:solidFill>
                  <a:srgbClr val="000000"/>
                </a:solidFill>
                <a:effectLst/>
                <a:latin typeface="Arial"/>
                <a:ea typeface="Arial"/>
                <a:cs typeface="Arial"/>
                <a:sym typeface="Arial"/>
              </a:rPr>
              <a:t> Parks was not the first Black woman to refuse to give up her bus seat for a white person—15-year-old Claudette Colvin had been arrested for the same offense nine months earlier, and dozens of other Black women had preceded them in the history of segregated </a:t>
            </a:r>
            <a:r>
              <a:rPr lang="en-US" sz="1100" b="0" i="0" u="none" strike="noStrike" cap="none" dirty="0">
                <a:solidFill>
                  <a:srgbClr val="000000"/>
                </a:solidFill>
                <a:effectLst/>
                <a:latin typeface="Arial"/>
                <a:ea typeface="Arial"/>
                <a:cs typeface="Arial"/>
                <a:sym typeface="Arial"/>
                <a:hlinkClick r:id="rId3"/>
              </a:rPr>
              <a:t>public transit</a:t>
            </a:r>
            <a:r>
              <a:rPr lang="en-US" sz="1100" b="0" i="0" u="none" strike="noStrike" cap="none" dirty="0">
                <a:solidFill>
                  <a:srgbClr val="000000"/>
                </a:solidFill>
                <a:effectLst/>
                <a:latin typeface="Arial"/>
                <a:ea typeface="Arial"/>
                <a:cs typeface="Arial"/>
                <a:sym typeface="Arial"/>
              </a:rPr>
              <a:t>. However, as secretary of the local NAACP, and with the Montgomery Improvement Association behind her, Parks had access to resources and publicity that those other women had not had. It was her case that forced the city of Montgomery to desegregate city buses permanently.</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554222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a:t>
            </a:r>
            <a:r>
              <a:rPr lang="en-US" sz="1100" b="0" i="0" u="none" strike="noStrike" cap="none" dirty="0">
                <a:solidFill>
                  <a:srgbClr val="000000"/>
                </a:solidFill>
                <a:effectLst/>
                <a:latin typeface="Arial"/>
                <a:ea typeface="Arial"/>
                <a:cs typeface="Arial"/>
                <a:sym typeface="Arial"/>
                <a:hlinkClick r:id="rId3"/>
              </a:rPr>
              <a:t>Ecola State park, Cannon Beach, Oregon, USA</a:t>
            </a:r>
            <a:r>
              <a:rPr lang="en-US" sz="1100" b="0" i="0" u="none" strike="noStrike" cap="none" dirty="0">
                <a:solidFill>
                  <a:srgbClr val="000000"/>
                </a:solidFill>
                <a:effectLst/>
                <a:latin typeface="Arial"/>
                <a:ea typeface="Arial"/>
                <a:cs typeface="Arial"/>
                <a:sym typeface="Arial"/>
              </a:rPr>
              <a:t>. Published on June 16, 2019. </a:t>
            </a:r>
            <a:r>
              <a:rPr lang="en-US" sz="1100" b="0" i="0" u="sng" strike="noStrike" cap="none" dirty="0">
                <a:solidFill>
                  <a:srgbClr val="000000"/>
                </a:solidFill>
                <a:effectLst/>
                <a:latin typeface="Arial"/>
                <a:ea typeface="Arial"/>
                <a:cs typeface="Arial"/>
                <a:sym typeface="Arial"/>
                <a:hlinkClick r:id="rId4"/>
              </a:rPr>
              <a:t>Free to use under the Unsplash License</a:t>
            </a:r>
            <a:endParaRPr lang="en-US" dirty="0"/>
          </a:p>
        </p:txBody>
      </p:sp>
    </p:spTree>
    <p:extLst>
      <p:ext uri="{BB962C8B-B14F-4D97-AF65-F5344CB8AC3E}">
        <p14:creationId xmlns:p14="http://schemas.microsoft.com/office/powerpoint/2010/main" val="155185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Photo by </a:t>
            </a:r>
            <a:r>
              <a:rPr lang="en-US" sz="1100" b="0" i="0" u="none" strike="noStrike" cap="none" dirty="0">
                <a:solidFill>
                  <a:srgbClr val="000000"/>
                </a:solidFill>
                <a:effectLst/>
                <a:latin typeface="Arial"/>
                <a:ea typeface="Arial"/>
                <a:cs typeface="Arial"/>
                <a:sym typeface="Arial"/>
                <a:hlinkClick r:id="rId3"/>
              </a:rPr>
              <a:t>JESHOOTS.COM</a:t>
            </a:r>
            <a:r>
              <a:rPr lang="en-US" sz="1100" b="0" i="0" u="none" strike="noStrike" cap="none" dirty="0">
                <a:solidFill>
                  <a:srgbClr val="000000"/>
                </a:solidFill>
                <a:effectLst/>
                <a:latin typeface="Arial"/>
                <a:ea typeface="Arial"/>
                <a:cs typeface="Arial"/>
                <a:sym typeface="Arial"/>
              </a:rPr>
              <a:t> on </a:t>
            </a:r>
            <a:r>
              <a:rPr lang="en-US" sz="1100" b="0" i="0" u="none" strike="noStrike" cap="none" dirty="0">
                <a:solidFill>
                  <a:srgbClr val="000000"/>
                </a:solidFill>
                <a:effectLst/>
                <a:latin typeface="Arial"/>
                <a:ea typeface="Arial"/>
                <a:cs typeface="Arial"/>
                <a:sym typeface="Arial"/>
                <a:hlinkClick r:id="rId4"/>
              </a:rPr>
              <a:t>Unsplash</a:t>
            </a:r>
            <a:r>
              <a:rPr lang="en-US" sz="1100" b="0" i="0" u="none" strike="noStrike" cap="none" dirty="0">
                <a:solidFill>
                  <a:srgbClr val="000000"/>
                </a:solidFill>
                <a:effectLst/>
                <a:latin typeface="Arial"/>
                <a:ea typeface="Arial"/>
                <a:cs typeface="Arial"/>
                <a:sym typeface="Arial"/>
              </a:rPr>
              <a:t> Creative Commons license</a:t>
            </a:r>
            <a:endParaRPr lang="en-US" dirty="0"/>
          </a:p>
        </p:txBody>
      </p:sp>
    </p:spTree>
    <p:extLst>
      <p:ext uri="{BB962C8B-B14F-4D97-AF65-F5344CB8AC3E}">
        <p14:creationId xmlns:p14="http://schemas.microsoft.com/office/powerpoint/2010/main" val="1980788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a:t>
            </a:r>
            <a:r>
              <a:rPr lang="en-US" sz="1100" b="0" i="0" u="none" strike="noStrike" cap="none" dirty="0">
                <a:solidFill>
                  <a:srgbClr val="000000"/>
                </a:solidFill>
                <a:effectLst/>
                <a:latin typeface="Arial"/>
                <a:ea typeface="Arial"/>
                <a:cs typeface="Arial"/>
                <a:sym typeface="Arial"/>
              </a:rPr>
              <a:t>Photo by </a:t>
            </a:r>
            <a:r>
              <a:rPr lang="en-US" sz="1100" b="0" i="0" u="none" strike="noStrike" cap="none" dirty="0">
                <a:solidFill>
                  <a:srgbClr val="000000"/>
                </a:solidFill>
                <a:effectLst/>
                <a:latin typeface="Arial"/>
                <a:ea typeface="Arial"/>
                <a:cs typeface="Arial"/>
                <a:sym typeface="Arial"/>
                <a:hlinkClick r:id="rId3"/>
              </a:rPr>
              <a:t>ROBIN WORRALL</a:t>
            </a:r>
            <a:r>
              <a:rPr lang="en-US" sz="1100" b="0" i="0" u="none" strike="noStrike" cap="none" dirty="0">
                <a:solidFill>
                  <a:srgbClr val="000000"/>
                </a:solidFill>
                <a:effectLst/>
                <a:latin typeface="Arial"/>
                <a:ea typeface="Arial"/>
                <a:cs typeface="Arial"/>
                <a:sym typeface="Arial"/>
              </a:rPr>
              <a:t> on </a:t>
            </a:r>
            <a:r>
              <a:rPr lang="en-US" sz="1100" b="0" i="0" u="none" strike="noStrike" cap="none" dirty="0">
                <a:solidFill>
                  <a:srgbClr val="000000"/>
                </a:solidFill>
                <a:effectLst/>
                <a:latin typeface="Arial"/>
                <a:ea typeface="Arial"/>
                <a:cs typeface="Arial"/>
                <a:sym typeface="Arial"/>
                <a:hlinkClick r:id="rId4"/>
              </a:rPr>
              <a:t>Unsplash</a:t>
            </a:r>
            <a:r>
              <a:rPr lang="en-US" sz="1100" b="0" i="0" u="none" strike="noStrike" cap="none" dirty="0">
                <a:solidFill>
                  <a:srgbClr val="000000"/>
                </a:solidFill>
                <a:effectLst/>
                <a:latin typeface="Arial"/>
                <a:ea typeface="Arial"/>
                <a:cs typeface="Arial"/>
                <a:sym typeface="Arial"/>
              </a:rPr>
              <a:t> Creative Commons License</a:t>
            </a:r>
            <a:endParaRPr lang="en-US" dirty="0"/>
          </a:p>
        </p:txBody>
      </p:sp>
    </p:spTree>
    <p:extLst>
      <p:ext uri="{BB962C8B-B14F-4D97-AF65-F5344CB8AC3E}">
        <p14:creationId xmlns:p14="http://schemas.microsoft.com/office/powerpoint/2010/main" val="2390007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a:t>
            </a:r>
            <a:r>
              <a:rPr lang="en-US" sz="1100" b="0" i="0" u="none" strike="noStrike" cap="none" dirty="0">
                <a:solidFill>
                  <a:srgbClr val="000000"/>
                </a:solidFill>
                <a:effectLst/>
                <a:latin typeface="Arial"/>
                <a:ea typeface="Arial"/>
                <a:cs typeface="Arial"/>
                <a:sym typeface="Arial"/>
              </a:rPr>
              <a:t>Photo by </a:t>
            </a:r>
            <a:r>
              <a:rPr lang="en-US" sz="1100" b="0" i="0" u="none" strike="noStrike" cap="none" dirty="0">
                <a:solidFill>
                  <a:srgbClr val="000000"/>
                </a:solidFill>
                <a:effectLst/>
                <a:latin typeface="Arial"/>
                <a:ea typeface="Arial"/>
                <a:cs typeface="Arial"/>
                <a:sym typeface="Arial"/>
                <a:hlinkClick r:id="rId3"/>
              </a:rPr>
              <a:t>Cytonn Photography</a:t>
            </a:r>
            <a:r>
              <a:rPr lang="en-US" sz="1100" b="0" i="0" u="none" strike="noStrike" cap="none" dirty="0">
                <a:solidFill>
                  <a:srgbClr val="000000"/>
                </a:solidFill>
                <a:effectLst/>
                <a:latin typeface="Arial"/>
                <a:ea typeface="Arial"/>
                <a:cs typeface="Arial"/>
                <a:sym typeface="Arial"/>
              </a:rPr>
              <a:t> on </a:t>
            </a:r>
            <a:r>
              <a:rPr lang="en-US" sz="1100" b="0" i="0" u="none" strike="noStrike" cap="none" dirty="0">
                <a:solidFill>
                  <a:srgbClr val="000000"/>
                </a:solidFill>
                <a:effectLst/>
                <a:latin typeface="Arial"/>
                <a:ea typeface="Arial"/>
                <a:cs typeface="Arial"/>
                <a:sym typeface="Arial"/>
                <a:hlinkClick r:id="rId4"/>
              </a:rPr>
              <a:t>Unsplash</a:t>
            </a:r>
            <a:r>
              <a:rPr lang="en-US" sz="1100" b="0" i="0" u="none" strike="noStrike" cap="none" dirty="0">
                <a:solidFill>
                  <a:srgbClr val="000000"/>
                </a:solidFill>
                <a:effectLst/>
                <a:latin typeface="Arial"/>
                <a:ea typeface="Arial"/>
                <a:cs typeface="Arial"/>
                <a:sym typeface="Arial"/>
              </a:rPr>
              <a:t> Creative Commons license</a:t>
            </a:r>
            <a:endParaRPr lang="en-US" dirty="0"/>
          </a:p>
        </p:txBody>
      </p:sp>
    </p:spTree>
    <p:extLst>
      <p:ext uri="{BB962C8B-B14F-4D97-AF65-F5344CB8AC3E}">
        <p14:creationId xmlns:p14="http://schemas.microsoft.com/office/powerpoint/2010/main" val="376657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E72E4-AFBF-4CD6-8C6F-0440F5FE75E0}" type="slidenum">
              <a:rPr lang="en-US" smtClean="0"/>
              <a:t>8</a:t>
            </a:fld>
            <a:endParaRPr lang="en-US"/>
          </a:p>
        </p:txBody>
      </p:sp>
    </p:spTree>
    <p:extLst>
      <p:ext uri="{BB962C8B-B14F-4D97-AF65-F5344CB8AC3E}">
        <p14:creationId xmlns:p14="http://schemas.microsoft.com/office/powerpoint/2010/main" val="3431637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a:t>
            </a:r>
            <a:r>
              <a:rPr lang="en-US" sz="1100" b="0" i="0" u="none" strike="noStrike" cap="none" dirty="0">
                <a:solidFill>
                  <a:srgbClr val="000000"/>
                </a:solidFill>
                <a:effectLst/>
                <a:latin typeface="Arial"/>
                <a:ea typeface="Arial"/>
                <a:cs typeface="Arial"/>
                <a:sym typeface="Arial"/>
              </a:rPr>
              <a:t>Photo by </a:t>
            </a:r>
            <a:r>
              <a:rPr lang="en-US" sz="1100" b="0" i="0" u="none" strike="noStrike" cap="none" dirty="0">
                <a:solidFill>
                  <a:srgbClr val="000000"/>
                </a:solidFill>
                <a:effectLst/>
                <a:latin typeface="Arial"/>
                <a:ea typeface="Arial"/>
                <a:cs typeface="Arial"/>
                <a:sym typeface="Arial"/>
                <a:hlinkClick r:id="rId3"/>
              </a:rPr>
              <a:t>Ray Hennessy</a:t>
            </a:r>
            <a:r>
              <a:rPr lang="en-US" sz="1100" b="0" i="0" u="none" strike="noStrike" cap="none" dirty="0">
                <a:solidFill>
                  <a:srgbClr val="000000"/>
                </a:solidFill>
                <a:effectLst/>
                <a:latin typeface="Arial"/>
                <a:ea typeface="Arial"/>
                <a:cs typeface="Arial"/>
                <a:sym typeface="Arial"/>
              </a:rPr>
              <a:t> on </a:t>
            </a:r>
            <a:r>
              <a:rPr lang="en-US" sz="1100" b="0" i="0" u="none" strike="noStrike" cap="none" dirty="0">
                <a:solidFill>
                  <a:srgbClr val="000000"/>
                </a:solidFill>
                <a:effectLst/>
                <a:latin typeface="Arial"/>
                <a:ea typeface="Arial"/>
                <a:cs typeface="Arial"/>
                <a:sym typeface="Arial"/>
                <a:hlinkClick r:id="rId4"/>
              </a:rPr>
              <a:t>Unsplash</a:t>
            </a:r>
            <a:endParaRPr lang="en-US" dirty="0"/>
          </a:p>
        </p:txBody>
      </p:sp>
    </p:spTree>
    <p:extLst>
      <p:ext uri="{BB962C8B-B14F-4D97-AF65-F5344CB8AC3E}">
        <p14:creationId xmlns:p14="http://schemas.microsoft.com/office/powerpoint/2010/main" val="333659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22979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03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R" dirty="0"/>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5180-A929-4D92-B5AD-09B313810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74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5180-A929-4D92-B5AD-09B313810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96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5180-A929-4D92-B5AD-09B313810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428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E5180-A929-4D92-B5AD-09B313810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71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080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6320-E72D-46A0-A3BD-CC879B21C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A55BB5-3CB6-426F-83A4-461AF9C51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AC182E-F176-493B-83E6-638BC3D05A45}"/>
              </a:ext>
            </a:extLst>
          </p:cNvPr>
          <p:cNvSpPr>
            <a:spLocks noGrp="1"/>
          </p:cNvSpPr>
          <p:nvPr>
            <p:ph type="dt" sz="half" idx="10"/>
          </p:nvPr>
        </p:nvSpPr>
        <p:spPr/>
        <p:txBody>
          <a:bodyPr/>
          <a:lstStyle/>
          <a:p>
            <a:fld id="{361E3E80-B068-4C7B-8A8C-42D9097FD03D}" type="datetime1">
              <a:rPr lang="en-US" smtClean="0"/>
              <a:t>8/20/2021</a:t>
            </a:fld>
            <a:endParaRPr lang="en-US"/>
          </a:p>
        </p:txBody>
      </p:sp>
      <p:sp>
        <p:nvSpPr>
          <p:cNvPr id="5" name="Footer Placeholder 4">
            <a:extLst>
              <a:ext uri="{FF2B5EF4-FFF2-40B4-BE49-F238E27FC236}">
                <a16:creationId xmlns:a16="http://schemas.microsoft.com/office/drawing/2014/main" id="{8C23875B-4C0C-4E97-A640-5AA10F3BC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7866A-30B7-4614-A9E7-5074CF4E6E88}"/>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390583658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5F3C-C249-43C8-A7DB-784F6B0C93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2D50-B3CA-494E-965D-03F5E8404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CE377-A0EF-4B86-88B7-C8CA62A6E097}"/>
              </a:ext>
            </a:extLst>
          </p:cNvPr>
          <p:cNvSpPr>
            <a:spLocks noGrp="1"/>
          </p:cNvSpPr>
          <p:nvPr>
            <p:ph type="dt" sz="half" idx="10"/>
          </p:nvPr>
        </p:nvSpPr>
        <p:spPr/>
        <p:txBody>
          <a:bodyPr/>
          <a:lstStyle/>
          <a:p>
            <a:fld id="{423E1262-F2A0-4AF3-B341-AB6C1D536CE5}" type="datetime1">
              <a:rPr lang="en-US" smtClean="0"/>
              <a:t>8/20/2021</a:t>
            </a:fld>
            <a:endParaRPr lang="en-US"/>
          </a:p>
        </p:txBody>
      </p:sp>
      <p:sp>
        <p:nvSpPr>
          <p:cNvPr id="5" name="Footer Placeholder 4">
            <a:extLst>
              <a:ext uri="{FF2B5EF4-FFF2-40B4-BE49-F238E27FC236}">
                <a16:creationId xmlns:a16="http://schemas.microsoft.com/office/drawing/2014/main" id="{6B1B67ED-5F9A-461F-AC2C-25276502C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39E56-7A7A-4214-B5FE-09958B40448A}"/>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119248756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7567-2ADF-48D6-BC7F-480CF12135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2BB257-608A-4B66-8AAB-3E0BF8C8F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D6EF9B-BA1C-4870-AA01-A40A0FC200A8}"/>
              </a:ext>
            </a:extLst>
          </p:cNvPr>
          <p:cNvSpPr>
            <a:spLocks noGrp="1"/>
          </p:cNvSpPr>
          <p:nvPr>
            <p:ph type="dt" sz="half" idx="10"/>
          </p:nvPr>
        </p:nvSpPr>
        <p:spPr/>
        <p:txBody>
          <a:bodyPr/>
          <a:lstStyle/>
          <a:p>
            <a:fld id="{9A5DA0D8-51BE-46BA-9AD2-B1654A2CF49B}" type="datetime1">
              <a:rPr lang="en-US" smtClean="0"/>
              <a:t>8/20/2021</a:t>
            </a:fld>
            <a:endParaRPr lang="en-US"/>
          </a:p>
        </p:txBody>
      </p:sp>
      <p:sp>
        <p:nvSpPr>
          <p:cNvPr id="5" name="Footer Placeholder 4">
            <a:extLst>
              <a:ext uri="{FF2B5EF4-FFF2-40B4-BE49-F238E27FC236}">
                <a16:creationId xmlns:a16="http://schemas.microsoft.com/office/drawing/2014/main" id="{BDAD05D1-43EF-44C3-B69D-177B3B25F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50EEB-97AD-48AC-AA80-DEC33E2AF90A}"/>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151238260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0D4E-2EEC-4624-97D9-EDD63B204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854E3-8A0F-4A2F-92A4-1110C5CCA2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DB8C5-4814-44A5-A8BF-7A07D95A5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5FAF84-5894-4B2F-81DC-C3F154ED8267}"/>
              </a:ext>
            </a:extLst>
          </p:cNvPr>
          <p:cNvSpPr>
            <a:spLocks noGrp="1"/>
          </p:cNvSpPr>
          <p:nvPr>
            <p:ph type="dt" sz="half" idx="10"/>
          </p:nvPr>
        </p:nvSpPr>
        <p:spPr/>
        <p:txBody>
          <a:bodyPr/>
          <a:lstStyle/>
          <a:p>
            <a:fld id="{1B281DBE-0468-4924-9546-02700FD5BCB1}" type="datetime1">
              <a:rPr lang="en-US" smtClean="0"/>
              <a:t>8/20/2021</a:t>
            </a:fld>
            <a:endParaRPr lang="en-US"/>
          </a:p>
        </p:txBody>
      </p:sp>
      <p:sp>
        <p:nvSpPr>
          <p:cNvPr id="6" name="Footer Placeholder 5">
            <a:extLst>
              <a:ext uri="{FF2B5EF4-FFF2-40B4-BE49-F238E27FC236}">
                <a16:creationId xmlns:a16="http://schemas.microsoft.com/office/drawing/2014/main" id="{27F6A57F-FEC3-46E0-A941-0E31D5965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1253B-6CFA-4B93-92AE-839B68AF6BD2}"/>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406166153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5AA4-32C9-4154-BE30-E0F5FF80A3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278B0-A4AD-4AC4-89CD-43304E890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805D57-4181-4D9E-9F87-3A09C1F81D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CF8B33-0296-47C8-800E-114C803647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8EBCB-94EF-40BF-9527-0BFA5B0501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09A1B8-E895-4C7E-82D9-1D85CC9CD453}"/>
              </a:ext>
            </a:extLst>
          </p:cNvPr>
          <p:cNvSpPr>
            <a:spLocks noGrp="1"/>
          </p:cNvSpPr>
          <p:nvPr>
            <p:ph type="dt" sz="half" idx="10"/>
          </p:nvPr>
        </p:nvSpPr>
        <p:spPr/>
        <p:txBody>
          <a:bodyPr/>
          <a:lstStyle/>
          <a:p>
            <a:fld id="{29B0E40A-351F-4AB7-A266-68C555BBDADB}" type="datetime1">
              <a:rPr lang="en-US" smtClean="0"/>
              <a:t>8/20/2021</a:t>
            </a:fld>
            <a:endParaRPr lang="en-US"/>
          </a:p>
        </p:txBody>
      </p:sp>
      <p:sp>
        <p:nvSpPr>
          <p:cNvPr id="8" name="Footer Placeholder 7">
            <a:extLst>
              <a:ext uri="{FF2B5EF4-FFF2-40B4-BE49-F238E27FC236}">
                <a16:creationId xmlns:a16="http://schemas.microsoft.com/office/drawing/2014/main" id="{4747425B-8CE1-40DE-973E-39B0F4FF0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CE2DAB-56E4-4508-9232-A6E20C4FCA79}"/>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127529539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9B14-C213-4BDA-B2C5-50EE47582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E4149B-CD2E-4C9E-BE61-A166259C0FBB}"/>
              </a:ext>
            </a:extLst>
          </p:cNvPr>
          <p:cNvSpPr>
            <a:spLocks noGrp="1"/>
          </p:cNvSpPr>
          <p:nvPr>
            <p:ph type="dt" sz="half" idx="10"/>
          </p:nvPr>
        </p:nvSpPr>
        <p:spPr/>
        <p:txBody>
          <a:bodyPr/>
          <a:lstStyle/>
          <a:p>
            <a:fld id="{4FCDB8C0-AEB3-4C87-B625-4B4B6B407609}" type="datetime1">
              <a:rPr lang="en-US" smtClean="0"/>
              <a:t>8/20/2021</a:t>
            </a:fld>
            <a:endParaRPr lang="en-US"/>
          </a:p>
        </p:txBody>
      </p:sp>
      <p:sp>
        <p:nvSpPr>
          <p:cNvPr id="4" name="Footer Placeholder 3">
            <a:extLst>
              <a:ext uri="{FF2B5EF4-FFF2-40B4-BE49-F238E27FC236}">
                <a16:creationId xmlns:a16="http://schemas.microsoft.com/office/drawing/2014/main" id="{061CE432-BCF7-422C-96F8-41D16C1ACD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FA0508-2D0C-49EE-8421-68F936EFE909}"/>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113166054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0F854-9ED7-4B40-BCFA-4650D2684339}"/>
              </a:ext>
            </a:extLst>
          </p:cNvPr>
          <p:cNvSpPr>
            <a:spLocks noGrp="1"/>
          </p:cNvSpPr>
          <p:nvPr>
            <p:ph type="dt" sz="half" idx="10"/>
          </p:nvPr>
        </p:nvSpPr>
        <p:spPr/>
        <p:txBody>
          <a:bodyPr/>
          <a:lstStyle/>
          <a:p>
            <a:fld id="{A55BCC2B-6A79-499A-9C40-A98B404860E8}" type="datetime1">
              <a:rPr lang="en-US" smtClean="0"/>
              <a:t>8/20/2021</a:t>
            </a:fld>
            <a:endParaRPr lang="en-US"/>
          </a:p>
        </p:txBody>
      </p:sp>
      <p:sp>
        <p:nvSpPr>
          <p:cNvPr id="3" name="Footer Placeholder 2">
            <a:extLst>
              <a:ext uri="{FF2B5EF4-FFF2-40B4-BE49-F238E27FC236}">
                <a16:creationId xmlns:a16="http://schemas.microsoft.com/office/drawing/2014/main" id="{AE63BDD5-8937-4C9C-811E-1E7711415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712E4-7ACC-4464-B56C-ABD49AC19C09}"/>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297856188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B09F-2B34-4BFD-B908-3D38367E0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392854-D8CD-40EC-805B-C6C5E8EE04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E5C497-4B82-4F8E-82C6-A9CDECD16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2A8E6-027D-4257-9861-F0765C3275C0}"/>
              </a:ext>
            </a:extLst>
          </p:cNvPr>
          <p:cNvSpPr>
            <a:spLocks noGrp="1"/>
          </p:cNvSpPr>
          <p:nvPr>
            <p:ph type="dt" sz="half" idx="10"/>
          </p:nvPr>
        </p:nvSpPr>
        <p:spPr/>
        <p:txBody>
          <a:bodyPr/>
          <a:lstStyle/>
          <a:p>
            <a:fld id="{60B62588-EB4E-4A94-AA42-5AD2AEF605DF}" type="datetime1">
              <a:rPr lang="en-US" smtClean="0"/>
              <a:t>8/20/2021</a:t>
            </a:fld>
            <a:endParaRPr lang="en-US"/>
          </a:p>
        </p:txBody>
      </p:sp>
      <p:sp>
        <p:nvSpPr>
          <p:cNvPr id="6" name="Footer Placeholder 5">
            <a:extLst>
              <a:ext uri="{FF2B5EF4-FFF2-40B4-BE49-F238E27FC236}">
                <a16:creationId xmlns:a16="http://schemas.microsoft.com/office/drawing/2014/main" id="{18AF2202-F2C0-437B-B3C9-A1CAB92325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4E6C2-5AC2-4DFE-A5B9-B6DAA62484DF}"/>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248059994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55F8-5FD1-4607-8195-B5A277543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AE269A-8AB0-4530-BCAE-3DF64DB6B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EE50F-3C63-4948-B241-86A1C9C9B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65A0B-8A31-4AD8-9D8A-9871BEF659A9}"/>
              </a:ext>
            </a:extLst>
          </p:cNvPr>
          <p:cNvSpPr>
            <a:spLocks noGrp="1"/>
          </p:cNvSpPr>
          <p:nvPr>
            <p:ph type="dt" sz="half" idx="10"/>
          </p:nvPr>
        </p:nvSpPr>
        <p:spPr/>
        <p:txBody>
          <a:bodyPr/>
          <a:lstStyle/>
          <a:p>
            <a:fld id="{0FC8D423-3F0D-4408-BF9C-B7E22F7B9E56}" type="datetime1">
              <a:rPr lang="en-US" smtClean="0"/>
              <a:t>8/20/2021</a:t>
            </a:fld>
            <a:endParaRPr lang="en-US"/>
          </a:p>
        </p:txBody>
      </p:sp>
      <p:sp>
        <p:nvSpPr>
          <p:cNvPr id="6" name="Footer Placeholder 5">
            <a:extLst>
              <a:ext uri="{FF2B5EF4-FFF2-40B4-BE49-F238E27FC236}">
                <a16:creationId xmlns:a16="http://schemas.microsoft.com/office/drawing/2014/main" id="{5A7EB2BF-4FB4-42D5-999C-11F6100DF3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25E39-BFD5-4628-A12F-F8AA0E97771C}"/>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18651517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4962-1F99-4988-8444-D7E3E0BB5C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176FD6-F891-46EA-902A-59873BA46C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77E4F-2281-4352-8C85-F74174C59A65}"/>
              </a:ext>
            </a:extLst>
          </p:cNvPr>
          <p:cNvSpPr>
            <a:spLocks noGrp="1"/>
          </p:cNvSpPr>
          <p:nvPr>
            <p:ph type="dt" sz="half" idx="10"/>
          </p:nvPr>
        </p:nvSpPr>
        <p:spPr/>
        <p:txBody>
          <a:bodyPr/>
          <a:lstStyle/>
          <a:p>
            <a:fld id="{7BF31955-8F0D-4649-A419-5AD1E62C04B3}" type="datetime1">
              <a:rPr lang="en-US" smtClean="0"/>
              <a:t>8/20/2021</a:t>
            </a:fld>
            <a:endParaRPr lang="en-US"/>
          </a:p>
        </p:txBody>
      </p:sp>
      <p:sp>
        <p:nvSpPr>
          <p:cNvPr id="5" name="Footer Placeholder 4">
            <a:extLst>
              <a:ext uri="{FF2B5EF4-FFF2-40B4-BE49-F238E27FC236}">
                <a16:creationId xmlns:a16="http://schemas.microsoft.com/office/drawing/2014/main" id="{A650A085-3104-439D-9C56-9342003CC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424F1-C433-46EE-A359-CACC5E3F2DF5}"/>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174010766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3B8600-7487-4E2F-88C4-31AAD47D32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AD21E5-7E2E-487F-8AE5-D43AABCB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78CA3-1C6B-40AC-8047-145AE88A6063}"/>
              </a:ext>
            </a:extLst>
          </p:cNvPr>
          <p:cNvSpPr>
            <a:spLocks noGrp="1"/>
          </p:cNvSpPr>
          <p:nvPr>
            <p:ph type="dt" sz="half" idx="10"/>
          </p:nvPr>
        </p:nvSpPr>
        <p:spPr/>
        <p:txBody>
          <a:bodyPr/>
          <a:lstStyle/>
          <a:p>
            <a:fld id="{8469FCBD-3C26-4B5A-877F-6A2971B8344B}" type="datetime1">
              <a:rPr lang="en-US" smtClean="0"/>
              <a:t>8/20/2021</a:t>
            </a:fld>
            <a:endParaRPr lang="en-US"/>
          </a:p>
        </p:txBody>
      </p:sp>
      <p:sp>
        <p:nvSpPr>
          <p:cNvPr id="5" name="Footer Placeholder 4">
            <a:extLst>
              <a:ext uri="{FF2B5EF4-FFF2-40B4-BE49-F238E27FC236}">
                <a16:creationId xmlns:a16="http://schemas.microsoft.com/office/drawing/2014/main" id="{25E3CDF5-5139-4EB0-9A66-01A8E87DE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22516-6231-432E-80B2-67885EC598ED}"/>
              </a:ext>
            </a:extLst>
          </p:cNvPr>
          <p:cNvSpPr>
            <a:spLocks noGrp="1"/>
          </p:cNvSpPr>
          <p:nvPr>
            <p:ph type="sldNum" sz="quarter" idx="12"/>
          </p:nvPr>
        </p:nvSpPr>
        <p:spPr/>
        <p:txBody>
          <a:bodyPr/>
          <a:lstStyle/>
          <a:p>
            <a:fld id="{7E9A2DA3-79F5-4947-9BB2-6BED17D0B3ED}" type="slidenum">
              <a:rPr lang="en-US" smtClean="0"/>
              <a:t>‹#›</a:t>
            </a:fld>
            <a:endParaRPr lang="en-US"/>
          </a:p>
        </p:txBody>
      </p:sp>
    </p:spTree>
    <p:extLst>
      <p:ext uri="{BB962C8B-B14F-4D97-AF65-F5344CB8AC3E}">
        <p14:creationId xmlns:p14="http://schemas.microsoft.com/office/powerpoint/2010/main" val="15772963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
        <p:cNvGrpSpPr/>
        <p:nvPr/>
      </p:nvGrpSpPr>
      <p:grpSpPr>
        <a:xfrm>
          <a:off x="0" y="0"/>
          <a:ext cx="0" cy="0"/>
          <a:chOff x="0" y="0"/>
          <a:chExt cx="0" cy="0"/>
        </a:xfrm>
      </p:grpSpPr>
      <p:sp>
        <p:nvSpPr>
          <p:cNvPr id="21" name="Google Shape;21;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2083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1886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372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0702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50815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1727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725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1985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355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D06D67-5089-43B0-8DED-F506108BC2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706875-1AA5-4438-B248-8F72610B9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89D82-8307-4D7B-B10B-331B145C7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42B8B-68B9-482B-AE23-09C107573788}" type="datetime1">
              <a:rPr lang="en-US" smtClean="0"/>
              <a:t>8/20/2021</a:t>
            </a:fld>
            <a:endParaRPr lang="en-US"/>
          </a:p>
        </p:txBody>
      </p:sp>
      <p:sp>
        <p:nvSpPr>
          <p:cNvPr id="5" name="Footer Placeholder 4">
            <a:extLst>
              <a:ext uri="{FF2B5EF4-FFF2-40B4-BE49-F238E27FC236}">
                <a16:creationId xmlns:a16="http://schemas.microsoft.com/office/drawing/2014/main" id="{2286C7CB-E7C1-4F2E-B038-64891AD3F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7863AC-F72F-4DC0-83B8-CC7675602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A2DA3-79F5-4947-9BB2-6BED17D0B3ED}" type="slidenum">
              <a:rPr lang="en-US" smtClean="0"/>
              <a:t>‹#›</a:t>
            </a:fld>
            <a:endParaRPr lang="en-US"/>
          </a:p>
        </p:txBody>
      </p:sp>
    </p:spTree>
    <p:extLst>
      <p:ext uri="{BB962C8B-B14F-4D97-AF65-F5344CB8AC3E}">
        <p14:creationId xmlns:p14="http://schemas.microsoft.com/office/powerpoint/2010/main" val="12034252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839157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3.xml" Type="http://schemas.openxmlformats.org/officeDocument/2006/relationships/slideLayout"/></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arget="../media/image27.jpg" Type="http://schemas.openxmlformats.org/officeDocument/2006/relationships/image"/><Relationship Id="rId2" Target="../notesSlides/notesSlide6.xml" Type="http://schemas.openxmlformats.org/officeDocument/2006/relationships/notesSlide"/><Relationship Id="rId1" Target="../slideLayouts/slideLayout12.xml" Type="http://schemas.openxmlformats.org/officeDocument/2006/relationships/slideLayout"/><Relationship Id="rId5" Target="../media/image29.jpeg" Type="http://schemas.openxmlformats.org/officeDocument/2006/relationships/image"/><Relationship Id="rId4" Target="../media/image28.png" Type="http://schemas.openxmlformats.org/officeDocument/2006/relationships/image"/></Relationships>
</file>

<file path=ppt/slides/_rels/slide12.xml.rels><?xml version="1.0" encoding="UTF-8" standalone="yes" ?><Relationships xmlns="http://schemas.openxmlformats.org/package/2006/relationships"><Relationship Id="rId3" Target="../media/image30.jpg" Type="http://schemas.openxmlformats.org/officeDocument/2006/relationships/image"/><Relationship Id="rId2" Target="../notesSlides/notesSlide7.xml" Type="http://schemas.openxmlformats.org/officeDocument/2006/relationships/notesSlide"/><Relationship Id="rId1" Target="../slideLayouts/slideLayout15.xml" Type="http://schemas.openxmlformats.org/officeDocument/2006/relationships/slideLayout"/><Relationship Id="rId4" Target="../media/image29.jpeg" Type="http://schemas.openxmlformats.org/officeDocument/2006/relationships/image"/></Relationships>
</file>

<file path=ppt/slides/_rels/slide13.xml.rels><?xml version="1.0" encoding="UTF-8" standalone="yes" ?><Relationships xmlns="http://schemas.openxmlformats.org/package/2006/relationships"><Relationship Id="rId3" Target="../media/image31.png" Type="http://schemas.openxmlformats.org/officeDocument/2006/relationships/image"/><Relationship Id="rId2" Target="../notesSlides/notesSlide8.xml" Type="http://schemas.openxmlformats.org/officeDocument/2006/relationships/notesSlide"/><Relationship Id="rId1" Target="../slideLayouts/slideLayout18.xml" Type="http://schemas.openxmlformats.org/officeDocument/2006/relationships/slideLayout"/><Relationship Id="rId4" Target="../media/image29.jpeg" Type="http://schemas.openxmlformats.org/officeDocument/2006/relationships/image"/></Relationships>
</file>

<file path=ppt/slides/_rels/slide14.xml.rels><?xml version="1.0" encoding="UTF-8" standalone="yes" ?><Relationships xmlns="http://schemas.openxmlformats.org/package/2006/relationships"><Relationship Id="rId3" Target="../media/image31.png" Type="http://schemas.openxmlformats.org/officeDocument/2006/relationships/image"/><Relationship Id="rId2" Target="../notesSlides/notesSlide9.xml" Type="http://schemas.openxmlformats.org/officeDocument/2006/relationships/notesSlide"/><Relationship Id="rId1" Target="../slideLayouts/slideLayout18.xml" Type="http://schemas.openxmlformats.org/officeDocument/2006/relationships/slideLayout"/><Relationship Id="rId4" Target="../media/image29.jpeg" Type="http://schemas.openxmlformats.org/officeDocument/2006/relationships/image"/></Relationships>
</file>

<file path=ppt/slides/_rels/slide15.xml.rels><?xml version="1.0" encoding="UTF-8" standalone="yes" ?><Relationships xmlns="http://schemas.openxmlformats.org/package/2006/relationships"><Relationship Id="rId3" Target="../media/image31.png" Type="http://schemas.openxmlformats.org/officeDocument/2006/relationships/image"/><Relationship Id="rId2" Target="../notesSlides/notesSlide10.xml" Type="http://schemas.openxmlformats.org/officeDocument/2006/relationships/notesSlide"/><Relationship Id="rId1" Target="../slideLayouts/slideLayout18.xml" Type="http://schemas.openxmlformats.org/officeDocument/2006/relationships/slideLayout"/><Relationship Id="rId4" Target="../media/image29.jpeg" Type="http://schemas.openxmlformats.org/officeDocument/2006/relationships/image"/></Relationships>
</file>

<file path=ppt/slides/_rels/slide16.xml.rels><?xml version="1.0" encoding="UTF-8" standalone="yes" ?><Relationships xmlns="http://schemas.openxmlformats.org/package/2006/relationships"><Relationship Id="rId3" Target="../media/image32.jpg" Type="http://schemas.openxmlformats.org/officeDocument/2006/relationships/image"/><Relationship Id="rId2" Target="../notesSlides/notesSlide11.xml" Type="http://schemas.openxmlformats.org/officeDocument/2006/relationships/notesSlide"/><Relationship Id="rId1" Target="../slideLayouts/slideLayout13.xml" Type="http://schemas.openxmlformats.org/officeDocument/2006/relationships/slideLayout"/><Relationship Id="rId4" Target="../media/image29.jpeg" Type="http://schemas.openxmlformats.org/officeDocument/2006/relationships/image"/></Relationships>
</file>

<file path=ppt/slides/_rels/slide17.xml.rels><?xml version="1.0" encoding="UTF-8" standalone="yes" ?><Relationships xmlns="http://schemas.openxmlformats.org/package/2006/relationships"><Relationship Id="rId3" Target="../media/image33.jpg" Type="http://schemas.openxmlformats.org/officeDocument/2006/relationships/image"/><Relationship Id="rId2" Target="../notesSlides/notesSlide12.xml" Type="http://schemas.openxmlformats.org/officeDocument/2006/relationships/notesSlide"/><Relationship Id="rId1" Target="../slideLayouts/slideLayout15.xml" Type="http://schemas.openxmlformats.org/officeDocument/2006/relationships/slideLayout"/><Relationship Id="rId4" Target="../media/image29.jpeg" Type="http://schemas.openxmlformats.org/officeDocument/2006/relationships/image"/></Relationships>
</file>

<file path=ppt/slides/_rels/slide18.xml.rels><?xml version="1.0" encoding="UTF-8" standalone="yes" ?><Relationships xmlns="http://schemas.openxmlformats.org/package/2006/relationships"><Relationship Id="rId3" Target="../media/image29.jpeg" Type="http://schemas.openxmlformats.org/officeDocument/2006/relationships/image"/><Relationship Id="rId2" Target="../media/image34.jpg" Type="http://schemas.openxmlformats.org/officeDocument/2006/relationships/image"/><Relationship Id="rId1" Target="../slideLayouts/slideLayout18.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35.jpg" Type="http://schemas.openxmlformats.org/officeDocument/2006/relationships/image"/><Relationship Id="rId2" Target="../notesSlides/notesSlide13.xml" Type="http://schemas.openxmlformats.org/officeDocument/2006/relationships/notesSlide"/><Relationship Id="rId1" Target="../slideLayouts/slideLayout15.xml" Type="http://schemas.openxmlformats.org/officeDocument/2006/relationships/slideLayout"/><Relationship Id="rId4" Target="../media/image29.jpeg" Type="http://schemas.openxmlformats.org/officeDocument/2006/relationships/image"/></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arget="../media/image36.jpeg" Type="http://schemas.openxmlformats.org/officeDocument/2006/relationships/image"/><Relationship Id="rId2" Target="../notesSlides/notesSlide14.xml" Type="http://schemas.openxmlformats.org/officeDocument/2006/relationships/notesSlide"/><Relationship Id="rId1" Target="../slideLayouts/slideLayout15.xml" Type="http://schemas.openxmlformats.org/officeDocument/2006/relationships/slideLayout"/><Relationship Id="rId6" Target="../media/image29.jpeg" Type="http://schemas.openxmlformats.org/officeDocument/2006/relationships/image"/><Relationship Id="rId5" Target="../media/image38.png" Type="http://schemas.openxmlformats.org/officeDocument/2006/relationships/image"/><Relationship Id="rId4" Target="../media/image37.jpeg" Type="http://schemas.openxmlformats.org/officeDocument/2006/relationships/image"/></Relationships>
</file>

<file path=ppt/slides/_rels/slide21.xml.rels><?xml version="1.0" encoding="UTF-8" standalone="yes" ?><Relationships xmlns="http://schemas.openxmlformats.org/package/2006/relationships"><Relationship Id="rId3" Target="../media/image39.jpg" Type="http://schemas.openxmlformats.org/officeDocument/2006/relationships/image"/><Relationship Id="rId2" Target="../notesSlides/notesSlide15.xml" Type="http://schemas.openxmlformats.org/officeDocument/2006/relationships/notesSlide"/><Relationship Id="rId1" Target="../slideLayouts/slideLayout13.xml" Type="http://schemas.openxmlformats.org/officeDocument/2006/relationships/slideLayout"/><Relationship Id="rId4" Target="../media/image29.jpeg" Type="http://schemas.openxmlformats.org/officeDocument/2006/relationships/image"/></Relationships>
</file>

<file path=ppt/slides/_rels/slide22.xml.rels><?xml version="1.0" encoding="UTF-8" standalone="yes" ?><Relationships xmlns="http://schemas.openxmlformats.org/package/2006/relationships"><Relationship Id="rId3" Target="../media/image41.jpeg" Type="http://schemas.openxmlformats.org/officeDocument/2006/relationships/image"/><Relationship Id="rId2" Target="../media/image40.png" Type="http://schemas.openxmlformats.org/officeDocument/2006/relationships/image"/><Relationship Id="rId1" Target="../slideLayouts/slideLayout1.xml" Type="http://schemas.openxmlformats.org/officeDocument/2006/relationships/slideLayout"/><Relationship Id="rId4" Target="../media/image28.png" Type="http://schemas.openxmlformats.org/officeDocument/2006/relationships/image"/></Relationships>
</file>

<file path=ppt/slides/_rels/slide23.xml.rels><?xml version="1.0" encoding="UTF-8" standalone="yes" ?><Relationships xmlns="http://schemas.openxmlformats.org/package/2006/relationships"><Relationship Id="rId3" Target="../media/image42.jpeg" Type="http://schemas.openxmlformats.org/officeDocument/2006/relationships/image"/><Relationship Id="rId2" Target="../notesSlides/notesSlide16.xml" Type="http://schemas.openxmlformats.org/officeDocument/2006/relationships/notesSlide"/><Relationship Id="rId1" Target="../slideLayouts/slideLayout3.xml" Type="http://schemas.openxmlformats.org/officeDocument/2006/relationships/slideLayout"/><Relationship Id="rId4" Target="../media/image41.jpeg" Type="http://schemas.openxmlformats.org/officeDocument/2006/relationships/image"/></Relationships>
</file>

<file path=ppt/slides/_rels/slide24.xml.rels><?xml version="1.0" encoding="UTF-8" standalone="yes" ?><Relationships xmlns="http://schemas.openxmlformats.org/package/2006/relationships"><Relationship Id="rId3" Target="../media/image41.jpeg" Type="http://schemas.openxmlformats.org/officeDocument/2006/relationships/image"/><Relationship Id="rId2" Target="../media/image43.jpeg" Type="http://schemas.openxmlformats.org/officeDocument/2006/relationships/image"/><Relationship Id="rId1" Target="../slideLayouts/slideLayout3.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41.jpeg" Type="http://schemas.openxmlformats.org/officeDocument/2006/relationships/image"/><Relationship Id="rId2" Target="../media/image44.png" Type="http://schemas.openxmlformats.org/officeDocument/2006/relationships/image"/><Relationship Id="rId1" Target="../slideLayouts/slideLayout4.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45.png" Type="http://schemas.openxmlformats.org/officeDocument/2006/relationships/image"/><Relationship Id="rId2" Target="../notesSlides/notesSlide17.xml" Type="http://schemas.openxmlformats.org/officeDocument/2006/relationships/notesSlide"/><Relationship Id="rId1" Target="../slideLayouts/slideLayout1.xml" Type="http://schemas.openxmlformats.org/officeDocument/2006/relationships/slideLayout"/><Relationship Id="rId5" Target="../media/image41.jpeg" Type="http://schemas.openxmlformats.org/officeDocument/2006/relationships/image"/><Relationship Id="rId4" Target="http://foodenergywaternexus.org/2015/07/21/jason-clay-how-big-brands-can-save-biodiversity/" TargetMode="External" Type="http://schemas.openxmlformats.org/officeDocument/2006/relationships/hyperlink"/></Relationships>
</file>

<file path=ppt/slides/_rels/slide27.xml.rels><?xml version="1.0" encoding="UTF-8" standalone="yes" ?><Relationships xmlns="http://schemas.openxmlformats.org/package/2006/relationships"><Relationship Id="rId3" Target="http://8020vision.com/" TargetMode="External" Type="http://schemas.openxmlformats.org/officeDocument/2006/relationships/hyperlink"/><Relationship Id="rId2" Target="../media/image46.jpg" Type="http://schemas.openxmlformats.org/officeDocument/2006/relationships/image"/><Relationship Id="rId1" Target="../slideLayouts/slideLayout1.xml" Type="http://schemas.openxmlformats.org/officeDocument/2006/relationships/slideLayout"/><Relationship Id="rId4" Target="../media/image41.jpeg" Type="http://schemas.openxmlformats.org/officeDocument/2006/relationships/image"/></Relationships>
</file>

<file path=ppt/slides/_rels/slide28.xml.rels><?xml version="1.0" encoding="UTF-8" standalone="yes" ?><Relationships xmlns="http://schemas.openxmlformats.org/package/2006/relationships"><Relationship Id="rId3" Target="../media/image41.jpeg" Type="http://schemas.openxmlformats.org/officeDocument/2006/relationships/image"/><Relationship Id="rId2" Target="../media/image47.jpeg" Type="http://schemas.openxmlformats.org/officeDocument/2006/relationships/image"/><Relationship Id="rId1" Target="../slideLayouts/slideLayout4.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49.png" Type="http://schemas.openxmlformats.org/officeDocument/2006/relationships/image"/><Relationship Id="rId2" Target="../media/image48.png" Type="http://schemas.openxmlformats.org/officeDocument/2006/relationships/image"/><Relationship Id="rId1" Target="../slideLayouts/slideLayout2.xml" Type="http://schemas.openxmlformats.org/officeDocument/2006/relationships/slideLayout"/><Relationship Id="rId6" Target="../media/image41.jpeg" Type="http://schemas.openxmlformats.org/officeDocument/2006/relationships/image"/><Relationship Id="rId5" Target="../media/image51.png" Type="http://schemas.openxmlformats.org/officeDocument/2006/relationships/image"/><Relationship Id="rId4" Target="../media/image50.pn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arget="../media/image52.jpeg" Type="http://schemas.openxmlformats.org/officeDocument/2006/relationships/image"/><Relationship Id="rId2" Target="../notesSlides/notesSlide18.xml" Type="http://schemas.openxmlformats.org/officeDocument/2006/relationships/notesSlide"/><Relationship Id="rId1" Target="../slideLayouts/slideLayout1.xml" Type="http://schemas.openxmlformats.org/officeDocument/2006/relationships/slideLayout"/><Relationship Id="rId4" Target="../media/image41.jpeg" Type="http://schemas.openxmlformats.org/officeDocument/2006/relationships/image"/></Relationships>
</file>

<file path=ppt/slides/_rels/slide31.xml.rels><?xml version="1.0" encoding="UTF-8" standalone="yes" ?><Relationships xmlns="http://schemas.openxmlformats.org/package/2006/relationships"><Relationship Id="rId3" Target="../media/image54.jpeg" Type="http://schemas.openxmlformats.org/officeDocument/2006/relationships/image"/><Relationship Id="rId2" Target="../media/image53.jpeg" Type="http://schemas.openxmlformats.org/officeDocument/2006/relationships/image"/><Relationship Id="rId1" Target="../slideLayouts/slideLayout1.xml" Type="http://schemas.openxmlformats.org/officeDocument/2006/relationships/slideLayout"/><Relationship Id="rId4" Target="../media/image41.jpeg" Type="http://schemas.openxmlformats.org/officeDocument/2006/relationships/image"/></Relationships>
</file>

<file path=ppt/slides/_rels/slide32.xml.rels><?xml version="1.0" encoding="UTF-8" standalone="yes" ?><Relationships xmlns="http://schemas.openxmlformats.org/package/2006/relationships"><Relationship Id="rId3" Target="../media/image56.jpeg" Type="http://schemas.openxmlformats.org/officeDocument/2006/relationships/image"/><Relationship Id="rId2" Target="../media/image55.jpeg" Type="http://schemas.openxmlformats.org/officeDocument/2006/relationships/image"/><Relationship Id="rId1" Target="../slideLayouts/slideLayout1.xml" Type="http://schemas.openxmlformats.org/officeDocument/2006/relationships/slideLayout"/><Relationship Id="rId4" Target="../media/image41.jpeg" Type="http://schemas.openxmlformats.org/officeDocument/2006/relationships/image"/></Relationships>
</file>

<file path=ppt/slides/_rels/slide33.xml.rels><?xml version="1.0" encoding="UTF-8" standalone="yes" ?><Relationships xmlns="http://schemas.openxmlformats.org/package/2006/relationships"><Relationship Id="rId3" Target="../media/image41.jpeg" Type="http://schemas.openxmlformats.org/officeDocument/2006/relationships/image"/><Relationship Id="rId2" Target="../media/image57.jpeg" Type="http://schemas.openxmlformats.org/officeDocument/2006/relationships/image"/><Relationship Id="rId1" Target="../slideLayouts/slideLayout1.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41.jpeg" Type="http://schemas.openxmlformats.org/officeDocument/2006/relationships/image"/><Relationship Id="rId2" Target="../media/image58.jpeg" Type="http://schemas.openxmlformats.org/officeDocument/2006/relationships/image"/><Relationship Id="rId1" Target="../slideLayouts/slideLayout4.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59.png" Type="http://schemas.openxmlformats.org/officeDocument/2006/relationships/image"/><Relationship Id="rId2" Target="../notesSlides/notesSlide19.xml" Type="http://schemas.openxmlformats.org/officeDocument/2006/relationships/notesSlide"/><Relationship Id="rId1" Target="../slideLayouts/slideLayout1.xml" Type="http://schemas.openxmlformats.org/officeDocument/2006/relationships/slideLayout"/><Relationship Id="rId5" Target="../media/image41.jpeg" Type="http://schemas.openxmlformats.org/officeDocument/2006/relationships/image"/><Relationship Id="rId4" Target="../media/image40.png" Type="http://schemas.openxmlformats.org/officeDocument/2006/relationships/image"/></Relationships>
</file>

<file path=ppt/slides/_rels/slide36.xml.rels><?xml version="1.0" encoding="UTF-8" standalone="yes" ?><Relationships xmlns="http://schemas.openxmlformats.org/package/2006/relationships"><Relationship Id="rId3" Target="../media/image60.jpg" Type="http://schemas.openxmlformats.org/officeDocument/2006/relationships/image"/><Relationship Id="rId2" Target="../notesSlides/notesSlide20.xml" Type="http://schemas.openxmlformats.org/officeDocument/2006/relationships/notesSlide"/><Relationship Id="rId1" Target="../slideLayouts/slideLayout1.xml" Type="http://schemas.openxmlformats.org/officeDocument/2006/relationships/slideLayout"/><Relationship Id="rId6" Target="../media/image41.jpeg" Type="http://schemas.openxmlformats.org/officeDocument/2006/relationships/image"/><Relationship Id="rId5" Target="../media/image62.jpeg" Type="http://schemas.openxmlformats.org/officeDocument/2006/relationships/image"/><Relationship Id="rId4" Target="../media/image61.jpg" Type="http://schemas.openxmlformats.org/officeDocument/2006/relationships/image"/></Relationships>
</file>

<file path=ppt/slides/_rels/slide37.xml.rels><?xml version="1.0" encoding="UTF-8" standalone="yes" ?><Relationships xmlns="http://schemas.openxmlformats.org/package/2006/relationships"><Relationship Id="rId3" Target="../media/image41.jpeg" Type="http://schemas.openxmlformats.org/officeDocument/2006/relationships/image"/><Relationship Id="rId2" Target="../media/image63.jpg" Type="http://schemas.openxmlformats.org/officeDocument/2006/relationships/image"/><Relationship Id="rId1" Target="../slideLayouts/slideLayout11.xml" Type="http://schemas.openxmlformats.org/officeDocument/2006/relationships/slideLayout"/></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arget="../media/image4.jpeg" Type="http://schemas.openxmlformats.org/officeDocument/2006/relationships/image"/><Relationship Id="rId1" Target="../slideLayouts/slideLayout4.xml" Type="http://schemas.openxmlformats.org/officeDocument/2006/relationships/slideLayout"/></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arget="../media/image69.png" Type="http://schemas.openxmlformats.org/officeDocument/2006/relationships/image"/><Relationship Id="rId2" Target="../media/image68.jpeg" Type="http://schemas.openxmlformats.org/officeDocument/2006/relationships/image"/><Relationship Id="rId1" Target="../slideLayouts/slideLayout17.xml" Type="http://schemas.openxmlformats.org/officeDocument/2006/relationships/slideLayout"/><Relationship Id="rId4" Target="../media/image70.png" Type="http://schemas.openxmlformats.org/officeDocument/2006/relationships/image"/></Relationships>
</file>

<file path=ppt/slides/_rels/slide42.xml.rels><?xml version="1.0" encoding="UTF-8" standalone="yes" ?><Relationships xmlns="http://schemas.openxmlformats.org/package/2006/relationships"><Relationship Id="rId3" Target="../media/image70.png" Type="http://schemas.openxmlformats.org/officeDocument/2006/relationships/image"/><Relationship Id="rId2" Target="../notesSlides/notesSlide23.xml" Type="http://schemas.openxmlformats.org/officeDocument/2006/relationships/notesSlide"/><Relationship Id="rId1" Target="../slideLayouts/slideLayout1.xml" Type="http://schemas.openxmlformats.org/officeDocument/2006/relationships/slideLayout"/><Relationship Id="rId4" Target="../media/image68.jpeg" Type="http://schemas.openxmlformats.org/officeDocument/2006/relationships/image"/></Relationships>
</file>

<file path=ppt/slides/_rels/slide43.xml.rels><?xml version="1.0" encoding="UTF-8" standalone="yes" ?><Relationships xmlns="http://schemas.openxmlformats.org/package/2006/relationships"><Relationship Id="rId3" Target="../media/image72.jpeg" Type="http://schemas.openxmlformats.org/officeDocument/2006/relationships/image"/><Relationship Id="rId2" Target="../media/image71.png" Type="http://schemas.openxmlformats.org/officeDocument/2006/relationships/image"/><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3" Target="../media/image73.jpeg" Type="http://schemas.openxmlformats.org/officeDocument/2006/relationships/image"/><Relationship Id="rId2" Target="../notesSlides/notesSlide24.xml" Type="http://schemas.openxmlformats.org/officeDocument/2006/relationships/notesSlide"/><Relationship Id="rId1" Target="../slideLayouts/slideLayout26.xml" Type="http://schemas.openxmlformats.org/officeDocument/2006/relationships/slideLayout"/><Relationship Id="rId5" Target="../media/image72.jpeg" Type="http://schemas.openxmlformats.org/officeDocument/2006/relationships/image"/><Relationship Id="rId4" Target="../media/image74.jpg" Type="http://schemas.openxmlformats.org/officeDocument/2006/relationships/image"/></Relationships>
</file>

<file path=ppt/slides/_rels/slide45.xml.rels><?xml version="1.0" encoding="UTF-8" standalone="yes" ?><Relationships xmlns="http://schemas.openxmlformats.org/package/2006/relationships"><Relationship Id="rId3" Target="../media/image75.jpeg" Type="http://schemas.openxmlformats.org/officeDocument/2006/relationships/image"/><Relationship Id="rId2" Target="../notesSlides/notesSlide25.xml" Type="http://schemas.openxmlformats.org/officeDocument/2006/relationships/notesSlide"/><Relationship Id="rId1" Target="../slideLayouts/slideLayout26.xml" Type="http://schemas.openxmlformats.org/officeDocument/2006/relationships/slideLayout"/><Relationship Id="rId4" Target="../media/image72.jpeg" Type="http://schemas.openxmlformats.org/officeDocument/2006/relationships/image"/></Relationships>
</file>

<file path=ppt/slides/_rels/slide46.xml.rels><?xml version="1.0" encoding="UTF-8" standalone="yes" ?><Relationships xmlns="http://schemas.openxmlformats.org/package/2006/relationships"><Relationship Id="rId3" Target="../media/image76.jpeg" Type="http://schemas.openxmlformats.org/officeDocument/2006/relationships/image"/><Relationship Id="rId2" Target="../notesSlides/notesSlide26.xml" Type="http://schemas.openxmlformats.org/officeDocument/2006/relationships/notesSlide"/><Relationship Id="rId1" Target="../slideLayouts/slideLayout24.xml" Type="http://schemas.openxmlformats.org/officeDocument/2006/relationships/slideLayout"/><Relationship Id="rId4" Target="../media/image72.jpeg" Type="http://schemas.openxmlformats.org/officeDocument/2006/relationships/image"/></Relationships>
</file>

<file path=ppt/slides/_rels/slide47.xml.rels><?xml version="1.0" encoding="UTF-8" standalone="yes" ?><Relationships xmlns="http://schemas.openxmlformats.org/package/2006/relationships"><Relationship Id="rId3" Target="../media/image77.jpg" Type="http://schemas.openxmlformats.org/officeDocument/2006/relationships/image"/><Relationship Id="rId2" Target="../notesSlides/notesSlide27.xml" Type="http://schemas.openxmlformats.org/officeDocument/2006/relationships/notesSlide"/><Relationship Id="rId1" Target="../slideLayouts/slideLayout24.xml" Type="http://schemas.openxmlformats.org/officeDocument/2006/relationships/slideLayout"/><Relationship Id="rId4" Target="../media/image72.jpeg" Type="http://schemas.openxmlformats.org/officeDocument/2006/relationships/image"/></Relationships>
</file>

<file path=ppt/slides/_rels/slide48.xml.rels><?xml version="1.0" encoding="UTF-8" standalone="yes" ?><Relationships xmlns="http://schemas.openxmlformats.org/package/2006/relationships"><Relationship Id="rId3" Target="../media/image78.jpg" Type="http://schemas.openxmlformats.org/officeDocument/2006/relationships/image"/><Relationship Id="rId2" Target="../notesSlides/notesSlide28.xml" Type="http://schemas.openxmlformats.org/officeDocument/2006/relationships/notesSlide"/><Relationship Id="rId1" Target="../slideLayouts/slideLayout24.xml" Type="http://schemas.openxmlformats.org/officeDocument/2006/relationships/slideLayout"/><Relationship Id="rId4" Target="../media/image72.jpeg" Type="http://schemas.openxmlformats.org/officeDocument/2006/relationships/image"/></Relationships>
</file>

<file path=ppt/slides/_rels/slide49.xml.rels><?xml version="1.0" encoding="UTF-8" standalone="yes" ?><Relationships xmlns="http://schemas.openxmlformats.org/package/2006/relationships"><Relationship Id="rId3" Target="../media/image79.jpg" Type="http://schemas.openxmlformats.org/officeDocument/2006/relationships/image"/><Relationship Id="rId2" Target="../notesSlides/notesSlide29.xml" Type="http://schemas.openxmlformats.org/officeDocument/2006/relationships/notesSlide"/><Relationship Id="rId1" Target="../slideLayouts/slideLayout24.xml" Type="http://schemas.openxmlformats.org/officeDocument/2006/relationships/slideLayout"/><Relationship Id="rId4" Target="../media/image72.jpeg" Type="http://schemas.openxmlformats.org/officeDocument/2006/relationships/image"/></Relationships>
</file>

<file path=ppt/slides/_rels/slide5.xml.rels><?xml version="1.0" encoding="UTF-8" standalone="yes" ?><Relationships xmlns="http://schemas.openxmlformats.org/package/2006/relationships"><Relationship Id="rId3" Target="../media/image5.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6" Target="../media/image8.jpeg" Type="http://schemas.openxmlformats.org/officeDocument/2006/relationships/image"/><Relationship Id="rId5" Target="../media/image7.png" Type="http://schemas.openxmlformats.org/officeDocument/2006/relationships/image"/><Relationship Id="rId4" Target="../media/image6.png" Type="http://schemas.openxmlformats.org/officeDocument/2006/relationships/image"/></Relationships>
</file>

<file path=ppt/slides/_rels/slide50.xml.rels><?xml version="1.0" encoding="UTF-8" standalone="yes" ?><Relationships xmlns="http://schemas.openxmlformats.org/package/2006/relationships"><Relationship Id="rId3" Target="../media/image80.jpg" Type="http://schemas.openxmlformats.org/officeDocument/2006/relationships/image"/><Relationship Id="rId2" Target="../notesSlides/notesSlide30.xml" Type="http://schemas.openxmlformats.org/officeDocument/2006/relationships/notesSlide"/><Relationship Id="rId1" Target="../slideLayouts/slideLayout24.xml" Type="http://schemas.openxmlformats.org/officeDocument/2006/relationships/slideLayout"/><Relationship Id="rId4" Target="../media/image72.jpeg" Type="http://schemas.openxmlformats.org/officeDocument/2006/relationships/image"/></Relationships>
</file>

<file path=ppt/slides/_rels/slide51.xml.rels><?xml version="1.0" encoding="UTF-8" standalone="yes" ?><Relationships xmlns="http://schemas.openxmlformats.org/package/2006/relationships"><Relationship Id="rId3" Target="../media/image81.jpeg" Type="http://schemas.openxmlformats.org/officeDocument/2006/relationships/image"/><Relationship Id="rId2" Target="../notesSlides/notesSlide31.xml" Type="http://schemas.openxmlformats.org/officeDocument/2006/relationships/notesSlide"/><Relationship Id="rId1" Target="../slideLayouts/slideLayout24.xml" Type="http://schemas.openxmlformats.org/officeDocument/2006/relationships/slideLayout"/><Relationship Id="rId4" Target="../media/image82.jpeg" Type="http://schemas.openxmlformats.org/officeDocument/2006/relationships/image"/></Relationships>
</file>

<file path=ppt/slides/_rels/slide52.xml.rels><?xml version="1.0" encoding="UTF-8" standalone="yes" ?><Relationships xmlns="http://schemas.openxmlformats.org/package/2006/relationships"><Relationship Id="rId3" Target="../media/image8.jpeg" Type="http://schemas.openxmlformats.org/officeDocument/2006/relationships/image"/><Relationship Id="rId2" Target="../notesSlides/notesSlide32.xml" Type="http://schemas.openxmlformats.org/officeDocument/2006/relationships/notesSlide"/><Relationship Id="rId1" Target="../slideLayouts/slideLayout1.xml" Type="http://schemas.openxmlformats.org/officeDocument/2006/relationships/slideLayout"/><Relationship Id="rId6" Target="../media/image6.png" Type="http://schemas.openxmlformats.org/officeDocument/2006/relationships/image"/><Relationship Id="rId5" Target="../media/image83.jpeg" Type="http://schemas.openxmlformats.org/officeDocument/2006/relationships/image"/><Relationship Id="rId4" Target="../media/image82.jpeg" Type="http://schemas.openxmlformats.org/officeDocument/2006/relationships/image"/></Relationships>
</file>

<file path=ppt/slides/_rels/slide6.xml.rels><?xml version="1.0" encoding="UTF-8" standalone="yes" ?><Relationships xmlns="http://schemas.openxmlformats.org/package/2006/relationships"><Relationship Id="rId3" Target="../media/image10.png" Type="http://schemas.openxmlformats.org/officeDocument/2006/relationships/image"/><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arget="../media/image17.jpeg" Type="http://schemas.openxmlformats.org/officeDocument/2006/relationships/image"/><Relationship Id="rId13" Target="../media/image22.png" Type="http://schemas.openxmlformats.org/officeDocument/2006/relationships/image"/><Relationship Id="rId3" Target="../media/image12.jpeg" Type="http://schemas.openxmlformats.org/officeDocument/2006/relationships/image"/><Relationship Id="rId7" Target="../media/image16.jpeg" Type="http://schemas.openxmlformats.org/officeDocument/2006/relationships/image"/><Relationship Id="rId12" Target="../media/image21.png" Type="http://schemas.openxmlformats.org/officeDocument/2006/relationships/image"/><Relationship Id="rId2" Target="../notesSlides/notesSlide3.xml" Type="http://schemas.openxmlformats.org/officeDocument/2006/relationships/notesSlide"/><Relationship Id="rId1" Target="../slideLayouts/slideLayout1.xml" Type="http://schemas.openxmlformats.org/officeDocument/2006/relationships/slideLayout"/><Relationship Id="rId6" Target="../media/image15.jpeg" Type="http://schemas.openxmlformats.org/officeDocument/2006/relationships/image"/><Relationship Id="rId11" Target="../media/image20.png" Type="http://schemas.openxmlformats.org/officeDocument/2006/relationships/image"/><Relationship Id="rId5" Target="../media/image14.jpeg" Type="http://schemas.openxmlformats.org/officeDocument/2006/relationships/image"/><Relationship Id="rId10" Target="../media/image19.png" Type="http://schemas.openxmlformats.org/officeDocument/2006/relationships/image"/><Relationship Id="rId4" Target="../media/image13.jpeg" Type="http://schemas.openxmlformats.org/officeDocument/2006/relationships/image"/><Relationship Id="rId9" Target="../media/image18.jpe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686D0B-A8FE-47FD-A03F-D54E6A590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3037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6"/>
          <p:cNvPicPr preferRelativeResize="0"/>
          <p:nvPr/>
        </p:nvPicPr>
        <p:blipFill rotWithShape="1">
          <a:blip r:embed="rId3">
            <a:alphaModFix/>
          </a:blip>
          <a:srcRect/>
          <a:stretch/>
        </p:blipFill>
        <p:spPr>
          <a:xfrm>
            <a:off x="4520499" y="112860"/>
            <a:ext cx="7364186" cy="6632280"/>
          </a:xfrm>
          <a:prstGeom prst="rect">
            <a:avLst/>
          </a:prstGeom>
          <a:noFill/>
          <a:ln>
            <a:noFill/>
          </a:ln>
        </p:spPr>
      </p:pic>
      <p:pic>
        <p:nvPicPr>
          <p:cNvPr id="3" name="Picture 2" descr="Logo, company name&#10;&#10;Description automatically generated">
            <a:extLst>
              <a:ext uri="{FF2B5EF4-FFF2-40B4-BE49-F238E27FC236}">
                <a16:creationId xmlns:a16="http://schemas.microsoft.com/office/drawing/2014/main" id="{D0785287-D233-41F2-946E-C77F45AF8FA4}"/>
              </a:ext>
            </a:extLst>
          </p:cNvPr>
          <p:cNvPicPr>
            <a:picLocks noChangeAspect="1"/>
          </p:cNvPicPr>
          <p:nvPr/>
        </p:nvPicPr>
        <p:blipFill>
          <a:blip r:embed="rId4"/>
          <a:stretch>
            <a:fillRect/>
          </a:stretch>
        </p:blipFill>
        <p:spPr>
          <a:xfrm>
            <a:off x="0" y="2232928"/>
            <a:ext cx="4854007" cy="21075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6143-7253-4B0D-9D6B-D34E120EEE50}"/>
              </a:ext>
            </a:extLst>
          </p:cNvPr>
          <p:cNvSpPr>
            <a:spLocks noGrp="1"/>
          </p:cNvSpPr>
          <p:nvPr>
            <p:ph type="ctrTitle"/>
          </p:nvPr>
        </p:nvSpPr>
        <p:spPr>
          <a:xfrm>
            <a:off x="4565534" y="1764884"/>
            <a:ext cx="7153224" cy="2761859"/>
          </a:xfrm>
        </p:spPr>
        <p:txBody>
          <a:bodyPr>
            <a:normAutofit fontScale="90000"/>
          </a:bodyPr>
          <a:lstStyle/>
          <a:p>
            <a:r>
              <a:rPr lang="en-US" sz="2700" b="1" dirty="0"/>
              <a:t>  </a:t>
            </a:r>
            <a:r>
              <a:rPr lang="en-US" b="1" dirty="0"/>
              <a:t>Interconnection       Within </a:t>
            </a:r>
            <a:br>
              <a:rPr lang="en-US" b="1" dirty="0"/>
            </a:br>
            <a:r>
              <a:rPr lang="en-US" b="1" dirty="0"/>
              <a:t>   Nature</a:t>
            </a:r>
            <a:r>
              <a:rPr lang="en-US" dirty="0"/>
              <a:t>	</a:t>
            </a:r>
            <a:br>
              <a:rPr lang="en-US" dirty="0"/>
            </a:br>
            <a:endParaRPr lang="en-US" dirty="0"/>
          </a:p>
        </p:txBody>
      </p:sp>
      <p:sp>
        <p:nvSpPr>
          <p:cNvPr id="3" name="Subtitle 2">
            <a:extLst>
              <a:ext uri="{FF2B5EF4-FFF2-40B4-BE49-F238E27FC236}">
                <a16:creationId xmlns:a16="http://schemas.microsoft.com/office/drawing/2014/main" id="{4826EBB7-4C40-46ED-BAE7-FA6141DB47EE}"/>
              </a:ext>
            </a:extLst>
          </p:cNvPr>
          <p:cNvSpPr>
            <a:spLocks noGrp="1"/>
          </p:cNvSpPr>
          <p:nvPr>
            <p:ph type="subTitle" idx="1"/>
          </p:nvPr>
        </p:nvSpPr>
        <p:spPr>
          <a:xfrm>
            <a:off x="3936987" y="3750872"/>
            <a:ext cx="9144000" cy="1655762"/>
          </a:xfrm>
        </p:spPr>
        <p:txBody>
          <a:bodyPr>
            <a:normAutofit lnSpcReduction="10000"/>
          </a:bodyPr>
          <a:lstStyle/>
          <a:p>
            <a:pPr>
              <a:lnSpc>
                <a:spcPct val="110000"/>
              </a:lnSpc>
              <a:spcBef>
                <a:spcPts val="0"/>
              </a:spcBef>
            </a:pPr>
            <a:r>
              <a:rPr lang="en-US" sz="2000" dirty="0"/>
              <a:t>Dr. Nicole Redvers, ND, MPH</a:t>
            </a:r>
          </a:p>
          <a:p>
            <a:pPr>
              <a:lnSpc>
                <a:spcPct val="110000"/>
              </a:lnSpc>
              <a:spcBef>
                <a:spcPts val="0"/>
              </a:spcBef>
            </a:pPr>
            <a:r>
              <a:rPr lang="en-US" sz="2000" dirty="0"/>
              <a:t>Assistant Professor, Department of Family &amp; Community Medicine</a:t>
            </a:r>
          </a:p>
          <a:p>
            <a:pPr>
              <a:lnSpc>
                <a:spcPct val="110000"/>
              </a:lnSpc>
              <a:spcBef>
                <a:spcPts val="0"/>
              </a:spcBef>
            </a:pPr>
            <a:r>
              <a:rPr lang="en-US" sz="2000" dirty="0"/>
              <a:t>School of Medicine &amp; Health Sciences</a:t>
            </a:r>
          </a:p>
          <a:p>
            <a:pPr>
              <a:lnSpc>
                <a:spcPct val="110000"/>
              </a:lnSpc>
              <a:spcBef>
                <a:spcPts val="0"/>
              </a:spcBef>
            </a:pPr>
            <a:r>
              <a:rPr lang="en-US" sz="2000" dirty="0"/>
              <a:t>University of North Dakota</a:t>
            </a:r>
          </a:p>
          <a:p>
            <a:pPr>
              <a:lnSpc>
                <a:spcPct val="110000"/>
              </a:lnSpc>
              <a:spcBef>
                <a:spcPts val="0"/>
              </a:spcBef>
            </a:pPr>
            <a:r>
              <a:rPr lang="en-US" sz="1900" dirty="0"/>
              <a:t>~Co-Founder/Board Chair-Arctic Indigenous Wellness Foundation</a:t>
            </a:r>
          </a:p>
        </p:txBody>
      </p:sp>
      <p:sp>
        <p:nvSpPr>
          <p:cNvPr id="5" name="Slide Number Placeholder 4">
            <a:extLst>
              <a:ext uri="{FF2B5EF4-FFF2-40B4-BE49-F238E27FC236}">
                <a16:creationId xmlns:a16="http://schemas.microsoft.com/office/drawing/2014/main" id="{A5902C2E-25FC-4E36-8484-0C55BBDAE7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A2DA3-79F5-4947-9BB2-6BED17D0B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descr="A picture containing logo&#10;&#10;Description automatically generated">
            <a:extLst>
              <a:ext uri="{FF2B5EF4-FFF2-40B4-BE49-F238E27FC236}">
                <a16:creationId xmlns:a16="http://schemas.microsoft.com/office/drawing/2014/main" id="{3158472F-8178-4B0A-91C2-47094896A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8114" y="41136"/>
            <a:ext cx="1548063" cy="1548063"/>
          </a:xfrm>
          <a:prstGeom prst="rect">
            <a:avLst/>
          </a:prstGeom>
        </p:spPr>
      </p:pic>
      <p:pic>
        <p:nvPicPr>
          <p:cNvPr id="6" name="Picture 5" descr="Background pattern&#10;&#10;Description automatically generated">
            <a:extLst>
              <a:ext uri="{FF2B5EF4-FFF2-40B4-BE49-F238E27FC236}">
                <a16:creationId xmlns:a16="http://schemas.microsoft.com/office/drawing/2014/main" id="{CAD21893-6818-4504-8BC1-CC8568F2427E}"/>
              </a:ext>
            </a:extLst>
          </p:cNvPr>
          <p:cNvPicPr>
            <a:picLocks noChangeAspect="1"/>
          </p:cNvPicPr>
          <p:nvPr/>
        </p:nvPicPr>
        <p:blipFill>
          <a:blip r:embed="rId5"/>
          <a:stretch>
            <a:fillRect/>
          </a:stretch>
        </p:blipFill>
        <p:spPr>
          <a:xfrm rot="5400000">
            <a:off x="-3274742" y="3268707"/>
            <a:ext cx="6864035" cy="314556"/>
          </a:xfrm>
          <a:prstGeom prst="rect">
            <a:avLst/>
          </a:prstGeom>
        </p:spPr>
      </p:pic>
    </p:spTree>
    <p:extLst>
      <p:ext uri="{BB962C8B-B14F-4D97-AF65-F5344CB8AC3E}">
        <p14:creationId xmlns:p14="http://schemas.microsoft.com/office/powerpoint/2010/main" val="144434563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2.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DE2330-3435-4C5F-A61E-95B2A7B2C2FD}"/>
              </a:ext>
            </a:extLst>
          </p:cNvPr>
          <p:cNvPicPr>
            <a:picLocks noChangeAspect="1" noGrp="1"/>
          </p:cNvPicPr>
          <p:nvPr>
            <p:ph idx="1" sz="half"/>
          </p:nvPr>
        </p:nvPicPr>
        <p:blipFill rotWithShape="1">
          <a:blip r:embed="rId3">
            <a:extLst>
              <a:ext uri="{28A0092B-C50C-407E-A947-70E740481C1C}">
                <a14:useLocalDpi xmlns:a14="http://schemas.microsoft.com/office/drawing/2010/main" val="0"/>
              </a:ext>
            </a:extLst>
          </a:blip>
          <a:srcRect b="36"/>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813DB986-0BC7-4AB7-954F-6CA004AF13F2}"/>
              </a:ext>
            </a:extLst>
          </p:cNvPr>
          <p:cNvSpPr>
            <a:spLocks noGrp="1"/>
          </p:cNvSpPr>
          <p:nvPr>
            <p:ph idx="12" sz="quarter" type="sldNum"/>
          </p:nvPr>
        </p:nvSpPr>
        <p:spPr/>
        <p:txBody>
          <a:bodyPr/>
          <a:lstStyle/>
          <a:p>
            <a:pPr algn="r" defTabSz="914400" eaLnBrk="1" fontAlgn="auto" hangingPunct="1" indent="0" latinLnBrk="0" lvl="0" marL="0" marR="0" rtl="0">
              <a:lnSpc>
                <a:spcPct val="100000"/>
              </a:lnSpc>
              <a:spcBef>
                <a:spcPts val="0"/>
              </a:spcBef>
              <a:spcAft>
                <a:spcPts val="0"/>
              </a:spcAft>
              <a:buClrTx/>
              <a:buSzTx/>
              <a:buFontTx/>
              <a:buNone/>
              <a:tabLst/>
              <a:defRPr/>
            </a:pPr>
            <a:fld id="{7E9A2DA3-79F5-4947-9BB2-6BED17D0B3ED}" type="slidenum">
              <a:rPr b="0" baseline="0" cap="none" i="0" kern="1200" kumimoji="0" lang="en-US" noProof="0" normalizeH="0" smtClean="0" spc="0" strike="noStrike" sz="1200" u="none">
                <a:ln>
                  <a:noFill/>
                </a:ln>
                <a:solidFill>
                  <a:prstClr val="black">
                    <a:tint val="75000"/>
                  </a:prstClr>
                </a:solidFill>
                <a:effectLst/>
                <a:uLnTx/>
                <a:uFillTx/>
                <a:latin panose="020F0502020204030204" typeface="Calibri"/>
                <a:ea typeface="+mn-ea"/>
                <a:cs typeface="+mn-cs"/>
              </a:rPr>
              <a:pPr algn="r" defTabSz="914400" eaLnBrk="1" fontAlgn="auto" hangingPunct="1" indent="0" latinLnBrk="0" lvl="0" marL="0" marR="0" rtl="0">
                <a:lnSpc>
                  <a:spcPct val="100000"/>
                </a:lnSpc>
                <a:spcBef>
                  <a:spcPts val="0"/>
                </a:spcBef>
                <a:spcAft>
                  <a:spcPts val="0"/>
                </a:spcAft>
                <a:buClrTx/>
                <a:buSzTx/>
                <a:buFontTx/>
                <a:buNone/>
                <a:tabLst/>
                <a:defRPr/>
              </a:pPr>
              <a:t>12</a:t>
            </a:fld>
            <a:endParaRPr b="0" baseline="0" cap="none" i="0" kern="1200" kumimoji="0" lang="en-US" noProof="0" normalizeH="0" spc="0" strike="noStrike" sz="1200" u="none">
              <a:ln>
                <a:noFill/>
              </a:ln>
              <a:solidFill>
                <a:prstClr val="black">
                  <a:tint val="75000"/>
                </a:prstClr>
              </a:solidFill>
              <a:effectLst/>
              <a:uLnTx/>
              <a:uFillTx/>
              <a:latin panose="020F0502020204030204" typeface="Calibri"/>
              <a:ea typeface="+mn-ea"/>
              <a:cs typeface="+mn-cs"/>
            </a:endParaRPr>
          </a:p>
        </p:txBody>
      </p:sp>
      <p:pic>
        <p:nvPicPr>
          <p:cNvPr descr="Background pattern&#10;&#10;Description automatically generated" id="4" name="Picture 3">
            <a:extLst>
              <a:ext uri="{FF2B5EF4-FFF2-40B4-BE49-F238E27FC236}">
                <a16:creationId xmlns:a16="http://schemas.microsoft.com/office/drawing/2014/main" id="{87D34BCF-52A3-42DA-B254-36E69065D108}"/>
              </a:ext>
            </a:extLst>
          </p:cNvPr>
          <p:cNvPicPr>
            <a:picLocks noChangeAspect="1"/>
          </p:cNvPicPr>
          <p:nvPr/>
        </p:nvPicPr>
        <p:blipFill>
          <a:blip r:embed="rId4"/>
          <a:stretch>
            <a:fillRect/>
          </a:stretch>
        </p:blipFill>
        <p:spPr>
          <a:xfrm rot="5400000">
            <a:off x="-3274742" y="3268707"/>
            <a:ext cx="6864035" cy="314556"/>
          </a:xfrm>
          <a:prstGeom prst="rect">
            <a:avLst/>
          </a:prstGeom>
        </p:spPr>
      </p:pic>
    </p:spTree>
    <p:extLst>
      <p:ext uri="{BB962C8B-B14F-4D97-AF65-F5344CB8AC3E}">
        <p14:creationId xmlns:p14="http://schemas.microsoft.com/office/powerpoint/2010/main" val="2470285043"/>
      </p:ext>
    </p:extLst>
  </p:cSld>
  <p:clrMapOvr>
    <a:masterClrMapping/>
  </p:clrMapOvr>
  <mc:AlternateContent xmlns:mc="http://schemas.openxmlformats.org/markup-compatibility/2006" xmlns:p14="http://schemas.microsoft.com/office/powerpoint/2010/main">
    <mc:Choice Requires="p14">
      <p:transition p14:dur="20000" spd="slow"/>
    </mc:Choice>
    <mc:Fallback xmlns="">
      <p:transition spd="slow"/>
    </mc:Fallback>
  </mc:AlternateContent>
</p:sld>
</file>

<file path=ppt/slides/slide13.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DB986-0BC7-4AB7-954F-6CA004AF13F2}"/>
              </a:ext>
            </a:extLst>
          </p:cNvPr>
          <p:cNvSpPr>
            <a:spLocks noGrp="1"/>
          </p:cNvSpPr>
          <p:nvPr>
            <p:ph idx="12" sz="quarter" type="sldNum"/>
          </p:nvPr>
        </p:nvSpPr>
        <p:spPr/>
        <p:txBody>
          <a:bodyPr anchor="ctr" bIns="45720" lIns="91440" rIns="91440" rtlCol="0" tIns="45720" vert="horz">
            <a:normAutofit/>
          </a:bodyPr>
          <a:lstStyle/>
          <a:p>
            <a:pPr algn="r" defTabSz="914400" eaLnBrk="1" fontAlgn="auto" hangingPunct="1" indent="0" latinLnBrk="0" lvl="0" marL="0" marR="0" rtl="0">
              <a:lnSpc>
                <a:spcPct val="100000"/>
              </a:lnSpc>
              <a:spcBef>
                <a:spcPts val="0"/>
              </a:spcBef>
              <a:spcAft>
                <a:spcPts val="600"/>
              </a:spcAft>
              <a:buClrTx/>
              <a:buSzTx/>
              <a:buFontTx/>
              <a:buNone/>
              <a:tabLst/>
              <a:defRPr/>
            </a:pPr>
            <a:fld id="{7E9A2DA3-79F5-4947-9BB2-6BED17D0B3ED}" type="slidenum">
              <a:rPr b="0" baseline="0" cap="none" i="0" kern="1200" kumimoji="0" lang="en-US" noProof="0" normalizeH="0" smtClean="0" spc="0" strike="noStrike" sz="1200" u="none">
                <a:ln>
                  <a:noFill/>
                </a:ln>
                <a:solidFill>
                  <a:prstClr val="black">
                    <a:tint val="75000"/>
                  </a:prstClr>
                </a:solidFill>
                <a:effectLst/>
                <a:uLnTx/>
                <a:uFillTx/>
                <a:latin panose="020F0502020204030204" typeface="Calibri"/>
                <a:ea typeface="+mn-ea"/>
                <a:cs typeface="+mn-cs"/>
              </a:rPr>
              <a:pPr algn="r" defTabSz="914400" eaLnBrk="1" fontAlgn="auto" hangingPunct="1" indent="0" latinLnBrk="0" lvl="0" marL="0" marR="0" rtl="0">
                <a:lnSpc>
                  <a:spcPct val="100000"/>
                </a:lnSpc>
                <a:spcBef>
                  <a:spcPts val="0"/>
                </a:spcBef>
                <a:spcAft>
                  <a:spcPts val="600"/>
                </a:spcAft>
                <a:buClrTx/>
                <a:buSzTx/>
                <a:buFontTx/>
                <a:buNone/>
                <a:tabLst/>
                <a:defRPr/>
              </a:pPr>
              <a:t>13</a:t>
            </a:fld>
            <a:endParaRPr b="0" baseline="0" cap="none" i="0" kern="1200" kumimoji="0" lang="en-US" noProof="0" normalizeH="0" spc="0" strike="noStrike" sz="1200" u="none">
              <a:ln>
                <a:noFill/>
              </a:ln>
              <a:solidFill>
                <a:prstClr val="black">
                  <a:tint val="75000"/>
                </a:prstClr>
              </a:solidFill>
              <a:effectLst/>
              <a:uLnTx/>
              <a:uFillTx/>
              <a:latin panose="020F0502020204030204" typeface="Calibri"/>
              <a:ea typeface="+mn-ea"/>
              <a:cs typeface="+mn-cs"/>
            </a:endParaRPr>
          </a:p>
        </p:txBody>
      </p:sp>
      <p:sp>
        <p:nvSpPr>
          <p:cNvPr id="8" name="TextBox 7">
            <a:extLst>
              <a:ext uri="{FF2B5EF4-FFF2-40B4-BE49-F238E27FC236}">
                <a16:creationId xmlns:a16="http://schemas.microsoft.com/office/drawing/2014/main" id="{4A440A04-7A93-484E-A995-5DAFB18D633A}"/>
              </a:ext>
            </a:extLst>
          </p:cNvPr>
          <p:cNvSpPr txBox="1"/>
          <p:nvPr/>
        </p:nvSpPr>
        <p:spPr>
          <a:xfrm>
            <a:off x="597302" y="1607481"/>
            <a:ext cx="5161115" cy="4427782"/>
          </a:xfrm>
          <a:prstGeom prst="rect">
            <a:avLst/>
          </a:prstGeom>
        </p:spPr>
        <p:txBody>
          <a:bodyPr anchor="t" bIns="45720" lIns="91440" rIns="91440" rtlCol="0" tIns="45720" vert="horz">
            <a:normAutofit lnSpcReduction="10000"/>
          </a:bodyPr>
          <a:lstStyle/>
          <a:p>
            <a:pPr algn="l" defTabSz="914400" eaLnBrk="1" fontAlgn="auto" hangingPunct="1" indent="0" latinLnBrk="0" lvl="0" marL="0" marR="0" rtl="0">
              <a:lnSpc>
                <a:spcPct val="90000"/>
              </a:lnSpc>
              <a:spcBef>
                <a:spcPts val="0"/>
              </a:spcBef>
              <a:spcAft>
                <a:spcPts val="600"/>
              </a:spcAft>
              <a:buClrTx/>
              <a:buSzTx/>
              <a:buFontTx/>
              <a:buNone/>
              <a:tabLst/>
              <a:defRPr/>
            </a:pP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Understanding our role within Nature as a species and as individuals is foundational in Planetary Health science and practice.</a:t>
            </a:r>
          </a:p>
          <a:p>
            <a:pPr algn="l" defTabSz="914400" eaLnBrk="1" fontAlgn="auto" hangingPunct="1" indent="0" latinLnBrk="0" lvl="0" marL="0" marR="0" rtl="0">
              <a:lnSpc>
                <a:spcPct val="90000"/>
              </a:lnSpc>
              <a:spcBef>
                <a:spcPts val="0"/>
              </a:spcBef>
              <a:spcAft>
                <a:spcPts val="600"/>
              </a:spcAft>
              <a:buClrTx/>
              <a:buSzTx/>
              <a:buFontTx/>
              <a:buNone/>
              <a:tabLst/>
              <a:defRPr/>
            </a:pPr>
            <a:endPar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endParaRPr>
          </a:p>
          <a:p>
            <a:pPr algn="l" defTabSz="914400" eaLnBrk="1" fontAlgn="auto" hangingPunct="1" indent="0" latinLnBrk="0" lvl="0" marL="0" marR="0" rtl="0">
              <a:lnSpc>
                <a:spcPct val="90000"/>
              </a:lnSpc>
              <a:spcBef>
                <a:spcPts val="0"/>
              </a:spcBef>
              <a:spcAft>
                <a:spcPts val="600"/>
              </a:spcAft>
              <a:buClrTx/>
              <a:buSzTx/>
              <a:buFontTx/>
              <a:buNone/>
              <a:tabLst/>
              <a:defRPr/>
            </a:pP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Despite mounting evidence of our interdependence with the biosphere, our civilization's perspectives and consequential attitudes have not evolved accordingly.</a:t>
            </a:r>
          </a:p>
          <a:p>
            <a:pPr algn="l" defTabSz="914400" eaLnBrk="1" fontAlgn="auto" hangingPunct="1" indent="0" latinLnBrk="0" lvl="0" marL="0" marR="0" rtl="0">
              <a:lnSpc>
                <a:spcPct val="90000"/>
              </a:lnSpc>
              <a:spcBef>
                <a:spcPts val="0"/>
              </a:spcBef>
              <a:spcAft>
                <a:spcPts val="600"/>
              </a:spcAft>
              <a:buClrTx/>
              <a:buSzTx/>
              <a:buFontTx/>
              <a:buNone/>
              <a:tabLst/>
              <a:defRPr/>
            </a:pPr>
            <a:endPar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endParaRPr>
          </a:p>
          <a:p>
            <a:pPr algn="l" defTabSz="914400" eaLnBrk="1" fontAlgn="auto" hangingPunct="1" indent="0" latinLnBrk="0" lvl="0" marL="0" marR="0" rtl="0">
              <a:lnSpc>
                <a:spcPct val="90000"/>
              </a:lnSpc>
              <a:spcBef>
                <a:spcPts val="0"/>
              </a:spcBef>
              <a:spcAft>
                <a:spcPts val="600"/>
              </a:spcAft>
              <a:buClrTx/>
              <a:buSzTx/>
              <a:buFontTx/>
              <a:buNone/>
              <a:tabLst/>
              <a:defRPr/>
            </a:pP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The false sense of separation between humans and Nature perpetuates a deceptive culture of domination over Nature, inducing many current environmental crises.</a:t>
            </a:r>
          </a:p>
        </p:txBody>
      </p:sp>
      <p:sp>
        <p:nvSpPr>
          <p:cNvPr id="14" name="TextBox 13">
            <a:extLst>
              <a:ext uri="{FF2B5EF4-FFF2-40B4-BE49-F238E27FC236}">
                <a16:creationId xmlns:a16="http://schemas.microsoft.com/office/drawing/2014/main" id="{1D4F2D74-72D3-42EE-9237-CD0A31DA38D2}"/>
              </a:ext>
            </a:extLst>
          </p:cNvPr>
          <p:cNvSpPr txBox="1"/>
          <p:nvPr/>
        </p:nvSpPr>
        <p:spPr>
          <a:xfrm>
            <a:off x="6438546" y="6552197"/>
            <a:ext cx="5641487" cy="338554"/>
          </a:xfrm>
          <a:prstGeom prst="rect">
            <a:avLst/>
          </a:prstGeom>
          <a:noFill/>
        </p:spPr>
        <p:txBody>
          <a:bodyPr rtlCol="0" wrap="square">
            <a:spAutoFit/>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b="0" baseline="0" cap="none" dirty="0" i="1" kern="1200" kumimoji="0" lang="en-US" noProof="0" normalizeH="0" spc="0" strike="noStrike" sz="1600" u="none">
                <a:ln>
                  <a:noFill/>
                </a:ln>
                <a:solidFill>
                  <a:prstClr val="black"/>
                </a:solidFill>
                <a:effectLst/>
                <a:uLnTx/>
                <a:uFillTx/>
                <a:latin panose="020F0502020204030204" typeface="Calibri"/>
                <a:ea typeface="+mn-ea"/>
                <a:cs typeface="+mn-cs"/>
              </a:rPr>
              <a:t>(The Planetary Health Education Framework, 2021)</a:t>
            </a:r>
          </a:p>
        </p:txBody>
      </p:sp>
      <p:pic>
        <p:nvPicPr>
          <p:cNvPr id="11" name="Google Shape;122;p17">
            <a:extLst>
              <a:ext uri="{FF2B5EF4-FFF2-40B4-BE49-F238E27FC236}">
                <a16:creationId xmlns:a16="http://schemas.microsoft.com/office/drawing/2014/main" id="{77A97FA7-EA26-4E96-BEC2-2E7F66EEF878}"/>
              </a:ext>
            </a:extLst>
          </p:cNvPr>
          <p:cNvPicPr preferRelativeResize="0">
            <a:picLocks noChangeAspect="1"/>
          </p:cNvPicPr>
          <p:nvPr/>
        </p:nvPicPr>
        <p:blipFill rotWithShape="1">
          <a:blip r:embed="rId3">
            <a:alphaModFix/>
          </a:blip>
          <a:srcRect b="-10" r="2"/>
          <a:stretch/>
        </p:blipFill>
        <p:spPr>
          <a:xfrm>
            <a:off x="5758417" y="418930"/>
            <a:ext cx="6006874" cy="6035343"/>
          </a:xfrm>
          <a:prstGeom prst="ellipse">
            <a:avLst/>
          </a:prstGeom>
          <a:noFill/>
          <a:ln>
            <a:noFill/>
          </a:ln>
        </p:spPr>
      </p:pic>
      <p:pic>
        <p:nvPicPr>
          <p:cNvPr descr="Background pattern&#10;&#10;Description automatically generated" id="7" name="Picture 6">
            <a:extLst>
              <a:ext uri="{FF2B5EF4-FFF2-40B4-BE49-F238E27FC236}">
                <a16:creationId xmlns:a16="http://schemas.microsoft.com/office/drawing/2014/main" id="{DFCD957D-B951-48DF-B240-E03314D3919F}"/>
              </a:ext>
            </a:extLst>
          </p:cNvPr>
          <p:cNvPicPr>
            <a:picLocks noChangeAspect="1"/>
          </p:cNvPicPr>
          <p:nvPr/>
        </p:nvPicPr>
        <p:blipFill>
          <a:blip r:embed="rId4"/>
          <a:stretch>
            <a:fillRect/>
          </a:stretch>
        </p:blipFill>
        <p:spPr>
          <a:xfrm rot="5400000">
            <a:off x="-3274742" y="3268707"/>
            <a:ext cx="6864035" cy="314556"/>
          </a:xfrm>
          <a:prstGeom prst="rect">
            <a:avLst/>
          </a:prstGeom>
        </p:spPr>
      </p:pic>
      <p:sp>
        <p:nvSpPr>
          <p:cNvPr id="9" name="Title 4">
            <a:extLst>
              <a:ext uri="{FF2B5EF4-FFF2-40B4-BE49-F238E27FC236}">
                <a16:creationId xmlns:a16="http://schemas.microsoft.com/office/drawing/2014/main" id="{1CE32808-C389-4675-BD28-49056E3B84CB}"/>
              </a:ext>
            </a:extLst>
          </p:cNvPr>
          <p:cNvSpPr txBox="1">
            <a:spLocks/>
          </p:cNvSpPr>
          <p:nvPr/>
        </p:nvSpPr>
        <p:spPr>
          <a:xfrm>
            <a:off x="703350" y="-155695"/>
            <a:ext cx="3429000" cy="1719262"/>
          </a:xfrm>
          <a:prstGeom prst="rect">
            <a:avLst/>
          </a:prstGeom>
        </p:spPr>
        <p:txBody>
          <a:bodyPr anchor="b"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buClrTx/>
              <a:buFontTx/>
            </a:pPr>
            <a:r>
              <a:rPr lang="en-US" sz="5400"/>
              <a:t>IWN</a:t>
            </a:r>
            <a:endParaRPr dirty="0" lang="en-US" sz="5400"/>
          </a:p>
        </p:txBody>
      </p:sp>
    </p:spTree>
    <p:extLst>
      <p:ext uri="{BB962C8B-B14F-4D97-AF65-F5344CB8AC3E}">
        <p14:creationId xmlns:p14="http://schemas.microsoft.com/office/powerpoint/2010/main" val="2743861054"/>
      </p:ext>
    </p:extLst>
  </p:cSld>
  <p:clrMapOvr>
    <a:masterClrMapping/>
  </p:clrMapOvr>
  <mc:AlternateContent xmlns:mc="http://schemas.openxmlformats.org/markup-compatibility/2006" xmlns:p14="http://schemas.microsoft.com/office/powerpoint/2010/main">
    <mc:Choice Requires="p14">
      <p:transition p14:dur="20000" spd="slow"/>
    </mc:Choice>
    <mc:Fallback xmlns="">
      <p:transition spd="slow"/>
    </mc:Fallback>
  </mc:AlternateContent>
</p:sld>
</file>

<file path=ppt/slides/slide14.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DB986-0BC7-4AB7-954F-6CA004AF13F2}"/>
              </a:ext>
            </a:extLst>
          </p:cNvPr>
          <p:cNvSpPr>
            <a:spLocks noGrp="1"/>
          </p:cNvSpPr>
          <p:nvPr>
            <p:ph idx="12" sz="quarter" type="sldNum"/>
          </p:nvPr>
        </p:nvSpPr>
        <p:spPr/>
        <p:txBody>
          <a:bodyPr anchor="ctr" bIns="45720" lIns="91440" rIns="91440" rtlCol="0" tIns="45720" vert="horz">
            <a:normAutofit/>
          </a:bodyPr>
          <a:lstStyle/>
          <a:p>
            <a:pPr algn="r" defTabSz="914400" eaLnBrk="1" fontAlgn="auto" hangingPunct="1" indent="0" latinLnBrk="0" lvl="0" marL="0" marR="0" rtl="0">
              <a:lnSpc>
                <a:spcPct val="100000"/>
              </a:lnSpc>
              <a:spcBef>
                <a:spcPts val="0"/>
              </a:spcBef>
              <a:spcAft>
                <a:spcPts val="600"/>
              </a:spcAft>
              <a:buClrTx/>
              <a:buSzTx/>
              <a:buFontTx/>
              <a:buNone/>
              <a:tabLst/>
              <a:defRPr/>
            </a:pPr>
            <a:fld id="{7E9A2DA3-79F5-4947-9BB2-6BED17D0B3ED}" type="slidenum">
              <a:rPr b="0" baseline="0" cap="none" i="0" kern="1200" kumimoji="0" lang="en-US" noProof="0" normalizeH="0" smtClean="0" spc="0" strike="noStrike" sz="1200" u="none">
                <a:ln>
                  <a:noFill/>
                </a:ln>
                <a:solidFill>
                  <a:prstClr val="black">
                    <a:tint val="75000"/>
                  </a:prstClr>
                </a:solidFill>
                <a:effectLst/>
                <a:uLnTx/>
                <a:uFillTx/>
                <a:latin panose="020F0502020204030204" typeface="Calibri"/>
                <a:ea typeface="+mn-ea"/>
                <a:cs typeface="+mn-cs"/>
              </a:rPr>
              <a:pPr algn="r" defTabSz="914400" eaLnBrk="1" fontAlgn="auto" hangingPunct="1" indent="0" latinLnBrk="0" lvl="0" marL="0" marR="0" rtl="0">
                <a:lnSpc>
                  <a:spcPct val="100000"/>
                </a:lnSpc>
                <a:spcBef>
                  <a:spcPts val="0"/>
                </a:spcBef>
                <a:spcAft>
                  <a:spcPts val="600"/>
                </a:spcAft>
                <a:buClrTx/>
                <a:buSzTx/>
                <a:buFontTx/>
                <a:buNone/>
                <a:tabLst/>
                <a:defRPr/>
              </a:pPr>
              <a:t>14</a:t>
            </a:fld>
            <a:endParaRPr b="0" baseline="0" cap="none" i="0" kern="1200" kumimoji="0" lang="en-US" noProof="0" normalizeH="0" spc="0" strike="noStrike" sz="1200" u="none">
              <a:ln>
                <a:noFill/>
              </a:ln>
              <a:solidFill>
                <a:prstClr val="black">
                  <a:tint val="75000"/>
                </a:prstClr>
              </a:solidFill>
              <a:effectLst/>
              <a:uLnTx/>
              <a:uFillTx/>
              <a:latin panose="020F0502020204030204" typeface="Calibri"/>
              <a:ea typeface="+mn-ea"/>
              <a:cs typeface="+mn-cs"/>
            </a:endParaRPr>
          </a:p>
        </p:txBody>
      </p:sp>
      <p:sp>
        <p:nvSpPr>
          <p:cNvPr id="8" name="TextBox 7">
            <a:extLst>
              <a:ext uri="{FF2B5EF4-FFF2-40B4-BE49-F238E27FC236}">
                <a16:creationId xmlns:a16="http://schemas.microsoft.com/office/drawing/2014/main" id="{4A440A04-7A93-484E-A995-5DAFB18D633A}"/>
              </a:ext>
            </a:extLst>
          </p:cNvPr>
          <p:cNvSpPr txBox="1"/>
          <p:nvPr/>
        </p:nvSpPr>
        <p:spPr>
          <a:xfrm>
            <a:off x="466815" y="1629942"/>
            <a:ext cx="5366412" cy="5157369"/>
          </a:xfrm>
          <a:prstGeom prst="rect">
            <a:avLst/>
          </a:prstGeom>
        </p:spPr>
        <p:txBody>
          <a:bodyPr anchor="t" bIns="45720" lIns="91440" rIns="91440" rtlCol="0" tIns="45720" vert="horz">
            <a:normAutofit/>
          </a:bodyPr>
          <a:lstStyle/>
          <a:p>
            <a:pPr algn="l" defTabSz="914400" eaLnBrk="1" fontAlgn="auto" hangingPunct="1" indent="0" latinLnBrk="0" lvl="0" marL="0" marR="0" rtl="0">
              <a:lnSpc>
                <a:spcPct val="90000"/>
              </a:lnSpc>
              <a:spcBef>
                <a:spcPts val="0"/>
              </a:spcBef>
              <a:spcAft>
                <a:spcPts val="600"/>
              </a:spcAft>
              <a:buClrTx/>
              <a:buSzTx/>
              <a:buFontTx/>
              <a:buNone/>
              <a:tabLst/>
              <a:defRPr/>
            </a:pP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The IWN domain is centered in a continuation of similar frameworks described in the field of ecopsychology, environmental education, and related sustainability sciences, including:</a:t>
            </a:r>
          </a:p>
          <a:p>
            <a:pPr algn="l" defTabSz="914400" eaLnBrk="1" fontAlgn="auto" hangingPunct="1" indent="0" latinLnBrk="0" lvl="0" marL="0" marR="0" rtl="0">
              <a:lnSpc>
                <a:spcPct val="90000"/>
              </a:lnSpc>
              <a:spcBef>
                <a:spcPts val="0"/>
              </a:spcBef>
              <a:spcAft>
                <a:spcPts val="600"/>
              </a:spcAft>
              <a:buClrTx/>
              <a:buSzTx/>
              <a:buFontTx/>
              <a:buNone/>
              <a:tabLst/>
              <a:defRPr/>
            </a:pPr>
            <a:b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b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 </a:t>
            </a:r>
          </a:p>
          <a:p>
            <a:pPr algn="l" defTabSz="914400" eaLnBrk="1" fontAlgn="auto" hangingPunct="1" indent="0" latinLnBrk="0" lvl="0" marL="0" marR="0" rtl="0">
              <a:lnSpc>
                <a:spcPct val="90000"/>
              </a:lnSpc>
              <a:spcBef>
                <a:spcPts val="0"/>
              </a:spcBef>
              <a:spcAft>
                <a:spcPts val="600"/>
              </a:spcAft>
              <a:buClrTx/>
              <a:buSzTx/>
              <a:buFontTx/>
              <a:buNone/>
              <a:tabLst/>
              <a:defRPr/>
            </a:pP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-“human-nature connectedness”, "nature connectedness” “nature connection" "connectedness with nature", "connection to nature", or "nature relatedness" (</a:t>
            </a:r>
            <a:r>
              <a:rPr b="0" baseline="0" cap="none" dirty="0" i="1" kern="1200" kumimoji="0" lang="en-US" noProof="0" normalizeH="0" spc="0" strike="noStrike" sz="2200" u="none">
                <a:ln>
                  <a:noFill/>
                </a:ln>
                <a:solidFill>
                  <a:prstClr val="black"/>
                </a:solidFill>
                <a:effectLst/>
                <a:uLnTx/>
                <a:uFillTx/>
                <a:latin panose="020F0502020204030204" typeface="Calibri"/>
                <a:ea typeface="+mn-ea"/>
                <a:cs typeface="+mn-cs"/>
              </a:rPr>
              <a:t>Zylstra et al. 2014</a:t>
            </a: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a:t>
            </a:r>
          </a:p>
        </p:txBody>
      </p:sp>
      <p:sp>
        <p:nvSpPr>
          <p:cNvPr id="14" name="TextBox 13">
            <a:extLst>
              <a:ext uri="{FF2B5EF4-FFF2-40B4-BE49-F238E27FC236}">
                <a16:creationId xmlns:a16="http://schemas.microsoft.com/office/drawing/2014/main" id="{1D4F2D74-72D3-42EE-9237-CD0A31DA38D2}"/>
              </a:ext>
            </a:extLst>
          </p:cNvPr>
          <p:cNvSpPr txBox="1"/>
          <p:nvPr/>
        </p:nvSpPr>
        <p:spPr>
          <a:xfrm>
            <a:off x="6438546" y="6552197"/>
            <a:ext cx="5641487" cy="338554"/>
          </a:xfrm>
          <a:prstGeom prst="rect">
            <a:avLst/>
          </a:prstGeom>
          <a:noFill/>
        </p:spPr>
        <p:txBody>
          <a:bodyPr rtlCol="0" wrap="square">
            <a:spAutoFit/>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b="0" baseline="0" cap="none" dirty="0" i="1" kern="1200" kumimoji="0" lang="en-US" noProof="0" normalizeH="0" spc="0" strike="noStrike" sz="1600" u="none">
                <a:ln>
                  <a:noFill/>
                </a:ln>
                <a:solidFill>
                  <a:prstClr val="black"/>
                </a:solidFill>
                <a:effectLst/>
                <a:uLnTx/>
                <a:uFillTx/>
                <a:latin panose="020F0502020204030204" typeface="Calibri"/>
                <a:ea typeface="+mn-ea"/>
                <a:cs typeface="+mn-cs"/>
              </a:rPr>
              <a:t>(The Planetary Health Education Framework, 2021)</a:t>
            </a:r>
          </a:p>
        </p:txBody>
      </p:sp>
      <p:pic>
        <p:nvPicPr>
          <p:cNvPr id="12" name="Google Shape;122;p17">
            <a:extLst>
              <a:ext uri="{FF2B5EF4-FFF2-40B4-BE49-F238E27FC236}">
                <a16:creationId xmlns:a16="http://schemas.microsoft.com/office/drawing/2014/main" id="{1C7F8258-ECE5-4EC0-9C98-3243B883CB49}"/>
              </a:ext>
            </a:extLst>
          </p:cNvPr>
          <p:cNvPicPr preferRelativeResize="0">
            <a:picLocks noChangeAspect="1"/>
          </p:cNvPicPr>
          <p:nvPr/>
        </p:nvPicPr>
        <p:blipFill rotWithShape="1">
          <a:blip r:embed="rId3">
            <a:alphaModFix/>
          </a:blip>
          <a:srcRect b="-10" r="2"/>
          <a:stretch/>
        </p:blipFill>
        <p:spPr>
          <a:xfrm>
            <a:off x="5718311" y="411328"/>
            <a:ext cx="6006874" cy="6035343"/>
          </a:xfrm>
          <a:prstGeom prst="ellipse">
            <a:avLst/>
          </a:prstGeom>
          <a:noFill/>
          <a:ln>
            <a:noFill/>
          </a:ln>
        </p:spPr>
      </p:pic>
      <p:pic>
        <p:nvPicPr>
          <p:cNvPr descr="Background pattern&#10;&#10;Description automatically generated" id="7" name="Picture 6">
            <a:extLst>
              <a:ext uri="{FF2B5EF4-FFF2-40B4-BE49-F238E27FC236}">
                <a16:creationId xmlns:a16="http://schemas.microsoft.com/office/drawing/2014/main" id="{32977A82-3271-4BF1-8DEF-1D4E222DC4BF}"/>
              </a:ext>
            </a:extLst>
          </p:cNvPr>
          <p:cNvPicPr>
            <a:picLocks noChangeAspect="1"/>
          </p:cNvPicPr>
          <p:nvPr/>
        </p:nvPicPr>
        <p:blipFill>
          <a:blip r:embed="rId4"/>
          <a:stretch>
            <a:fillRect/>
          </a:stretch>
        </p:blipFill>
        <p:spPr>
          <a:xfrm rot="5400000">
            <a:off x="-3274742" y="3268707"/>
            <a:ext cx="6864035" cy="314556"/>
          </a:xfrm>
          <a:prstGeom prst="rect">
            <a:avLst/>
          </a:prstGeom>
        </p:spPr>
      </p:pic>
      <p:sp>
        <p:nvSpPr>
          <p:cNvPr id="9" name="Title 4">
            <a:extLst>
              <a:ext uri="{FF2B5EF4-FFF2-40B4-BE49-F238E27FC236}">
                <a16:creationId xmlns:a16="http://schemas.microsoft.com/office/drawing/2014/main" id="{F6F5AE53-82D4-4738-A3A3-4A996280543A}"/>
              </a:ext>
            </a:extLst>
          </p:cNvPr>
          <p:cNvSpPr txBox="1">
            <a:spLocks/>
          </p:cNvSpPr>
          <p:nvPr/>
        </p:nvSpPr>
        <p:spPr>
          <a:xfrm>
            <a:off x="703350" y="-155695"/>
            <a:ext cx="3429000" cy="1719262"/>
          </a:xfrm>
          <a:prstGeom prst="rect">
            <a:avLst/>
          </a:prstGeom>
        </p:spPr>
        <p:txBody>
          <a:bodyPr anchor="b"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buClrTx/>
              <a:buFontTx/>
            </a:pPr>
            <a:r>
              <a:rPr lang="en-US" sz="5400"/>
              <a:t>IWN</a:t>
            </a:r>
            <a:endParaRPr dirty="0" lang="en-US" sz="5400"/>
          </a:p>
        </p:txBody>
      </p:sp>
    </p:spTree>
    <p:extLst>
      <p:ext uri="{BB962C8B-B14F-4D97-AF65-F5344CB8AC3E}">
        <p14:creationId xmlns:p14="http://schemas.microsoft.com/office/powerpoint/2010/main" val="2796461687"/>
      </p:ext>
    </p:extLst>
  </p:cSld>
  <p:clrMapOvr>
    <a:masterClrMapping/>
  </p:clrMapOvr>
  <mc:AlternateContent xmlns:mc="http://schemas.openxmlformats.org/markup-compatibility/2006" xmlns:p14="http://schemas.microsoft.com/office/powerpoint/2010/main">
    <mc:Choice Requires="p14">
      <p:transition p14:dur="20000" spd="slow"/>
    </mc:Choice>
    <mc:Fallback xmlns="">
      <p:transition spd="slow"/>
    </mc:Fallback>
  </mc:AlternateContent>
</p:sld>
</file>

<file path=ppt/slides/slide15.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DB986-0BC7-4AB7-954F-6CA004AF13F2}"/>
              </a:ext>
            </a:extLst>
          </p:cNvPr>
          <p:cNvSpPr>
            <a:spLocks noGrp="1"/>
          </p:cNvSpPr>
          <p:nvPr>
            <p:ph idx="12" sz="quarter" type="sldNum"/>
          </p:nvPr>
        </p:nvSpPr>
        <p:spPr/>
        <p:txBody>
          <a:bodyPr anchor="ctr" bIns="45720" lIns="91440" rIns="91440" rtlCol="0" tIns="45720" vert="horz">
            <a:normAutofit/>
          </a:bodyPr>
          <a:lstStyle/>
          <a:p>
            <a:pPr algn="r" defTabSz="914400" eaLnBrk="1" fontAlgn="auto" hangingPunct="1" indent="0" latinLnBrk="0" lvl="0" marL="0" marR="0" rtl="0">
              <a:lnSpc>
                <a:spcPct val="100000"/>
              </a:lnSpc>
              <a:spcBef>
                <a:spcPts val="0"/>
              </a:spcBef>
              <a:spcAft>
                <a:spcPts val="600"/>
              </a:spcAft>
              <a:buClrTx/>
              <a:buSzTx/>
              <a:buFontTx/>
              <a:buNone/>
              <a:tabLst/>
              <a:defRPr/>
            </a:pPr>
            <a:fld id="{7E9A2DA3-79F5-4947-9BB2-6BED17D0B3ED}" type="slidenum">
              <a:rPr b="0" baseline="0" cap="none" i="0" kern="1200" kumimoji="0" lang="en-US" noProof="0" normalizeH="0" smtClean="0" spc="0" strike="noStrike" sz="1200" u="none">
                <a:ln>
                  <a:noFill/>
                </a:ln>
                <a:solidFill>
                  <a:prstClr val="black">
                    <a:tint val="75000"/>
                  </a:prstClr>
                </a:solidFill>
                <a:effectLst/>
                <a:uLnTx/>
                <a:uFillTx/>
                <a:latin panose="020F0502020204030204" typeface="Calibri"/>
                <a:ea typeface="+mn-ea"/>
                <a:cs typeface="+mn-cs"/>
              </a:rPr>
              <a:pPr algn="r" defTabSz="914400" eaLnBrk="1" fontAlgn="auto" hangingPunct="1" indent="0" latinLnBrk="0" lvl="0" marL="0" marR="0" rtl="0">
                <a:lnSpc>
                  <a:spcPct val="100000"/>
                </a:lnSpc>
                <a:spcBef>
                  <a:spcPts val="0"/>
                </a:spcBef>
                <a:spcAft>
                  <a:spcPts val="600"/>
                </a:spcAft>
                <a:buClrTx/>
                <a:buSzTx/>
                <a:buFontTx/>
                <a:buNone/>
                <a:tabLst/>
                <a:defRPr/>
              </a:pPr>
              <a:t>15</a:t>
            </a:fld>
            <a:endParaRPr b="0" baseline="0" cap="none" i="0" kern="1200" kumimoji="0" lang="en-US" noProof="0" normalizeH="0" spc="0" strike="noStrike" sz="1200" u="none">
              <a:ln>
                <a:noFill/>
              </a:ln>
              <a:solidFill>
                <a:prstClr val="black">
                  <a:tint val="75000"/>
                </a:prstClr>
              </a:solidFill>
              <a:effectLst/>
              <a:uLnTx/>
              <a:uFillTx/>
              <a:latin panose="020F0502020204030204" typeface="Calibri"/>
              <a:ea typeface="+mn-ea"/>
              <a:cs typeface="+mn-cs"/>
            </a:endParaRPr>
          </a:p>
        </p:txBody>
      </p:sp>
      <p:sp>
        <p:nvSpPr>
          <p:cNvPr id="5" name="Title 4">
            <a:extLst>
              <a:ext uri="{FF2B5EF4-FFF2-40B4-BE49-F238E27FC236}">
                <a16:creationId xmlns:a16="http://schemas.microsoft.com/office/drawing/2014/main" id="{E73903C3-37D7-446C-B57E-B929E6B9F781}"/>
              </a:ext>
            </a:extLst>
          </p:cNvPr>
          <p:cNvSpPr>
            <a:spLocks noGrp="1"/>
          </p:cNvSpPr>
          <p:nvPr>
            <p:ph idx="4294967295" type="title"/>
          </p:nvPr>
        </p:nvSpPr>
        <p:spPr>
          <a:xfrm>
            <a:off x="703350" y="-155695"/>
            <a:ext cx="3429000" cy="1719262"/>
          </a:xfrm>
        </p:spPr>
        <p:txBody>
          <a:bodyPr anchor="b" bIns="45720" lIns="91440" rIns="91440" rtlCol="0" tIns="45720" vert="horz">
            <a:normAutofit/>
          </a:bodyPr>
          <a:lstStyle/>
          <a:p>
            <a:r>
              <a:rPr dirty="0" kern="1200" lang="en-US" sz="5400">
                <a:solidFill>
                  <a:schemeClr val="tx1"/>
                </a:solidFill>
                <a:latin typeface="+mj-lt"/>
                <a:ea typeface="+mj-ea"/>
                <a:cs typeface="+mj-cs"/>
              </a:rPr>
              <a:t>IWN</a:t>
            </a:r>
          </a:p>
        </p:txBody>
      </p:sp>
      <p:sp>
        <p:nvSpPr>
          <p:cNvPr id="8" name="TextBox 7">
            <a:extLst>
              <a:ext uri="{FF2B5EF4-FFF2-40B4-BE49-F238E27FC236}">
                <a16:creationId xmlns:a16="http://schemas.microsoft.com/office/drawing/2014/main" id="{4A440A04-7A93-484E-A995-5DAFB18D633A}"/>
              </a:ext>
            </a:extLst>
          </p:cNvPr>
          <p:cNvSpPr txBox="1"/>
          <p:nvPr/>
        </p:nvSpPr>
        <p:spPr>
          <a:xfrm>
            <a:off x="466815" y="1860885"/>
            <a:ext cx="5641487" cy="5221537"/>
          </a:xfrm>
          <a:prstGeom prst="rect">
            <a:avLst/>
          </a:prstGeom>
        </p:spPr>
        <p:txBody>
          <a:bodyPr anchor="t" bIns="45720" lIns="91440" rIns="91440" rtlCol="0" tIns="45720" vert="horz">
            <a:normAutofit/>
          </a:bodyPr>
          <a:lstStyle/>
          <a:p>
            <a:pPr algn="l" defTabSz="914400" eaLnBrk="1" fontAlgn="auto" hangingPunct="1" indent="0" latinLnBrk="0" lvl="0" marL="0" marR="0" rtl="0">
              <a:lnSpc>
                <a:spcPct val="90000"/>
              </a:lnSpc>
              <a:spcBef>
                <a:spcPts val="0"/>
              </a:spcBef>
              <a:spcAft>
                <a:spcPts val="600"/>
              </a:spcAft>
              <a:buClrTx/>
              <a:buSzTx/>
              <a:buFontTx/>
              <a:buNone/>
              <a:tabLst/>
              <a:defRPr/>
            </a:pP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In this domain, we refer to "interconnection" as an indicator for mutualism, reciprocity, and symbiosis. </a:t>
            </a:r>
          </a:p>
          <a:p>
            <a:pPr algn="l" defTabSz="914400" eaLnBrk="1" fontAlgn="auto" hangingPunct="1" indent="0" latinLnBrk="0" lvl="0" marL="0" marR="0" rtl="0">
              <a:lnSpc>
                <a:spcPct val="90000"/>
              </a:lnSpc>
              <a:spcBef>
                <a:spcPts val="0"/>
              </a:spcBef>
              <a:spcAft>
                <a:spcPts val="600"/>
              </a:spcAft>
              <a:buClrTx/>
              <a:buSzTx/>
              <a:buFontTx/>
              <a:buNone/>
              <a:tabLst/>
              <a:defRPr/>
            </a:pPr>
            <a:endPar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endParaRPr>
          </a:p>
          <a:p>
            <a:pPr algn="l" defTabSz="914400" eaLnBrk="1" fontAlgn="auto" hangingPunct="1" indent="0" latinLnBrk="0" lvl="0" marL="0" marR="0" rtl="0">
              <a:lnSpc>
                <a:spcPct val="90000"/>
              </a:lnSpc>
              <a:spcBef>
                <a:spcPts val="0"/>
              </a:spcBef>
              <a:spcAft>
                <a:spcPts val="600"/>
              </a:spcAft>
              <a:buClrTx/>
              <a:buSzTx/>
              <a:buFontTx/>
              <a:buNone/>
              <a:tabLst/>
              <a:defRPr/>
            </a:pP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We use the term "within" to denote that humans are part of and not separate from Nature. </a:t>
            </a:r>
          </a:p>
          <a:p>
            <a:pPr algn="l" defTabSz="914400" eaLnBrk="1" fontAlgn="auto" hangingPunct="1" indent="0" latinLnBrk="0" lvl="0" marL="0" marR="0" rtl="0">
              <a:lnSpc>
                <a:spcPct val="90000"/>
              </a:lnSpc>
              <a:spcBef>
                <a:spcPts val="0"/>
              </a:spcBef>
              <a:spcAft>
                <a:spcPts val="600"/>
              </a:spcAft>
              <a:buClrTx/>
              <a:buSzTx/>
              <a:buFontTx/>
              <a:buNone/>
              <a:tabLst/>
              <a:defRPr/>
            </a:pPr>
            <a:endPar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endParaRPr>
          </a:p>
          <a:p>
            <a:pPr algn="l" defTabSz="914400" eaLnBrk="1" fontAlgn="auto" hangingPunct="1" indent="0" latinLnBrk="0" lvl="0" marL="0" marR="0" rtl="0">
              <a:lnSpc>
                <a:spcPct val="90000"/>
              </a:lnSpc>
              <a:spcBef>
                <a:spcPts val="0"/>
              </a:spcBef>
              <a:spcAft>
                <a:spcPts val="600"/>
              </a:spcAft>
              <a:buClrTx/>
              <a:buSzTx/>
              <a:buFontTx/>
              <a:buNone/>
              <a:tabLst/>
              <a:defRPr/>
            </a:pP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We define the word "Nature" as encapsulating Earth and life (including humans).</a:t>
            </a:r>
          </a:p>
        </p:txBody>
      </p:sp>
      <p:sp>
        <p:nvSpPr>
          <p:cNvPr id="14" name="TextBox 13">
            <a:extLst>
              <a:ext uri="{FF2B5EF4-FFF2-40B4-BE49-F238E27FC236}">
                <a16:creationId xmlns:a16="http://schemas.microsoft.com/office/drawing/2014/main" id="{1D4F2D74-72D3-42EE-9237-CD0A31DA38D2}"/>
              </a:ext>
            </a:extLst>
          </p:cNvPr>
          <p:cNvSpPr txBox="1"/>
          <p:nvPr/>
        </p:nvSpPr>
        <p:spPr>
          <a:xfrm>
            <a:off x="6438546" y="6552197"/>
            <a:ext cx="5641487" cy="338554"/>
          </a:xfrm>
          <a:prstGeom prst="rect">
            <a:avLst/>
          </a:prstGeom>
          <a:noFill/>
        </p:spPr>
        <p:txBody>
          <a:bodyPr rtlCol="0" wrap="square">
            <a:spAutoFit/>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b="0" baseline="0" cap="none" dirty="0" i="1" kern="1200" kumimoji="0" lang="en-US" noProof="0" normalizeH="0" spc="0" strike="noStrike" sz="1600" u="none">
                <a:ln>
                  <a:noFill/>
                </a:ln>
                <a:solidFill>
                  <a:prstClr val="black"/>
                </a:solidFill>
                <a:effectLst/>
                <a:uLnTx/>
                <a:uFillTx/>
                <a:latin panose="020F0502020204030204" typeface="Calibri"/>
                <a:ea typeface="+mn-ea"/>
                <a:cs typeface="+mn-cs"/>
              </a:rPr>
              <a:t>(The Planetary Health Education Framework, 2021)</a:t>
            </a:r>
          </a:p>
        </p:txBody>
      </p:sp>
      <p:pic>
        <p:nvPicPr>
          <p:cNvPr id="12" name="Google Shape;122;p17">
            <a:extLst>
              <a:ext uri="{FF2B5EF4-FFF2-40B4-BE49-F238E27FC236}">
                <a16:creationId xmlns:a16="http://schemas.microsoft.com/office/drawing/2014/main" id="{B47A5394-A6B6-4E8F-B58D-C5C0085DB853}"/>
              </a:ext>
            </a:extLst>
          </p:cNvPr>
          <p:cNvPicPr preferRelativeResize="0">
            <a:picLocks noChangeAspect="1"/>
          </p:cNvPicPr>
          <p:nvPr/>
        </p:nvPicPr>
        <p:blipFill rotWithShape="1">
          <a:blip r:embed="rId3">
            <a:alphaModFix/>
          </a:blip>
          <a:srcRect b="-10" r="2"/>
          <a:stretch/>
        </p:blipFill>
        <p:spPr>
          <a:xfrm>
            <a:off x="5718311" y="411328"/>
            <a:ext cx="6006874" cy="6035343"/>
          </a:xfrm>
          <a:prstGeom prst="ellipse">
            <a:avLst/>
          </a:prstGeom>
          <a:noFill/>
          <a:ln>
            <a:noFill/>
          </a:ln>
        </p:spPr>
      </p:pic>
      <p:pic>
        <p:nvPicPr>
          <p:cNvPr descr="Background pattern&#10;&#10;Description automatically generated" id="7" name="Picture 6">
            <a:extLst>
              <a:ext uri="{FF2B5EF4-FFF2-40B4-BE49-F238E27FC236}">
                <a16:creationId xmlns:a16="http://schemas.microsoft.com/office/drawing/2014/main" id="{4AB76344-BCD0-41E5-BD92-0D45548854CF}"/>
              </a:ext>
            </a:extLst>
          </p:cNvPr>
          <p:cNvPicPr>
            <a:picLocks noChangeAspect="1"/>
          </p:cNvPicPr>
          <p:nvPr/>
        </p:nvPicPr>
        <p:blipFill>
          <a:blip r:embed="rId4"/>
          <a:stretch>
            <a:fillRect/>
          </a:stretch>
        </p:blipFill>
        <p:spPr>
          <a:xfrm rot="5400000">
            <a:off x="-3274742" y="3268707"/>
            <a:ext cx="6864035" cy="314556"/>
          </a:xfrm>
          <a:prstGeom prst="rect">
            <a:avLst/>
          </a:prstGeom>
        </p:spPr>
      </p:pic>
    </p:spTree>
    <p:extLst>
      <p:ext uri="{BB962C8B-B14F-4D97-AF65-F5344CB8AC3E}">
        <p14:creationId xmlns:p14="http://schemas.microsoft.com/office/powerpoint/2010/main" val="3509277575"/>
      </p:ext>
    </p:extLst>
  </p:cSld>
  <p:clrMapOvr>
    <a:masterClrMapping/>
  </p:clrMapOvr>
  <mc:AlternateContent xmlns:mc="http://schemas.openxmlformats.org/markup-compatibility/2006" xmlns:p14="http://schemas.microsoft.com/office/powerpoint/2010/main">
    <mc:Choice Requires="p14">
      <p:transition p14:dur="20000" spd="slow"/>
    </mc:Choice>
    <mc:Fallback xmlns="">
      <p:transition spd="slow"/>
    </mc:Fallback>
  </mc:AlternateContent>
</p:sld>
</file>

<file path=ppt/slides/slide16.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AB33C3-55D7-4C6B-8AF1-2D88606A9C81}"/>
              </a:ext>
            </a:extLst>
          </p:cNvPr>
          <p:cNvPicPr>
            <a:picLocks noChangeAspect="1" noGrp="1"/>
          </p:cNvPicPr>
          <p:nvPr>
            <p:ph idx="1"/>
          </p:nvPr>
        </p:nvPicPr>
        <p:blipFill rotWithShape="1">
          <a:blip r:embed="rId3">
            <a:alphaModFix amt="50000"/>
            <a:extLst>
              <a:ext uri="{28A0092B-C50C-407E-A947-70E740481C1C}">
                <a14:useLocalDpi xmlns:a14="http://schemas.microsoft.com/office/drawing/2010/main" val="0"/>
              </a:ext>
            </a:extLst>
          </a:blip>
          <a:srcRect b="-26"/>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fmla="*/ 1333 w 1333" name="T0"/>
              <a:gd fmla="*/ 1031 h 1298" name="T1"/>
              <a:gd fmla="*/ 1333 w 1333" name="T2"/>
              <a:gd fmla="*/ 380 h 1298" name="T3"/>
              <a:gd fmla="*/ 706 w 1333" name="T4"/>
              <a:gd fmla="*/ 0 h 1298" name="T5"/>
              <a:gd fmla="*/ 0 w 1333" name="T6"/>
              <a:gd fmla="*/ 706 h 1298" name="T7"/>
              <a:gd fmla="*/ 323 w 1333" name="T8"/>
              <a:gd fmla="*/ 1298 h 1298" name="T9"/>
              <a:gd fmla="*/ 1090 w 1333" name="T10"/>
              <a:gd fmla="*/ 1298 h 1298" name="T11"/>
              <a:gd fmla="*/ 1333 w 1333" name="T12"/>
              <a:gd fmla="*/ 1031 h 1298" name="T13"/>
            </a:gdLst>
            <a:ahLst/>
            <a:cxnLst>
              <a:cxn ang="0">
                <a:pos x="T0" y="T1"/>
              </a:cxn>
              <a:cxn ang="0">
                <a:pos x="T2" y="T3"/>
              </a:cxn>
              <a:cxn ang="0">
                <a:pos x="T4" y="T5"/>
              </a:cxn>
              <a:cxn ang="0">
                <a:pos x="T6" y="T7"/>
              </a:cxn>
              <a:cxn ang="0">
                <a:pos x="T8" y="T9"/>
              </a:cxn>
              <a:cxn ang="0">
                <a:pos x="T10" y="T11"/>
              </a:cxn>
              <a:cxn ang="0">
                <a:pos x="T12" y="T13"/>
              </a:cxn>
            </a:cxnLst>
            <a:rect b="b" l="0" r="r" t="0"/>
            <a:pathLst>
              <a:path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cap="sq" cmpd="dbl" w="50800">
            <a:noFill/>
            <a:miter lim="800000"/>
          </a:ln>
          <a:effectLst/>
        </p:spPr>
        <p:txBody>
          <a:bodyPr anchor="t" bIns="45720" lIns="91440" rIns="91440" rtlCol="0" tIns="45720" vert="horz">
            <a:normAutofit/>
          </a:bodyPr>
          <a:lstStyle/>
          <a:p>
            <a:pPr algn="ctr" defTabSz="914400" eaLnBrk="1" fontAlgn="auto" hangingPunct="1" indent="0" latinLnBrk="0" lvl="0" marL="0" marR="0" rtl="0">
              <a:lnSpc>
                <a:spcPct val="100000"/>
              </a:lnSpc>
              <a:spcBef>
                <a:spcPts val="0"/>
              </a:spcBef>
              <a:spcAft>
                <a:spcPts val="1000"/>
              </a:spcAft>
              <a:buClr>
                <a:prstClr val="black"/>
              </a:buClr>
              <a:buSzPct val="100000"/>
              <a:buFont typeface="Arial"/>
              <a:buNone/>
              <a:tabLst/>
              <a:defRPr/>
            </a:pPr>
            <a:endParaRPr b="0" baseline="0" cap="all" i="0" kern="1200" kumimoji="0" lang="en-US" noProof="0" normalizeH="0" spc="0" strike="noStrike" sz="1600" u="none">
              <a:ln>
                <a:noFill/>
              </a:ln>
              <a:solidFill>
                <a:prstClr val="black"/>
              </a:solidFill>
              <a:effectLst/>
              <a:uLnTx/>
              <a:uFillTx/>
              <a:latin panose="020F0502020204030204" typeface="Calibri"/>
              <a:ea typeface="+mn-ea"/>
              <a:cs typeface="+mn-cs"/>
            </a:endParaRPr>
          </a:p>
        </p:txBody>
      </p:sp>
      <p:sp>
        <p:nvSpPr>
          <p:cNvPr id="7" name="Title 6">
            <a:extLst>
              <a:ext uri="{FF2B5EF4-FFF2-40B4-BE49-F238E27FC236}">
                <a16:creationId xmlns:a16="http://schemas.microsoft.com/office/drawing/2014/main" id="{7010E8CA-7F8E-46D1-B2C9-F5AC5DEDF104}"/>
              </a:ext>
            </a:extLst>
          </p:cNvPr>
          <p:cNvSpPr>
            <a:spLocks noGrp="1"/>
          </p:cNvSpPr>
          <p:nvPr>
            <p:ph type="title"/>
          </p:nvPr>
        </p:nvSpPr>
        <p:spPr>
          <a:xfrm>
            <a:off x="8022021" y="3231931"/>
            <a:ext cx="3852041" cy="1834056"/>
          </a:xfrm>
        </p:spPr>
        <p:txBody>
          <a:bodyPr anchor="b" bIns="45720" lIns="91440" rIns="91440" rtlCol="0" tIns="45720" vert="horz">
            <a:normAutofit/>
          </a:bodyPr>
          <a:lstStyle/>
          <a:p>
            <a:pPr algn="ctr"/>
            <a:r>
              <a:rPr dirty="0" lang="en-US" sz="4000"/>
              <a:t>Stories</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9480331" y="5123793"/>
            <a:ext cx="935420" cy="0"/>
          </a:xfrm>
          <a:prstGeom prst="line">
            <a:avLst/>
          </a:prstGeom>
          <a:ln cap="sq" w="25400">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F6FD57-1260-4823-914A-1F04B12592AE}"/>
              </a:ext>
            </a:extLst>
          </p:cNvPr>
          <p:cNvSpPr txBox="1"/>
          <p:nvPr/>
        </p:nvSpPr>
        <p:spPr>
          <a:xfrm>
            <a:off x="6192253" y="138566"/>
            <a:ext cx="5815376" cy="2123658"/>
          </a:xfrm>
          <a:prstGeom prst="rect">
            <a:avLst/>
          </a:prstGeom>
          <a:noFill/>
        </p:spPr>
        <p:txBody>
          <a:bodyPr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2200" u="none">
                <a:ln>
                  <a:noFill/>
                </a:ln>
                <a:solidFill>
                  <a:prstClr val="black"/>
                </a:solidFill>
                <a:effectLst/>
                <a:uLnTx/>
                <a:uFillTx/>
                <a:latin panose="020F0502020204030204" typeface="Calibri"/>
                <a:ea typeface="+mn-ea"/>
                <a:cs typeface="+mn-cs"/>
              </a:rPr>
              <a:t>“The culture’s vitality is literally dependent on individuals, in community with the natural world. Indigenous cultures are an extension of the story of the natural community of a place and evolve according to ecological dynamics and natural relationships” </a:t>
            </a:r>
            <a:r>
              <a:rPr b="0" baseline="0" cap="none" dirty="0" i="1" kern="1200" kumimoji="0" lang="en-US" noProof="0" normalizeH="0" spc="0" strike="noStrike" sz="2200" u="none">
                <a:ln>
                  <a:noFill/>
                </a:ln>
                <a:solidFill>
                  <a:prstClr val="black"/>
                </a:solidFill>
                <a:effectLst/>
                <a:uLnTx/>
                <a:uFillTx/>
                <a:latin panose="020F0502020204030204" typeface="Calibri"/>
                <a:ea typeface="+mn-ea"/>
                <a:cs typeface="+mn-cs"/>
              </a:rPr>
              <a:t>(</a:t>
            </a:r>
            <a:r>
              <a:rPr b="0" baseline="0" cap="none" dirty="0" err="1" i="1" kern="1200" kumimoji="0" lang="en-US" noProof="0" normalizeH="0" spc="0" strike="noStrike" sz="2200" u="none">
                <a:ln>
                  <a:noFill/>
                </a:ln>
                <a:solidFill>
                  <a:prstClr val="black"/>
                </a:solidFill>
                <a:effectLst/>
                <a:uLnTx/>
                <a:uFillTx/>
                <a:latin panose="020F0502020204030204" typeface="Calibri"/>
                <a:ea typeface="+mn-ea"/>
                <a:cs typeface="+mn-cs"/>
              </a:rPr>
              <a:t>Cajete</a:t>
            </a:r>
            <a:r>
              <a:rPr b="0" baseline="0" cap="none" dirty="0" i="1" kern="1200" kumimoji="0" lang="en-US" noProof="0" normalizeH="0" spc="0" strike="noStrike" sz="2200" u="none">
                <a:ln>
                  <a:noFill/>
                </a:ln>
                <a:solidFill>
                  <a:prstClr val="black"/>
                </a:solidFill>
                <a:effectLst/>
                <a:uLnTx/>
                <a:uFillTx/>
                <a:latin panose="020F0502020204030204" typeface="Calibri"/>
                <a:ea typeface="+mn-ea"/>
                <a:cs typeface="+mn-cs"/>
              </a:rPr>
              <a:t>, 2018).</a:t>
            </a:r>
          </a:p>
        </p:txBody>
      </p:sp>
      <p:sp>
        <p:nvSpPr>
          <p:cNvPr id="3" name="Slide Number Placeholder 2">
            <a:extLst>
              <a:ext uri="{FF2B5EF4-FFF2-40B4-BE49-F238E27FC236}">
                <a16:creationId xmlns:a16="http://schemas.microsoft.com/office/drawing/2014/main" id="{3EA6CF88-D6A3-41BE-9EE6-16E5D5A98A83}"/>
              </a:ext>
            </a:extLst>
          </p:cNvPr>
          <p:cNvSpPr>
            <a:spLocks noGrp="1"/>
          </p:cNvSpPr>
          <p:nvPr>
            <p:ph idx="12" sz="quarter" type="sldNum"/>
          </p:nvPr>
        </p:nvSpPr>
        <p:spPr/>
        <p:txBody>
          <a:bodyPr/>
          <a:lstStyle/>
          <a:p>
            <a:pPr algn="r" defTabSz="914400" eaLnBrk="1" fontAlgn="auto" hangingPunct="1" indent="0" latinLnBrk="0" lvl="0" marL="0" marR="0" rtl="0">
              <a:lnSpc>
                <a:spcPct val="100000"/>
              </a:lnSpc>
              <a:spcBef>
                <a:spcPts val="0"/>
              </a:spcBef>
              <a:spcAft>
                <a:spcPts val="0"/>
              </a:spcAft>
              <a:buClrTx/>
              <a:buSzTx/>
              <a:buFontTx/>
              <a:buNone/>
              <a:tabLst/>
              <a:defRPr/>
            </a:pPr>
            <a:fld id="{7E9A2DA3-79F5-4947-9BB2-6BED17D0B3ED}" type="slidenum">
              <a:rPr b="0" baseline="0" cap="none" i="0" kern="1200" kumimoji="0" lang="en-US" noProof="0" normalizeH="0" smtClean="0" spc="0" strike="noStrike" sz="1200" u="none">
                <a:ln>
                  <a:noFill/>
                </a:ln>
                <a:solidFill>
                  <a:prstClr val="black">
                    <a:tint val="75000"/>
                  </a:prstClr>
                </a:solidFill>
                <a:effectLst/>
                <a:uLnTx/>
                <a:uFillTx/>
                <a:latin panose="020F0502020204030204" typeface="Calibri"/>
                <a:ea typeface="+mn-ea"/>
                <a:cs typeface="+mn-cs"/>
              </a:rPr>
              <a:pPr algn="r" defTabSz="914400" eaLnBrk="1" fontAlgn="auto" hangingPunct="1" indent="0" latinLnBrk="0" lvl="0" marL="0" marR="0" rtl="0">
                <a:lnSpc>
                  <a:spcPct val="100000"/>
                </a:lnSpc>
                <a:spcBef>
                  <a:spcPts val="0"/>
                </a:spcBef>
                <a:spcAft>
                  <a:spcPts val="0"/>
                </a:spcAft>
                <a:buClrTx/>
                <a:buSzTx/>
                <a:buFontTx/>
                <a:buNone/>
                <a:tabLst/>
                <a:defRPr/>
              </a:pPr>
              <a:t>16</a:t>
            </a:fld>
            <a:endParaRPr b="0" baseline="0" cap="none" i="0" kern="1200" kumimoji="0" lang="en-US" noProof="0" normalizeH="0" spc="0" strike="noStrike" sz="1200" u="none">
              <a:ln>
                <a:noFill/>
              </a:ln>
              <a:solidFill>
                <a:prstClr val="black">
                  <a:tint val="75000"/>
                </a:prstClr>
              </a:solidFill>
              <a:effectLst/>
              <a:uLnTx/>
              <a:uFillTx/>
              <a:latin panose="020F0502020204030204" typeface="Calibri"/>
              <a:ea typeface="+mn-ea"/>
              <a:cs typeface="+mn-cs"/>
            </a:endParaRPr>
          </a:p>
        </p:txBody>
      </p:sp>
      <p:pic>
        <p:nvPicPr>
          <p:cNvPr descr="Background pattern&#10;&#10;Description automatically generated" id="8" name="Picture 7">
            <a:extLst>
              <a:ext uri="{FF2B5EF4-FFF2-40B4-BE49-F238E27FC236}">
                <a16:creationId xmlns:a16="http://schemas.microsoft.com/office/drawing/2014/main" id="{F010F221-1081-46AA-85B9-1F6A2538F346}"/>
              </a:ext>
            </a:extLst>
          </p:cNvPr>
          <p:cNvPicPr>
            <a:picLocks noChangeAspect="1"/>
          </p:cNvPicPr>
          <p:nvPr/>
        </p:nvPicPr>
        <p:blipFill>
          <a:blip r:embed="rId4"/>
          <a:stretch>
            <a:fillRect/>
          </a:stretch>
        </p:blipFill>
        <p:spPr>
          <a:xfrm rot="5400000">
            <a:off x="-3274742" y="3268707"/>
            <a:ext cx="6864035" cy="314556"/>
          </a:xfrm>
          <a:prstGeom prst="rect">
            <a:avLst/>
          </a:prstGeom>
        </p:spPr>
      </p:pic>
    </p:spTree>
    <p:extLst>
      <p:ext uri="{BB962C8B-B14F-4D97-AF65-F5344CB8AC3E}">
        <p14:creationId xmlns:p14="http://schemas.microsoft.com/office/powerpoint/2010/main" val="834186075"/>
      </p:ext>
    </p:extLst>
  </p:cSld>
  <p:clrMapOvr>
    <a:masterClrMapping/>
  </p:clrMapOvr>
  <mc:AlternateContent xmlns:mc="http://schemas.openxmlformats.org/markup-compatibility/2006" xmlns:p14="http://schemas.microsoft.com/office/powerpoint/2010/main">
    <mc:Choice Requires="p14">
      <p:transition p14:dur="20000" spd="slow"/>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DB986-0BC7-4AB7-954F-6CA004AF13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A2DA3-79F5-4947-9BB2-6BED17D0B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6" descr="Diagram&#10;&#10;Description automatically generated">
            <a:extLst>
              <a:ext uri="{FF2B5EF4-FFF2-40B4-BE49-F238E27FC236}">
                <a16:creationId xmlns:a16="http://schemas.microsoft.com/office/drawing/2014/main" id="{23F535FF-A0C8-4586-AF9C-918ABE6777B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0118" y="1440529"/>
            <a:ext cx="8131764" cy="3976941"/>
          </a:xfrm>
        </p:spPr>
      </p:pic>
      <p:sp>
        <p:nvSpPr>
          <p:cNvPr id="8" name="TextBox 7">
            <a:extLst>
              <a:ext uri="{FF2B5EF4-FFF2-40B4-BE49-F238E27FC236}">
                <a16:creationId xmlns:a16="http://schemas.microsoft.com/office/drawing/2014/main" id="{4A440A04-7A93-484E-A995-5DAFB18D633A}"/>
              </a:ext>
            </a:extLst>
          </p:cNvPr>
          <p:cNvSpPr txBox="1"/>
          <p:nvPr/>
        </p:nvSpPr>
        <p:spPr>
          <a:xfrm>
            <a:off x="6867331" y="6549406"/>
            <a:ext cx="532466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(Lucero and Cruz, 2020)</a:t>
            </a:r>
          </a:p>
        </p:txBody>
      </p:sp>
      <p:sp>
        <p:nvSpPr>
          <p:cNvPr id="9" name="TextBox 8">
            <a:extLst>
              <a:ext uri="{FF2B5EF4-FFF2-40B4-BE49-F238E27FC236}">
                <a16:creationId xmlns:a16="http://schemas.microsoft.com/office/drawing/2014/main" id="{32C97449-25AC-4F64-A170-D5EFA173A03D}"/>
              </a:ext>
            </a:extLst>
          </p:cNvPr>
          <p:cNvSpPr txBox="1"/>
          <p:nvPr/>
        </p:nvSpPr>
        <p:spPr>
          <a:xfrm>
            <a:off x="479892" y="358401"/>
            <a:ext cx="1171210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“Maya…</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cosmocentric</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worldview (CWV)—that is, a cosmology of conservation, or merged existence, where people, animals, plants, rivers, stones, clouds, etc., each played a role in maintaining the world.” </a:t>
            </a:r>
          </a:p>
        </p:txBody>
      </p:sp>
      <p:sp>
        <p:nvSpPr>
          <p:cNvPr id="10" name="TextBox 9">
            <a:extLst>
              <a:ext uri="{FF2B5EF4-FFF2-40B4-BE49-F238E27FC236}">
                <a16:creationId xmlns:a16="http://schemas.microsoft.com/office/drawing/2014/main" id="{90E61962-8976-4888-BEBE-73D0C9A3DD9E}"/>
              </a:ext>
            </a:extLst>
          </p:cNvPr>
          <p:cNvSpPr txBox="1"/>
          <p:nvPr/>
        </p:nvSpPr>
        <p:spPr>
          <a:xfrm>
            <a:off x="3010829" y="5583328"/>
            <a:ext cx="29104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Ego (‘I’)</a:t>
            </a:r>
          </a:p>
        </p:txBody>
      </p:sp>
      <p:sp>
        <p:nvSpPr>
          <p:cNvPr id="11" name="TextBox 10">
            <a:extLst>
              <a:ext uri="{FF2B5EF4-FFF2-40B4-BE49-F238E27FC236}">
                <a16:creationId xmlns:a16="http://schemas.microsoft.com/office/drawing/2014/main" id="{C0C29E85-5B5C-4EE9-85A7-94D97627349B}"/>
              </a:ext>
            </a:extLst>
          </p:cNvPr>
          <p:cNvSpPr txBox="1"/>
          <p:nvPr/>
        </p:nvSpPr>
        <p:spPr>
          <a:xfrm>
            <a:off x="6530897" y="5610526"/>
            <a:ext cx="29104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Eco (‘We’)</a:t>
            </a:r>
          </a:p>
        </p:txBody>
      </p:sp>
      <p:pic>
        <p:nvPicPr>
          <p:cNvPr id="12" name="Picture 11" descr="Background pattern&#10;&#10;Description automatically generated">
            <a:extLst>
              <a:ext uri="{FF2B5EF4-FFF2-40B4-BE49-F238E27FC236}">
                <a16:creationId xmlns:a16="http://schemas.microsoft.com/office/drawing/2014/main" id="{C703D863-1F8A-40A5-AB85-BF84A55A6FDA}"/>
              </a:ext>
            </a:extLst>
          </p:cNvPr>
          <p:cNvPicPr>
            <a:picLocks noChangeAspect="1"/>
          </p:cNvPicPr>
          <p:nvPr/>
        </p:nvPicPr>
        <p:blipFill>
          <a:blip r:embed="rId4"/>
          <a:stretch>
            <a:fillRect/>
          </a:stretch>
        </p:blipFill>
        <p:spPr>
          <a:xfrm rot="5400000">
            <a:off x="-3274742" y="3268707"/>
            <a:ext cx="6864035" cy="314556"/>
          </a:xfrm>
          <a:prstGeom prst="rect">
            <a:avLst/>
          </a:prstGeom>
        </p:spPr>
      </p:pic>
    </p:spTree>
    <p:extLst>
      <p:ext uri="{BB962C8B-B14F-4D97-AF65-F5344CB8AC3E}">
        <p14:creationId xmlns:p14="http://schemas.microsoft.com/office/powerpoint/2010/main" val="310078458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8.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9E7202-6E12-4E78-8C77-95F4882168A8}"/>
              </a:ext>
            </a:extLst>
          </p:cNvPr>
          <p:cNvSpPr>
            <a:spLocks noGrp="1"/>
          </p:cNvSpPr>
          <p:nvPr>
            <p:ph idx="12" sz="quarter" type="sldNum"/>
          </p:nvPr>
        </p:nvSpPr>
        <p:spPr/>
        <p:txBody>
          <a:bodyPr>
            <a:normAutofit/>
          </a:bodyPr>
          <a:lstStyle/>
          <a:p>
            <a:pPr algn="r" defTabSz="914400" eaLnBrk="1" fontAlgn="auto" hangingPunct="1" indent="0" latinLnBrk="0" lvl="0" marL="0" marR="0" rtl="0">
              <a:lnSpc>
                <a:spcPct val="100000"/>
              </a:lnSpc>
              <a:spcBef>
                <a:spcPts val="0"/>
              </a:spcBef>
              <a:spcAft>
                <a:spcPts val="600"/>
              </a:spcAft>
              <a:buClrTx/>
              <a:buSzTx/>
              <a:buFontTx/>
              <a:buNone/>
              <a:tabLst/>
              <a:defRPr/>
            </a:pPr>
            <a:fld id="{7E9A2DA3-79F5-4947-9BB2-6BED17D0B3ED}" type="slidenum">
              <a:rPr b="0" baseline="0" cap="none" i="0" kern="1200" kumimoji="0" lang="en-US" noProof="0" normalizeH="0" smtClean="0" spc="0" strike="noStrike" sz="1200" u="none">
                <a:ln>
                  <a:noFill/>
                </a:ln>
                <a:solidFill>
                  <a:srgbClr val="FFFFFF"/>
                </a:solidFill>
                <a:effectLst/>
                <a:uLnTx/>
                <a:uFillTx/>
                <a:latin panose="020F0502020204030204" typeface="Calibri"/>
                <a:ea typeface="+mn-ea"/>
                <a:cs typeface="+mn-cs"/>
              </a:rPr>
              <a:pPr algn="r" defTabSz="914400" eaLnBrk="1" fontAlgn="auto" hangingPunct="1" indent="0" latinLnBrk="0" lvl="0" marL="0" marR="0" rtl="0">
                <a:lnSpc>
                  <a:spcPct val="100000"/>
                </a:lnSpc>
                <a:spcBef>
                  <a:spcPts val="0"/>
                </a:spcBef>
                <a:spcAft>
                  <a:spcPts val="600"/>
                </a:spcAft>
                <a:buClrTx/>
                <a:buSzTx/>
                <a:buFontTx/>
                <a:buNone/>
                <a:tabLst/>
                <a:defRPr/>
              </a:pPr>
              <a:t>18</a:t>
            </a:fld>
            <a:endParaRPr b="0" baseline="0" cap="none" dirty="0" i="0" kern="1200" kumimoji="0" lang="en-US" noProof="0" normalizeH="0" spc="0" strike="noStrike" sz="1200" u="none">
              <a:ln>
                <a:noFill/>
              </a:ln>
              <a:solidFill>
                <a:srgbClr val="FFFFFF"/>
              </a:solidFill>
              <a:effectLst/>
              <a:uLnTx/>
              <a:uFillTx/>
              <a:latin panose="020F0502020204030204" typeface="Calibri"/>
              <a:ea typeface="+mn-ea"/>
              <a:cs typeface="+mn-cs"/>
            </a:endParaRPr>
          </a:p>
        </p:txBody>
      </p:sp>
      <p:sp>
        <p:nvSpPr>
          <p:cNvPr id="2" name="Title 1">
            <a:extLst>
              <a:ext uri="{FF2B5EF4-FFF2-40B4-BE49-F238E27FC236}">
                <a16:creationId xmlns:a16="http://schemas.microsoft.com/office/drawing/2014/main" id="{28C70B61-4616-4C8F-9BD6-B9E15D32E75F}"/>
              </a:ext>
            </a:extLst>
          </p:cNvPr>
          <p:cNvSpPr>
            <a:spLocks noGrp="1"/>
          </p:cNvSpPr>
          <p:nvPr>
            <p:ph idx="4294967295" type="title"/>
          </p:nvPr>
        </p:nvSpPr>
        <p:spPr>
          <a:xfrm>
            <a:off x="385010" y="-151205"/>
            <a:ext cx="4368800" cy="1957388"/>
          </a:xfrm>
        </p:spPr>
        <p:txBody>
          <a:bodyPr anchor="b">
            <a:normAutofit/>
          </a:bodyPr>
          <a:lstStyle/>
          <a:p>
            <a:r>
              <a:rPr dirty="0" lang="en-US" sz="4000"/>
              <a:t>Earth Centered Jurisprudence</a:t>
            </a:r>
          </a:p>
        </p:txBody>
      </p:sp>
      <p:sp>
        <p:nvSpPr>
          <p:cNvPr id="3" name="Content Placeholder 2">
            <a:extLst>
              <a:ext uri="{FF2B5EF4-FFF2-40B4-BE49-F238E27FC236}">
                <a16:creationId xmlns:a16="http://schemas.microsoft.com/office/drawing/2014/main" id="{1515EF0D-7F32-43AA-89E8-CE0B5E1197EA}"/>
              </a:ext>
            </a:extLst>
          </p:cNvPr>
          <p:cNvSpPr>
            <a:spLocks noGrp="1"/>
          </p:cNvSpPr>
          <p:nvPr>
            <p:ph idx="4294967295"/>
          </p:nvPr>
        </p:nvSpPr>
        <p:spPr>
          <a:xfrm>
            <a:off x="314554" y="1654968"/>
            <a:ext cx="5297046" cy="4529264"/>
          </a:xfrm>
        </p:spPr>
        <p:txBody>
          <a:bodyPr>
            <a:noAutofit/>
          </a:bodyPr>
          <a:lstStyle/>
          <a:p>
            <a:pPr indent="0" marL="0">
              <a:lnSpc>
                <a:spcPct val="100000"/>
              </a:lnSpc>
              <a:spcBef>
                <a:spcPts val="0"/>
              </a:spcBef>
              <a:buNone/>
            </a:pPr>
            <a:endParaRPr dirty="0" lang="en-US" sz="2200"/>
          </a:p>
          <a:p>
            <a:pPr indent="0" marL="0">
              <a:lnSpc>
                <a:spcPct val="100000"/>
              </a:lnSpc>
              <a:spcBef>
                <a:spcPts val="0"/>
              </a:spcBef>
              <a:buNone/>
            </a:pPr>
            <a:r>
              <a:rPr dirty="0" lang="en-US" sz="2200"/>
              <a:t>-Earth-centered jurisprudence systems govern both nature and global systems (i.e., there is a unity of natural laws between us).</a:t>
            </a:r>
          </a:p>
          <a:p>
            <a:pPr indent="0" marL="0">
              <a:lnSpc>
                <a:spcPct val="100000"/>
              </a:lnSpc>
              <a:spcBef>
                <a:spcPts val="0"/>
              </a:spcBef>
              <a:buNone/>
            </a:pPr>
            <a:endParaRPr dirty="0" lang="en-US" sz="2200"/>
          </a:p>
          <a:p>
            <a:pPr indent="0" marL="0">
              <a:lnSpc>
                <a:spcPct val="100000"/>
              </a:lnSpc>
              <a:spcBef>
                <a:spcPts val="0"/>
              </a:spcBef>
              <a:buNone/>
            </a:pPr>
            <a:r>
              <a:rPr dirty="0" lang="en-US" sz="2200"/>
              <a:t>-In the vision for a healthy future, it is important to create the conditions that enable the overcoming of the dissonance between ‘being in nature’ (i.e., nature that surrounds us) and ‘being of nature’ (i.e., nature that embodies us).</a:t>
            </a:r>
          </a:p>
          <a:p>
            <a:pPr indent="0" marL="0">
              <a:lnSpc>
                <a:spcPct val="100000"/>
              </a:lnSpc>
              <a:spcBef>
                <a:spcPts val="0"/>
              </a:spcBef>
              <a:buNone/>
            </a:pPr>
            <a:endParaRPr dirty="0" lang="en-US" sz="2000"/>
          </a:p>
          <a:p>
            <a:pPr indent="-342900" marL="342900">
              <a:lnSpc>
                <a:spcPct val="100000"/>
              </a:lnSpc>
              <a:spcBef>
                <a:spcPts val="0"/>
              </a:spcBef>
              <a:buFont charset="2" panose="05050102010706020507" pitchFamily="18" typeface="Symbol"/>
              <a:buChar char=""/>
            </a:pPr>
            <a:endParaRPr dirty="0" lang="en-US" sz="2000"/>
          </a:p>
        </p:txBody>
      </p:sp>
      <p:pic>
        <p:nvPicPr>
          <p:cNvPr descr="Chart, sunburst chart&#10;&#10;Description automatically generated" id="6" name="Picture 5">
            <a:extLst>
              <a:ext uri="{FF2B5EF4-FFF2-40B4-BE49-F238E27FC236}">
                <a16:creationId xmlns:a16="http://schemas.microsoft.com/office/drawing/2014/main" id="{BE6F0AA9-4EC1-46F0-94DD-8B4835EFC066}"/>
              </a:ext>
            </a:extLst>
          </p:cNvPr>
          <p:cNvPicPr>
            <a:picLocks noChangeAspect="1"/>
          </p:cNvPicPr>
          <p:nvPr/>
        </p:nvPicPr>
        <p:blipFill rotWithShape="1">
          <a:blip r:embed="rId2">
            <a:extLst>
              <a:ext uri="{28A0092B-C50C-407E-A947-70E740481C1C}">
                <a14:useLocalDpi xmlns:a14="http://schemas.microsoft.com/office/drawing/2010/main" val="0"/>
              </a:ext>
            </a:extLst>
          </a:blip>
          <a:srcRect b="3"/>
          <a:stretch/>
        </p:blipFill>
        <p:spPr>
          <a:xfrm>
            <a:off x="5311702" y="10"/>
            <a:ext cx="6878775" cy="6857990"/>
          </a:xfrm>
          <a:custGeom>
            <a:avLst/>
            <a:gdLst/>
            <a:ahLst/>
            <a:cxnLst/>
            <a:rect b="b" l="l" r="r" t="t"/>
            <a:pathLst>
              <a:path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8E97A410-4E2D-43BD-AA2C-8A03B80BE0B1}"/>
              </a:ext>
            </a:extLst>
          </p:cNvPr>
          <p:cNvSpPr txBox="1"/>
          <p:nvPr/>
        </p:nvSpPr>
        <p:spPr>
          <a:xfrm>
            <a:off x="1111948" y="6524741"/>
            <a:ext cx="4151809" cy="307777"/>
          </a:xfrm>
          <a:prstGeom prst="rect">
            <a:avLst/>
          </a:prstGeom>
          <a:noFill/>
        </p:spPr>
        <p:txBody>
          <a:bodyPr rtlCol="0" wrap="square">
            <a:spAutoFit/>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b="0" baseline="0" cap="none" dirty="0" i="1" kern="1200" kumimoji="0" lang="en-US" noProof="0" normalizeH="0" spc="0" strike="noStrike" sz="1400" u="none">
                <a:ln>
                  <a:noFill/>
                </a:ln>
                <a:solidFill>
                  <a:prstClr val="black"/>
                </a:solidFill>
                <a:effectLst/>
                <a:uLnTx/>
                <a:uFillTx/>
                <a:latin panose="020F0502020204030204" typeface="Calibri"/>
                <a:ea typeface="+mn-ea"/>
                <a:cs typeface="+mn-cs"/>
              </a:rPr>
              <a:t>(Redvers et al, 2020a; Redvers et al., 2020b)</a:t>
            </a:r>
          </a:p>
        </p:txBody>
      </p:sp>
      <p:pic>
        <p:nvPicPr>
          <p:cNvPr descr="Background pattern&#10;&#10;Description automatically generated" id="8" name="Picture 7">
            <a:extLst>
              <a:ext uri="{FF2B5EF4-FFF2-40B4-BE49-F238E27FC236}">
                <a16:creationId xmlns:a16="http://schemas.microsoft.com/office/drawing/2014/main" id="{2ECD486F-97F7-48FC-9D53-497FA5942FFD}"/>
              </a:ext>
            </a:extLst>
          </p:cNvPr>
          <p:cNvPicPr>
            <a:picLocks noChangeAspect="1"/>
          </p:cNvPicPr>
          <p:nvPr/>
        </p:nvPicPr>
        <p:blipFill>
          <a:blip r:embed="rId3"/>
          <a:stretch>
            <a:fillRect/>
          </a:stretch>
        </p:blipFill>
        <p:spPr>
          <a:xfrm rot="5400000">
            <a:off x="-3274742" y="3268707"/>
            <a:ext cx="6864035" cy="314556"/>
          </a:xfrm>
          <a:prstGeom prst="rect">
            <a:avLst/>
          </a:prstGeom>
        </p:spPr>
      </p:pic>
    </p:spTree>
    <p:extLst>
      <p:ext uri="{BB962C8B-B14F-4D97-AF65-F5344CB8AC3E}">
        <p14:creationId xmlns:p14="http://schemas.microsoft.com/office/powerpoint/2010/main" val="1828167680"/>
      </p:ext>
    </p:extLst>
  </p:cSld>
  <p:clrMapOvr>
    <a:masterClrMapping/>
  </p:clrMapOvr>
  <mc:AlternateContent xmlns:mc="http://schemas.openxmlformats.org/markup-compatibility/2006" xmlns:p14="http://schemas.microsoft.com/office/powerpoint/2010/main">
    <mc:Choice Requires="p14">
      <p:transition p14:dur="20000" spd="slow"/>
    </mc:Choice>
    <mc:Fallback xmlns="">
      <p:transition spd="slow"/>
    </mc:Fallback>
  </mc:AlternateContent>
</p:sld>
</file>

<file path=ppt/slides/slide19.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C7D9A41-0BE0-47C2-820B-D36C383A2239}"/>
              </a:ext>
            </a:extLst>
          </p:cNvPr>
          <p:cNvPicPr>
            <a:picLocks noChangeAspect="1" noGrp="1"/>
          </p:cNvPicPr>
          <p:nvPr>
            <p:ph idx="2" sz="half"/>
          </p:nvPr>
        </p:nvPicPr>
        <p:blipFill rotWithShape="1">
          <a:blip r:embed="rId3">
            <a:extLst>
              <a:ext uri="{28A0092B-C50C-407E-A947-70E740481C1C}">
                <a14:useLocalDpi xmlns:a14="http://schemas.microsoft.com/office/drawing/2010/main" val="0"/>
              </a:ext>
            </a:extLst>
          </a:blip>
          <a:srcRect b="-51"/>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fmla="*/ 1333 w 1333" name="T0"/>
              <a:gd fmla="*/ 1031 h 1298" name="T1"/>
              <a:gd fmla="*/ 1333 w 1333" name="T2"/>
              <a:gd fmla="*/ 380 h 1298" name="T3"/>
              <a:gd fmla="*/ 706 w 1333" name="T4"/>
              <a:gd fmla="*/ 0 h 1298" name="T5"/>
              <a:gd fmla="*/ 0 w 1333" name="T6"/>
              <a:gd fmla="*/ 706 h 1298" name="T7"/>
              <a:gd fmla="*/ 323 w 1333" name="T8"/>
              <a:gd fmla="*/ 1298 h 1298" name="T9"/>
              <a:gd fmla="*/ 1090 w 1333" name="T10"/>
              <a:gd fmla="*/ 1298 h 1298" name="T11"/>
              <a:gd fmla="*/ 1333 w 1333" name="T12"/>
              <a:gd fmla="*/ 1031 h 1298" name="T13"/>
            </a:gdLst>
            <a:ahLst/>
            <a:cxnLst>
              <a:cxn ang="0">
                <a:pos x="T0" y="T1"/>
              </a:cxn>
              <a:cxn ang="0">
                <a:pos x="T2" y="T3"/>
              </a:cxn>
              <a:cxn ang="0">
                <a:pos x="T4" y="T5"/>
              </a:cxn>
              <a:cxn ang="0">
                <a:pos x="T6" y="T7"/>
              </a:cxn>
              <a:cxn ang="0">
                <a:pos x="T8" y="T9"/>
              </a:cxn>
              <a:cxn ang="0">
                <a:pos x="T10" y="T11"/>
              </a:cxn>
              <a:cxn ang="0">
                <a:pos x="T12" y="T13"/>
              </a:cxn>
            </a:cxnLst>
            <a:rect b="b" l="0" r="r" t="0"/>
            <a:pathLst>
              <a:path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cap="sq" cmpd="dbl" w="50800">
            <a:noFill/>
            <a:miter lim="800000"/>
          </a:ln>
          <a:effectLst/>
        </p:spPr>
        <p:txBody>
          <a:bodyPr anchor="t" bIns="45720" lIns="91440" rIns="91440" rtlCol="0" tIns="45720" vert="horz">
            <a:normAutofit/>
          </a:bodyPr>
          <a:lstStyle/>
          <a:p>
            <a:pPr algn="ctr" defTabSz="914400" eaLnBrk="1" fontAlgn="auto" hangingPunct="1" indent="0" latinLnBrk="0" lvl="0" marL="0" marR="0" rtl="0">
              <a:lnSpc>
                <a:spcPct val="100000"/>
              </a:lnSpc>
              <a:spcBef>
                <a:spcPts val="0"/>
              </a:spcBef>
              <a:spcAft>
                <a:spcPts val="1000"/>
              </a:spcAft>
              <a:buClr>
                <a:prstClr val="black"/>
              </a:buClr>
              <a:buSzPct val="100000"/>
              <a:buFont typeface="Arial"/>
              <a:buNone/>
              <a:tabLst/>
              <a:defRPr/>
            </a:pPr>
            <a:endParaRPr b="0" baseline="0" cap="all" i="0" kern="1200" kumimoji="0" lang="en-US" noProof="0" normalizeH="0" spc="0" strike="noStrike" sz="1600" u="none">
              <a:ln>
                <a:noFill/>
              </a:ln>
              <a:solidFill>
                <a:prstClr val="black"/>
              </a:solidFill>
              <a:effectLst/>
              <a:uLnTx/>
              <a:uFillTx/>
              <a:latin panose="020F0502020204030204" typeface="Calibri"/>
              <a:ea typeface="+mn-ea"/>
              <a:cs typeface="+mn-cs"/>
            </a:endParaRPr>
          </a:p>
        </p:txBody>
      </p:sp>
      <p:sp>
        <p:nvSpPr>
          <p:cNvPr id="2" name="Title 1">
            <a:extLst>
              <a:ext uri="{FF2B5EF4-FFF2-40B4-BE49-F238E27FC236}">
                <a16:creationId xmlns:a16="http://schemas.microsoft.com/office/drawing/2014/main" id="{ED526E31-5C97-4D6D-A1B2-18DD672D7D03}"/>
              </a:ext>
            </a:extLst>
          </p:cNvPr>
          <p:cNvSpPr>
            <a:spLocks noGrp="1"/>
          </p:cNvSpPr>
          <p:nvPr>
            <p:ph type="title"/>
          </p:nvPr>
        </p:nvSpPr>
        <p:spPr>
          <a:xfrm>
            <a:off x="8022021" y="3231931"/>
            <a:ext cx="3852041" cy="1834056"/>
          </a:xfrm>
        </p:spPr>
        <p:txBody>
          <a:bodyPr anchor="b" bIns="45720" lIns="91440" rIns="91440" rtlCol="0" tIns="45720" vert="horz">
            <a:normAutofit/>
          </a:bodyPr>
          <a:lstStyle/>
          <a:p>
            <a:pPr algn="ctr"/>
            <a:r>
              <a:rPr dirty="0" lang="en-US" sz="4000"/>
              <a:t>PH Educational Strategies</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9480331" y="5123793"/>
            <a:ext cx="935420" cy="0"/>
          </a:xfrm>
          <a:prstGeom prst="line">
            <a:avLst/>
          </a:prstGeom>
          <a:ln cap="sq" w="25400">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55A2E0B-D805-4308-B3F5-DD5510B7CB31}"/>
              </a:ext>
            </a:extLst>
          </p:cNvPr>
          <p:cNvSpPr>
            <a:spLocks noGrp="1"/>
          </p:cNvSpPr>
          <p:nvPr>
            <p:ph idx="12" sz="quarter" type="sldNum"/>
          </p:nvPr>
        </p:nvSpPr>
        <p:spPr/>
        <p:txBody>
          <a:bodyPr/>
          <a:lstStyle/>
          <a:p>
            <a:pPr algn="r" defTabSz="914400" eaLnBrk="1" fontAlgn="auto" hangingPunct="1" indent="0" latinLnBrk="0" lvl="0" marL="0" marR="0" rtl="0">
              <a:lnSpc>
                <a:spcPct val="100000"/>
              </a:lnSpc>
              <a:spcBef>
                <a:spcPts val="0"/>
              </a:spcBef>
              <a:spcAft>
                <a:spcPts val="0"/>
              </a:spcAft>
              <a:buClrTx/>
              <a:buSzTx/>
              <a:buFontTx/>
              <a:buNone/>
              <a:tabLst/>
              <a:defRPr/>
            </a:pPr>
            <a:fld id="{7E9A2DA3-79F5-4947-9BB2-6BED17D0B3ED}" type="slidenum">
              <a:rPr b="0" baseline="0" cap="none" i="0" kern="1200" kumimoji="0" lang="en-US" noProof="0" normalizeH="0" smtClean="0" spc="0" strike="noStrike" sz="1200" u="none">
                <a:ln>
                  <a:noFill/>
                </a:ln>
                <a:solidFill>
                  <a:prstClr val="black">
                    <a:tint val="75000"/>
                  </a:prstClr>
                </a:solidFill>
                <a:effectLst/>
                <a:uLnTx/>
                <a:uFillTx/>
                <a:latin panose="020F0502020204030204" typeface="Calibri"/>
                <a:ea typeface="+mn-ea"/>
                <a:cs typeface="+mn-cs"/>
              </a:rPr>
              <a:pPr algn="r" defTabSz="914400" eaLnBrk="1" fontAlgn="auto" hangingPunct="1" indent="0" latinLnBrk="0" lvl="0" marL="0" marR="0" rtl="0">
                <a:lnSpc>
                  <a:spcPct val="100000"/>
                </a:lnSpc>
                <a:spcBef>
                  <a:spcPts val="0"/>
                </a:spcBef>
                <a:spcAft>
                  <a:spcPts val="0"/>
                </a:spcAft>
                <a:buClrTx/>
                <a:buSzTx/>
                <a:buFontTx/>
                <a:buNone/>
                <a:tabLst/>
                <a:defRPr/>
              </a:pPr>
              <a:t>19</a:t>
            </a:fld>
            <a:endParaRPr b="0" baseline="0" cap="none" i="0" kern="1200" kumimoji="0" lang="en-US" noProof="0" normalizeH="0" spc="0" strike="noStrike" sz="1200" u="none">
              <a:ln>
                <a:noFill/>
              </a:ln>
              <a:solidFill>
                <a:prstClr val="black">
                  <a:tint val="75000"/>
                </a:prstClr>
              </a:solidFill>
              <a:effectLst/>
              <a:uLnTx/>
              <a:uFillTx/>
              <a:latin panose="020F0502020204030204" typeface="Calibri"/>
              <a:ea typeface="+mn-ea"/>
              <a:cs typeface="+mn-cs"/>
            </a:endParaRPr>
          </a:p>
        </p:txBody>
      </p:sp>
      <p:pic>
        <p:nvPicPr>
          <p:cNvPr descr="Background pattern&#10;&#10;Description automatically generated" id="7" name="Picture 6">
            <a:extLst>
              <a:ext uri="{FF2B5EF4-FFF2-40B4-BE49-F238E27FC236}">
                <a16:creationId xmlns:a16="http://schemas.microsoft.com/office/drawing/2014/main" id="{9D09DFA9-3F80-4C34-951B-461A18C9D5E5}"/>
              </a:ext>
            </a:extLst>
          </p:cNvPr>
          <p:cNvPicPr>
            <a:picLocks noChangeAspect="1"/>
          </p:cNvPicPr>
          <p:nvPr/>
        </p:nvPicPr>
        <p:blipFill>
          <a:blip r:embed="rId4"/>
          <a:stretch>
            <a:fillRect/>
          </a:stretch>
        </p:blipFill>
        <p:spPr>
          <a:xfrm rot="5400000">
            <a:off x="-3274742" y="3268707"/>
            <a:ext cx="6864035" cy="314556"/>
          </a:xfrm>
          <a:prstGeom prst="rect">
            <a:avLst/>
          </a:prstGeom>
        </p:spPr>
      </p:pic>
    </p:spTree>
    <p:extLst>
      <p:ext uri="{BB962C8B-B14F-4D97-AF65-F5344CB8AC3E}">
        <p14:creationId xmlns:p14="http://schemas.microsoft.com/office/powerpoint/2010/main" val="1116721857"/>
      </p:ext>
    </p:extLst>
  </p:cSld>
  <p:clrMapOvr>
    <a:masterClrMapping/>
  </p:clrMapOvr>
  <mc:AlternateContent xmlns:mc="http://schemas.openxmlformats.org/markup-compatibility/2006" xmlns:p14="http://schemas.microsoft.com/office/powerpoint/2010/main">
    <mc:Choice Requires="p14">
      <p:transition p14:dur="20000" spd="slow"/>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text&#10;&#10;Description automatically generated">
            <a:extLst>
              <a:ext uri="{FF2B5EF4-FFF2-40B4-BE49-F238E27FC236}">
                <a16:creationId xmlns:a16="http://schemas.microsoft.com/office/drawing/2014/main" id="{FA5BB41A-DEE5-48BC-A155-6C50E11B5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22332"/>
          </a:xfrm>
          <a:prstGeom prst="rect">
            <a:avLst/>
          </a:prstGeom>
        </p:spPr>
      </p:pic>
    </p:spTree>
    <p:extLst>
      <p:ext uri="{BB962C8B-B14F-4D97-AF65-F5344CB8AC3E}">
        <p14:creationId xmlns:p14="http://schemas.microsoft.com/office/powerpoint/2010/main" val="1914004087"/>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pic>
        <p:nvPicPr>
          <p:cNvPr id="14" name="Content Placeholder 13">
            <a:extLst>
              <a:ext uri="{FF2B5EF4-FFF2-40B4-BE49-F238E27FC236}">
                <a16:creationId xmlns:a16="http://schemas.microsoft.com/office/drawing/2014/main" id="{66DCEF3C-2805-4CE3-9F03-2BF3878A5791}"/>
              </a:ext>
            </a:extLst>
          </p:cNvPr>
          <p:cNvPicPr>
            <a:picLocks noChangeAspect="1" noGrp="1"/>
          </p:cNvPicPr>
          <p:nvPr>
            <p:ph idx="2" sz="half"/>
          </p:nvPr>
        </p:nvPicPr>
        <p:blipFill rotWithShape="1">
          <a:blip r:embed="rId3">
            <a:alphaModFix/>
            <a:extLst>
              <a:ext uri="{28A0092B-C50C-407E-A947-70E740481C1C}">
                <a14:useLocalDpi xmlns:a14="http://schemas.microsoft.com/office/drawing/2010/main" val="0"/>
              </a:ext>
            </a:extLst>
          </a:blip>
          <a:srcRect b="13" r="-2"/>
          <a:stretch/>
        </p:blipFill>
        <p:spPr>
          <a:xfrm>
            <a:off x="6083786" y="-168316"/>
            <a:ext cx="6261330" cy="3932313"/>
          </a:xfrm>
          <a:prstGeom prst="rect">
            <a:avLst/>
          </a:prstGeom>
          <a:effectLst>
            <a:softEdge rad="533400"/>
          </a:effectLst>
        </p:spPr>
      </p:pic>
      <p:pic>
        <p:nvPicPr>
          <p:cNvPr descr="A person that is standing in the snow&#10;&#10;Description automatically generated" id="5" name="Picture 4">
            <a:extLst>
              <a:ext uri="{FF2B5EF4-FFF2-40B4-BE49-F238E27FC236}">
                <a16:creationId xmlns:a16="http://schemas.microsoft.com/office/drawing/2014/main" id="{191D5E2E-35E5-483D-A021-9870D426A50E}"/>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r="26"/>
          <a:stretch/>
        </p:blipFill>
        <p:spPr>
          <a:xfrm>
            <a:off x="6089904" y="2487166"/>
            <a:ext cx="6263640" cy="4215384"/>
          </a:xfrm>
          <a:prstGeom prst="rect">
            <a:avLst/>
          </a:prstGeom>
          <a:effectLst>
            <a:softEdge rad="533400"/>
          </a:effectLst>
        </p:spPr>
      </p:pic>
      <p:pic>
        <p:nvPicPr>
          <p:cNvPr id="62" name="Picture 6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AdjustHandles="1" noChangeArrowheads="1" noChangeAspect="1" noChangeShapeType="1" noCrop="1" noEditPoints="1" noGrp="1" noMove="1" noResize="1" noRo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Content Placeholder 10">
            <a:extLst>
              <a:ext uri="{FF2B5EF4-FFF2-40B4-BE49-F238E27FC236}">
                <a16:creationId xmlns:a16="http://schemas.microsoft.com/office/drawing/2014/main" id="{D473E998-DE9B-4510-974E-5E30A8ED3BD8}"/>
              </a:ext>
            </a:extLst>
          </p:cNvPr>
          <p:cNvSpPr>
            <a:spLocks noGrp="1"/>
          </p:cNvSpPr>
          <p:nvPr>
            <p:ph idx="1" sz="half"/>
          </p:nvPr>
        </p:nvSpPr>
        <p:spPr>
          <a:xfrm>
            <a:off x="314554" y="441158"/>
            <a:ext cx="6053358" cy="5599187"/>
          </a:xfrm>
        </p:spPr>
        <p:txBody>
          <a:bodyPr anchor="ctr" bIns="45720" lIns="91440" rIns="91440" rtlCol="0" tIns="45720" vert="horz">
            <a:normAutofit fontScale="62500" lnSpcReduction="20000"/>
          </a:bodyPr>
          <a:lstStyle/>
          <a:p>
            <a:pPr marL="0"/>
            <a:endParaRPr dirty="0" lang="en-US" sz="5100">
              <a:solidFill>
                <a:srgbClr val="000000"/>
              </a:solidFill>
            </a:endParaRPr>
          </a:p>
          <a:p>
            <a:pPr algn="ctr" indent="0" marL="0">
              <a:buNone/>
            </a:pPr>
            <a:r>
              <a:rPr dirty="0" lang="en-US" sz="5100">
                <a:solidFill>
                  <a:srgbClr val="000000"/>
                </a:solidFill>
              </a:rPr>
              <a:t>“Land-based is one of those words, it’s a beautiful, wonderful term. It is bringing people back to the land and helping them become alive and remembering their humanity and their connection to all living things. We are the land. So, if we remember who we are, then the same miracle that we see all around us, will be us.</a:t>
            </a:r>
            <a:r>
              <a:rPr dirty="0" i="1" lang="en-US" sz="5100"/>
              <a:t>”</a:t>
            </a:r>
          </a:p>
          <a:p>
            <a:pPr algn="ctr" indent="0" marL="0">
              <a:buNone/>
            </a:pPr>
            <a:endParaRPr dirty="0" lang="en-US" sz="2200">
              <a:solidFill>
                <a:srgbClr val="000000"/>
              </a:solidFill>
            </a:endParaRPr>
          </a:p>
          <a:p>
            <a:pPr algn="ctr" indent="0" marL="0">
              <a:buNone/>
            </a:pPr>
            <a:r>
              <a:rPr dirty="0" i="1" lang="en-US" sz="2000">
                <a:solidFill>
                  <a:srgbClr val="000000"/>
                </a:solidFill>
              </a:rPr>
              <a:t>(Jennifer </a:t>
            </a:r>
            <a:r>
              <a:rPr dirty="0" i="1" lang="en-US" sz="2000"/>
              <a:t>Redvers. (2020).“The land is a healer”: Perspectives on land-based healing from Indigenous practitioners in northern Canada.</a:t>
            </a:r>
            <a:r>
              <a:rPr dirty="0" i="1" lang="en-US" sz="2000">
                <a:solidFill>
                  <a:srgbClr val="000000"/>
                </a:solidFill>
              </a:rPr>
              <a:t>)</a:t>
            </a:r>
          </a:p>
          <a:p>
            <a:pPr marL="0"/>
            <a:endParaRPr dirty="0" i="1" lang="en-US" sz="2000">
              <a:solidFill>
                <a:srgbClr val="000000"/>
              </a:solidFill>
            </a:endParaRPr>
          </a:p>
        </p:txBody>
      </p:sp>
      <p:sp>
        <p:nvSpPr>
          <p:cNvPr id="3" name="Slide Number Placeholder 2">
            <a:extLst>
              <a:ext uri="{FF2B5EF4-FFF2-40B4-BE49-F238E27FC236}">
                <a16:creationId xmlns:a16="http://schemas.microsoft.com/office/drawing/2014/main" id="{409A146A-11D1-4CE6-9CC6-6B18E9D5115A}"/>
              </a:ext>
            </a:extLst>
          </p:cNvPr>
          <p:cNvSpPr>
            <a:spLocks noGrp="1"/>
          </p:cNvSpPr>
          <p:nvPr>
            <p:ph idx="12" sz="quarter" type="sldNum"/>
          </p:nvPr>
        </p:nvSpPr>
        <p:spPr>
          <a:xfrm>
            <a:off x="10825930" y="6223702"/>
            <a:ext cx="570728" cy="314067"/>
          </a:xfrm>
        </p:spPr>
        <p:txBody>
          <a:bodyPr anchor="ctr" bIns="45720" lIns="91440" rIns="91440" rtlCol="0" tIns="45720" vert="horz">
            <a:normAutofit/>
          </a:bodyPr>
          <a:lstStyle/>
          <a:p>
            <a:pPr algn="r" defTabSz="914400" eaLnBrk="1" fontAlgn="auto" hangingPunct="1" indent="0" latinLnBrk="0" lvl="0" marL="0" marR="0" rtl="0">
              <a:lnSpc>
                <a:spcPct val="100000"/>
              </a:lnSpc>
              <a:spcBef>
                <a:spcPts val="0"/>
              </a:spcBef>
              <a:spcAft>
                <a:spcPts val="600"/>
              </a:spcAft>
              <a:buClrTx/>
              <a:buSzTx/>
              <a:buFontTx/>
              <a:buNone/>
              <a:tabLst/>
              <a:defRPr/>
            </a:pPr>
            <a:fld id="{7E9A2DA3-79F5-4947-9BB2-6BED17D0B3ED}" type="slidenum">
              <a:rPr b="0" baseline="0" cap="none" i="0" kern="1200" kumimoji="0" lang="en-US" noProof="0" normalizeH="0" spc="0" strike="noStrike" sz="1100" u="none">
                <a:ln>
                  <a:noFill/>
                </a:ln>
                <a:solidFill>
                  <a:srgbClr val="898989"/>
                </a:solidFill>
                <a:effectLst/>
                <a:uLnTx/>
                <a:uFillTx/>
                <a:latin panose="020F0502020204030204" typeface="Calibri"/>
                <a:ea typeface="+mn-ea"/>
                <a:cs typeface="+mn-cs"/>
              </a:rPr>
              <a:pPr algn="r" defTabSz="914400" eaLnBrk="1" fontAlgn="auto" hangingPunct="1" indent="0" latinLnBrk="0" lvl="0" marL="0" marR="0" rtl="0">
                <a:lnSpc>
                  <a:spcPct val="100000"/>
                </a:lnSpc>
                <a:spcBef>
                  <a:spcPts val="0"/>
                </a:spcBef>
                <a:spcAft>
                  <a:spcPts val="600"/>
                </a:spcAft>
                <a:buClrTx/>
                <a:buSzTx/>
                <a:buFontTx/>
                <a:buNone/>
                <a:tabLst/>
                <a:defRPr/>
              </a:pPr>
              <a:t>20</a:t>
            </a:fld>
            <a:endParaRPr b="0" baseline="0" cap="none" i="0" kern="1200" kumimoji="0" lang="en-US" noProof="0" normalizeH="0" spc="0" strike="noStrike" sz="1100" u="none">
              <a:ln>
                <a:noFill/>
              </a:ln>
              <a:solidFill>
                <a:srgbClr val="898989"/>
              </a:solidFill>
              <a:effectLst/>
              <a:uLnTx/>
              <a:uFillTx/>
              <a:latin panose="020F0502020204030204" typeface="Calibri"/>
              <a:ea typeface="+mn-ea"/>
              <a:cs typeface="+mn-cs"/>
            </a:endParaRPr>
          </a:p>
        </p:txBody>
      </p:sp>
      <p:pic>
        <p:nvPicPr>
          <p:cNvPr descr="Background pattern&#10;&#10;Description automatically generated" id="8" name="Picture 7">
            <a:extLst>
              <a:ext uri="{FF2B5EF4-FFF2-40B4-BE49-F238E27FC236}">
                <a16:creationId xmlns:a16="http://schemas.microsoft.com/office/drawing/2014/main" id="{98D72EF3-A180-4220-94E0-4991602C4E1E}"/>
              </a:ext>
            </a:extLst>
          </p:cNvPr>
          <p:cNvPicPr>
            <a:picLocks noChangeAspect="1"/>
          </p:cNvPicPr>
          <p:nvPr/>
        </p:nvPicPr>
        <p:blipFill>
          <a:blip r:embed="rId6"/>
          <a:stretch>
            <a:fillRect/>
          </a:stretch>
        </p:blipFill>
        <p:spPr>
          <a:xfrm rot="5400000">
            <a:off x="-3274742" y="3268707"/>
            <a:ext cx="6864035" cy="314556"/>
          </a:xfrm>
          <a:prstGeom prst="rect">
            <a:avLst/>
          </a:prstGeom>
        </p:spPr>
      </p:pic>
    </p:spTree>
    <p:extLst>
      <p:ext uri="{BB962C8B-B14F-4D97-AF65-F5344CB8AC3E}">
        <p14:creationId xmlns:p14="http://schemas.microsoft.com/office/powerpoint/2010/main" val="195254930"/>
      </p:ext>
    </p:extLst>
  </p:cSld>
  <p:clrMapOvr>
    <a:masterClrMapping/>
  </p:clrMapOvr>
  <mc:AlternateContent xmlns:mc="http://schemas.openxmlformats.org/markup-compatibility/2006" xmlns:p14="http://schemas.microsoft.com/office/powerpoint/2010/main">
    <mc:Choice Requires="p14">
      <p:transition advTm="35977" p14:dur="2000" spd="slow"/>
    </mc:Choice>
    <mc:Fallback xmlns="">
      <p:transition advTm="35977" spd="slow"/>
    </mc:Fallback>
  </mc:AlternateContent>
</p:sld>
</file>

<file path=ppt/slides/slide21.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8BEB02F-D8D3-488E-889B-6B0190E18675}"/>
              </a:ext>
            </a:extLst>
          </p:cNvPr>
          <p:cNvPicPr>
            <a:picLocks noChangeAspect="1" noGrp="1"/>
          </p:cNvPicPr>
          <p:nvPr>
            <p:ph idx="1"/>
          </p:nvPr>
        </p:nvPicPr>
        <p:blipFill rotWithShape="1">
          <a:blip r:embed="rId3">
            <a:extLst>
              <a:ext uri="{28A0092B-C50C-407E-A947-70E740481C1C}">
                <a14:useLocalDpi xmlns:a14="http://schemas.microsoft.com/office/drawing/2010/main" val="0"/>
              </a:ext>
            </a:extLst>
          </a:blip>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5" name="Title 4">
            <a:extLst>
              <a:ext uri="{FF2B5EF4-FFF2-40B4-BE49-F238E27FC236}">
                <a16:creationId xmlns:a16="http://schemas.microsoft.com/office/drawing/2014/main" id="{C9A387B9-0B69-461A-9FA4-12E992FC1E7B}"/>
              </a:ext>
            </a:extLst>
          </p:cNvPr>
          <p:cNvSpPr>
            <a:spLocks noGrp="1"/>
          </p:cNvSpPr>
          <p:nvPr>
            <p:ph type="title"/>
          </p:nvPr>
        </p:nvSpPr>
        <p:spPr>
          <a:xfrm>
            <a:off x="523875" y="5317240"/>
            <a:ext cx="11210925" cy="744836"/>
          </a:xfrm>
        </p:spPr>
        <p:txBody>
          <a:bodyPr anchor="ctr" bIns="45720" lIns="91440" rIns="91440" rtlCol="0" tIns="45720" vert="horz">
            <a:normAutofit fontScale="90000"/>
          </a:bodyPr>
          <a:lstStyle/>
          <a:p>
            <a:pPr algn="ctr"/>
            <a:r>
              <a:rPr dirty="0" err="1" lang="en-US" sz="3600">
                <a:solidFill>
                  <a:schemeClr val="tx1">
                    <a:lumMod val="85000"/>
                    <a:lumOff val="15000"/>
                  </a:schemeClr>
                </a:solidFill>
              </a:rPr>
              <a:t>Mahsi</a:t>
            </a:r>
            <a:r>
              <a:rPr dirty="0" lang="en-US" sz="3600">
                <a:solidFill>
                  <a:schemeClr val="tx1">
                    <a:lumMod val="85000"/>
                    <a:lumOff val="15000"/>
                  </a:schemeClr>
                </a:solidFill>
              </a:rPr>
              <a:t> </a:t>
            </a:r>
            <a:r>
              <a:rPr dirty="0" err="1" lang="en-US" sz="3600">
                <a:solidFill>
                  <a:schemeClr val="tx1">
                    <a:lumMod val="85000"/>
                    <a:lumOff val="15000"/>
                  </a:schemeClr>
                </a:solidFill>
              </a:rPr>
              <a:t>cho</a:t>
            </a:r>
            <a:r>
              <a:rPr dirty="0" lang="en-US" sz="3600">
                <a:solidFill>
                  <a:schemeClr val="tx1">
                    <a:lumMod val="85000"/>
                    <a:lumOff val="15000"/>
                  </a:schemeClr>
                </a:solidFill>
              </a:rPr>
              <a:t> (thank you)</a:t>
            </a:r>
            <a:br>
              <a:rPr dirty="0" lang="en-US" sz="3600">
                <a:solidFill>
                  <a:schemeClr val="tx1">
                    <a:lumMod val="85000"/>
                    <a:lumOff val="15000"/>
                  </a:schemeClr>
                </a:solidFill>
              </a:rPr>
            </a:br>
            <a:r>
              <a:rPr dirty="0" lang="en-US" sz="2000">
                <a:solidFill>
                  <a:schemeClr val="tx1">
                    <a:lumMod val="85000"/>
                    <a:lumOff val="15000"/>
                  </a:schemeClr>
                </a:solidFill>
              </a:rPr>
              <a:t>Twitter &amp; Facebook: @DrNicoleRedvers</a:t>
            </a:r>
          </a:p>
        </p:txBody>
      </p:sp>
      <p:cxnSp>
        <p:nvCxnSpPr>
          <p:cNvPr id="24"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657E06B-FE67-4FF6-9E8E-01A31909FC45}"/>
              </a:ext>
            </a:extLst>
          </p:cNvPr>
          <p:cNvSpPr>
            <a:spLocks noGrp="1"/>
          </p:cNvSpPr>
          <p:nvPr>
            <p:ph idx="12" sz="quarter" type="sldNum"/>
          </p:nvPr>
        </p:nvSpPr>
        <p:spPr/>
        <p:txBody>
          <a:bodyPr/>
          <a:lstStyle/>
          <a:p>
            <a:pPr algn="r" defTabSz="914400" eaLnBrk="1" fontAlgn="auto" hangingPunct="1" indent="0" latinLnBrk="0" lvl="0" marL="0" marR="0" rtl="0">
              <a:lnSpc>
                <a:spcPct val="100000"/>
              </a:lnSpc>
              <a:spcBef>
                <a:spcPts val="0"/>
              </a:spcBef>
              <a:spcAft>
                <a:spcPts val="0"/>
              </a:spcAft>
              <a:buClrTx/>
              <a:buSzTx/>
              <a:buFontTx/>
              <a:buNone/>
              <a:tabLst/>
              <a:defRPr/>
            </a:pPr>
            <a:fld id="{7E9A2DA3-79F5-4947-9BB2-6BED17D0B3ED}" type="slidenum">
              <a:rPr b="0" baseline="0" cap="none" i="0" kern="1200" kumimoji="0" lang="en-US" noProof="0" normalizeH="0" smtClean="0" spc="0" strike="noStrike" sz="1200" u="none">
                <a:ln>
                  <a:noFill/>
                </a:ln>
                <a:solidFill>
                  <a:prstClr val="black">
                    <a:tint val="75000"/>
                  </a:prstClr>
                </a:solidFill>
                <a:effectLst/>
                <a:uLnTx/>
                <a:uFillTx/>
                <a:latin panose="020F0502020204030204" typeface="Calibri"/>
                <a:ea typeface="+mn-ea"/>
                <a:cs typeface="+mn-cs"/>
              </a:rPr>
              <a:pPr algn="r" defTabSz="914400" eaLnBrk="1" fontAlgn="auto" hangingPunct="1" indent="0" latinLnBrk="0" lvl="0" marL="0" marR="0" rtl="0">
                <a:lnSpc>
                  <a:spcPct val="100000"/>
                </a:lnSpc>
                <a:spcBef>
                  <a:spcPts val="0"/>
                </a:spcBef>
                <a:spcAft>
                  <a:spcPts val="0"/>
                </a:spcAft>
                <a:buClrTx/>
                <a:buSzTx/>
                <a:buFontTx/>
                <a:buNone/>
                <a:tabLst/>
                <a:defRPr/>
              </a:pPr>
              <a:t>21</a:t>
            </a:fld>
            <a:endParaRPr b="0" baseline="0" cap="none" i="0" kern="1200" kumimoji="0" lang="en-US" noProof="0" normalizeH="0" spc="0" strike="noStrike" sz="1200" u="none">
              <a:ln>
                <a:noFill/>
              </a:ln>
              <a:solidFill>
                <a:prstClr val="black">
                  <a:tint val="75000"/>
                </a:prstClr>
              </a:solidFill>
              <a:effectLst/>
              <a:uLnTx/>
              <a:uFillTx/>
              <a:latin panose="020F0502020204030204" typeface="Calibri"/>
              <a:ea typeface="+mn-ea"/>
              <a:cs typeface="+mn-cs"/>
            </a:endParaRPr>
          </a:p>
        </p:txBody>
      </p:sp>
      <p:pic>
        <p:nvPicPr>
          <p:cNvPr descr="Background pattern&#10;&#10;Description automatically generated" id="9" name="Picture 8">
            <a:extLst>
              <a:ext uri="{FF2B5EF4-FFF2-40B4-BE49-F238E27FC236}">
                <a16:creationId xmlns:a16="http://schemas.microsoft.com/office/drawing/2014/main" id="{F5235D65-46FF-42BB-9640-17F5E836645C}"/>
              </a:ext>
            </a:extLst>
          </p:cNvPr>
          <p:cNvPicPr>
            <a:picLocks noChangeAspect="1"/>
          </p:cNvPicPr>
          <p:nvPr/>
        </p:nvPicPr>
        <p:blipFill>
          <a:blip r:embed="rId4"/>
          <a:stretch>
            <a:fillRect/>
          </a:stretch>
        </p:blipFill>
        <p:spPr>
          <a:xfrm rot="5400000">
            <a:off x="-3274742" y="3268707"/>
            <a:ext cx="6864035" cy="314556"/>
          </a:xfrm>
          <a:prstGeom prst="rect">
            <a:avLst/>
          </a:prstGeom>
        </p:spPr>
      </p:pic>
    </p:spTree>
    <p:extLst>
      <p:ext uri="{BB962C8B-B14F-4D97-AF65-F5344CB8AC3E}">
        <p14:creationId xmlns:p14="http://schemas.microsoft.com/office/powerpoint/2010/main" val="72014656"/>
      </p:ext>
    </p:extLst>
  </p:cSld>
  <p:clrMapOvr>
    <a:masterClrMapping/>
  </p:clrMapOvr>
  <mc:AlternateContent xmlns:mc="http://schemas.openxmlformats.org/markup-compatibility/2006" xmlns:p14="http://schemas.microsoft.com/office/powerpoint/2010/main">
    <mc:Choice Requires="p14">
      <p:transition p14:dur="20000" spd="slow"/>
    </mc:Choice>
    <mc:Fallback xmlns="">
      <p:transition spd="slow"/>
    </mc:Fallback>
  </mc:AlternateContent>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3B0775-4CE8-4855-8960-CE9ECDFD33C7}"/>
              </a:ext>
            </a:extLst>
          </p:cNvPr>
          <p:cNvSpPr>
            <a:spLocks noGrp="1"/>
          </p:cNvSpPr>
          <p:nvPr>
            <p:ph idx="12" type="sldNum"/>
          </p:nvPr>
        </p:nvSpPr>
        <p:spPr/>
        <p:txBody>
          <a:bodyPr/>
          <a:lstStyle/>
          <a:p>
            <a:fld id="{7E9A2DA3-79F5-4947-9BB2-6BED17D0B3ED}" type="slidenum">
              <a:rPr lang="en-US" smtClean="0"/>
              <a:t>22</a:t>
            </a:fld>
            <a:endParaRPr lang="en-US"/>
          </a:p>
        </p:txBody>
      </p:sp>
      <p:pic>
        <p:nvPicPr>
          <p:cNvPr id="5" name="Google Shape;127;p18">
            <a:extLst>
              <a:ext uri="{FF2B5EF4-FFF2-40B4-BE49-F238E27FC236}">
                <a16:creationId xmlns:a16="http://schemas.microsoft.com/office/drawing/2014/main" id="{CA1F2379-A5BC-4C19-A18F-6E47DC9E44EC}"/>
              </a:ext>
            </a:extLst>
          </p:cNvPr>
          <p:cNvPicPr preferRelativeResize="0">
            <a:picLocks noChangeAspect="1"/>
          </p:cNvPicPr>
          <p:nvPr/>
        </p:nvPicPr>
        <p:blipFill rotWithShape="1">
          <a:blip r:embed="rId2">
            <a:alphaModFix/>
          </a:blip>
          <a:srcRect b="-41" r="-25"/>
          <a:stretch/>
        </p:blipFill>
        <p:spPr>
          <a:xfrm>
            <a:off x="1436352" y="1339810"/>
            <a:ext cx="5235720" cy="5199102"/>
          </a:xfrm>
          <a:prstGeom prst="ellipse">
            <a:avLst/>
          </a:prstGeom>
          <a:noFill/>
          <a:ln>
            <a:noFill/>
          </a:ln>
        </p:spPr>
      </p:pic>
      <p:sp>
        <p:nvSpPr>
          <p:cNvPr id="9" name="TextBox 8">
            <a:extLst>
              <a:ext uri="{FF2B5EF4-FFF2-40B4-BE49-F238E27FC236}">
                <a16:creationId xmlns:a16="http://schemas.microsoft.com/office/drawing/2014/main" id="{620DB7ED-BEE9-4993-B31E-48038DC68FB5}"/>
              </a:ext>
            </a:extLst>
          </p:cNvPr>
          <p:cNvSpPr txBox="1"/>
          <p:nvPr/>
        </p:nvSpPr>
        <p:spPr>
          <a:xfrm>
            <a:off x="1666038" y="161896"/>
            <a:ext cx="9460382" cy="1015663"/>
          </a:xfrm>
          <a:prstGeom prst="rect">
            <a:avLst/>
          </a:prstGeom>
          <a:noFill/>
        </p:spPr>
        <p:txBody>
          <a:bodyPr wrap="square">
            <a:spAutoFit/>
          </a:bodyPr>
          <a:lstStyle/>
          <a:p>
            <a:r>
              <a:rPr b="1" baseline="0" cap="none" dirty="0" i="0" kern="1200" kumimoji="0" lang="en-US" noProof="0" normalizeH="0" spc="0" strike="noStrike" sz="6000" u="none">
                <a:ln>
                  <a:noFill/>
                </a:ln>
                <a:solidFill>
                  <a:prstClr val="black"/>
                </a:solidFill>
                <a:effectLst/>
                <a:uLnTx/>
                <a:uFillTx/>
                <a:latin panose="020F0302020204030204" typeface="Calibri Light"/>
                <a:ea typeface="+mj-ea"/>
                <a:cs typeface="+mj-cs"/>
              </a:rPr>
              <a:t>The Anthropocene and Health</a:t>
            </a:r>
            <a:endParaRPr dirty="0" lang="en-US"/>
          </a:p>
        </p:txBody>
      </p:sp>
      <p:sp>
        <p:nvSpPr>
          <p:cNvPr id="11" name="TextBox 10">
            <a:extLst>
              <a:ext uri="{FF2B5EF4-FFF2-40B4-BE49-F238E27FC236}">
                <a16:creationId xmlns:a16="http://schemas.microsoft.com/office/drawing/2014/main" id="{E28BCD01-7D9D-418C-A06B-C06637BAF874}"/>
              </a:ext>
            </a:extLst>
          </p:cNvPr>
          <p:cNvSpPr txBox="1"/>
          <p:nvPr/>
        </p:nvSpPr>
        <p:spPr>
          <a:xfrm>
            <a:off x="7022473" y="1383788"/>
            <a:ext cx="4734763" cy="1631216"/>
          </a:xfrm>
          <a:prstGeom prst="rect">
            <a:avLst/>
          </a:prstGeom>
          <a:noFill/>
        </p:spPr>
        <p:txBody>
          <a:bodyPr wrap="square">
            <a:spAutoFit/>
          </a:bodyPr>
          <a:lstStyle/>
          <a:p>
            <a:r>
              <a:rPr b="0" baseline="0" dirty="0" i="1" lang="en-US" strike="noStrike" sz="2000" u="none">
                <a:solidFill>
                  <a:srgbClr val="000000"/>
                </a:solidFill>
                <a:latin typeface="Helvetica Neue"/>
              </a:rPr>
              <a:t>“You cannot get through a single day without having an impact on the world around you. What you do makes a difference, and you have to decide what kind of a difference you want to make.” </a:t>
            </a:r>
            <a:endParaRPr dirty="0" i="1" lang="en-US" sz="2000"/>
          </a:p>
        </p:txBody>
      </p:sp>
      <p:pic>
        <p:nvPicPr>
          <p:cNvPr descr="Background pattern&#10;&#10;Description automatically generated" id="13" name="Picture 12">
            <a:extLst>
              <a:ext uri="{FF2B5EF4-FFF2-40B4-BE49-F238E27FC236}">
                <a16:creationId xmlns:a16="http://schemas.microsoft.com/office/drawing/2014/main" id="{9F1B62C1-6D98-4319-B611-236BE347E909}"/>
              </a:ext>
            </a:extLst>
          </p:cNvPr>
          <p:cNvPicPr>
            <a:picLocks noChangeAspect="1"/>
          </p:cNvPicPr>
          <p:nvPr/>
        </p:nvPicPr>
        <p:blipFill rotWithShape="1">
          <a:blip r:embed="rId3"/>
          <a:srcRect b="-7" r="-26"/>
          <a:stretch/>
        </p:blipFill>
        <p:spPr>
          <a:xfrm rot="5400000">
            <a:off x="-3275383" y="3275380"/>
            <a:ext cx="6857999" cy="307242"/>
          </a:xfrm>
          <a:prstGeom prst="rect">
            <a:avLst/>
          </a:prstGeom>
        </p:spPr>
      </p:pic>
      <p:pic>
        <p:nvPicPr>
          <p:cNvPr descr="A picture containing logo&#10;&#10;Description automatically generated" id="14" name="Picture 13">
            <a:extLst>
              <a:ext uri="{FF2B5EF4-FFF2-40B4-BE49-F238E27FC236}">
                <a16:creationId xmlns:a16="http://schemas.microsoft.com/office/drawing/2014/main" id="{E69C8490-F69D-453F-A378-94B2178F7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713" y="3254559"/>
            <a:ext cx="1037770" cy="1037770"/>
          </a:xfrm>
          <a:prstGeom prst="rect">
            <a:avLst/>
          </a:prstGeom>
        </p:spPr>
      </p:pic>
      <p:sp>
        <p:nvSpPr>
          <p:cNvPr id="16" name="TextBox 15">
            <a:extLst>
              <a:ext uri="{FF2B5EF4-FFF2-40B4-BE49-F238E27FC236}">
                <a16:creationId xmlns:a16="http://schemas.microsoft.com/office/drawing/2014/main" id="{FDB2F905-F9B5-4D4E-8D11-BF59DA7731F2}"/>
              </a:ext>
            </a:extLst>
          </p:cNvPr>
          <p:cNvSpPr txBox="1"/>
          <p:nvPr/>
        </p:nvSpPr>
        <p:spPr>
          <a:xfrm>
            <a:off x="6684661" y="5104880"/>
            <a:ext cx="5410385" cy="1477328"/>
          </a:xfrm>
          <a:prstGeom prst="rect">
            <a:avLst/>
          </a:prstGeom>
          <a:noFill/>
        </p:spPr>
        <p:txBody>
          <a:bodyPr wrap="square">
            <a:spAutoFit/>
          </a:bodyPr>
          <a:lstStyle/>
          <a:p>
            <a:r>
              <a:rPr b="0" dirty="0" i="0" lang="en-US" sz="1800">
                <a:solidFill>
                  <a:srgbClr val="252525"/>
                </a:solidFill>
                <a:effectLst/>
                <a:latin charset="0" panose="020B0606030504020204" pitchFamily="34" typeface="Open Sans"/>
              </a:rPr>
              <a:t>Professor and Chair, Department of Environmental Science and Policy </a:t>
            </a:r>
          </a:p>
          <a:p>
            <a:r>
              <a:rPr b="0" dirty="0" i="0" lang="en-US" sz="1800">
                <a:solidFill>
                  <a:srgbClr val="252525"/>
                </a:solidFill>
                <a:effectLst/>
                <a:latin charset="0" panose="020B0606030504020204" pitchFamily="34" typeface="Open Sans"/>
              </a:rPr>
              <a:t>Chair of the Institutional Animal Use and Care Committee at George Mason University, Fairfax, Virginia.</a:t>
            </a:r>
            <a:endParaRPr dirty="0" lang="en-US" sz="1800"/>
          </a:p>
        </p:txBody>
      </p:sp>
      <p:sp>
        <p:nvSpPr>
          <p:cNvPr id="18" name="TextBox 17">
            <a:extLst>
              <a:ext uri="{FF2B5EF4-FFF2-40B4-BE49-F238E27FC236}">
                <a16:creationId xmlns:a16="http://schemas.microsoft.com/office/drawing/2014/main" id="{F0FE6867-BFA9-4F7C-9B4F-EAE382E454FB}"/>
              </a:ext>
            </a:extLst>
          </p:cNvPr>
          <p:cNvSpPr txBox="1"/>
          <p:nvPr/>
        </p:nvSpPr>
        <p:spPr>
          <a:xfrm>
            <a:off x="7022473" y="4531558"/>
            <a:ext cx="6221576" cy="461665"/>
          </a:xfrm>
          <a:prstGeom prst="rect">
            <a:avLst/>
          </a:prstGeom>
          <a:noFill/>
        </p:spPr>
        <p:txBody>
          <a:bodyPr wrap="square">
            <a:spAutoFit/>
          </a:bodyPr>
          <a:lstStyle/>
          <a:p>
            <a:r>
              <a:rPr b="1" dirty="0" i="0" lang="es-CR" sz="2400">
                <a:solidFill>
                  <a:srgbClr val="294B93"/>
                </a:solidFill>
                <a:effectLst/>
                <a:latin charset="0" panose="020F0502020204030204" pitchFamily="34" typeface="Calibri"/>
              </a:rPr>
              <a:t>A. Alonso Aguirre D.V.M., M.S. </a:t>
            </a:r>
            <a:r>
              <a:rPr b="1" dirty="0" err="1" i="0" lang="es-CR" sz="2400">
                <a:solidFill>
                  <a:srgbClr val="294B93"/>
                </a:solidFill>
                <a:effectLst/>
                <a:latin charset="0" panose="020F0502020204030204" pitchFamily="34" typeface="Calibri"/>
              </a:rPr>
              <a:t>Ph.D</a:t>
            </a:r>
            <a:endParaRPr dirty="0" lang="en-US" sz="2400"/>
          </a:p>
        </p:txBody>
      </p:sp>
      <p:pic>
        <p:nvPicPr>
          <p:cNvPr descr="Background pattern&#10;&#10;Description automatically generated" id="19" name="Picture 18">
            <a:extLst>
              <a:ext uri="{FF2B5EF4-FFF2-40B4-BE49-F238E27FC236}">
                <a16:creationId xmlns:a16="http://schemas.microsoft.com/office/drawing/2014/main" id="{0191F8DF-E197-4052-8172-C707A3353B34}"/>
              </a:ext>
            </a:extLst>
          </p:cNvPr>
          <p:cNvPicPr>
            <a:picLocks noChangeAspect="1"/>
          </p:cNvPicPr>
          <p:nvPr/>
        </p:nvPicPr>
        <p:blipFill rotWithShape="1">
          <a:blip r:embed="rId3"/>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3921277257"/>
      </p:ext>
    </p:extLst>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edschot" id="20481" name="Picture 8">
            <a:extLst>
              <a:ext uri="{FF2B5EF4-FFF2-40B4-BE49-F238E27FC236}">
                <a16:creationId xmlns:a16="http://schemas.microsoft.com/office/drawing/2014/main" id="{DDFC17D2-0124-7F47-B7F2-1598BD9CB821}"/>
              </a:ext>
            </a:extLst>
          </p:cNvPr>
          <p:cNvPicPr>
            <a:picLocks noChangeArrowheads="1" noChangeAspect="1"/>
          </p:cNvPicPr>
          <p:nvPr/>
        </p:nvPicPr>
        <p:blipFill>
          <a:blip r:embed="rId3">
            <a:extLst>
              <a:ext uri="{28A0092B-C50C-407E-A947-70E740481C1C}">
                <a14:useLocalDpi xmlns:a14="http://schemas.microsoft.com/office/drawing/2010/main" val="0"/>
              </a:ext>
            </a:extLst>
          </a:blip>
          <a:srcRect b="14" r="6"/>
          <a:stretch>
            <a:fillRect/>
          </a:stretch>
        </p:blipFill>
        <p:spPr bwMode="auto">
          <a:xfrm>
            <a:off x="1567543" y="0"/>
            <a:ext cx="91004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1">
            <a:extLst>
              <a:ext uri="{FF2B5EF4-FFF2-40B4-BE49-F238E27FC236}">
                <a16:creationId xmlns:a16="http://schemas.microsoft.com/office/drawing/2014/main" id="{244E150F-06C3-AA4C-B980-41D8AC64BD61}"/>
              </a:ext>
            </a:extLst>
          </p:cNvPr>
          <p:cNvSpPr txBox="1">
            <a:spLocks noChangeArrowheads="1"/>
          </p:cNvSpPr>
          <p:nvPr/>
        </p:nvSpPr>
        <p:spPr bwMode="auto">
          <a:xfrm>
            <a:off x="1905000" y="381000"/>
            <a:ext cx="579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charset="0" panose="02020603050405020304" pitchFamily="18" typeface="Times New Roman"/>
                <a:ea charset="-128" panose="020B0600070205080204" pitchFamily="34" typeface="ＭＳ Ｐゴシック"/>
              </a:defRPr>
            </a:lvl1pPr>
            <a:lvl2pPr indent="-285750" marL="742950">
              <a:spcBef>
                <a:spcPct val="20000"/>
              </a:spcBef>
              <a:buChar char="–"/>
              <a:defRPr sz="2800">
                <a:solidFill>
                  <a:schemeClr val="tx1"/>
                </a:solidFill>
                <a:latin charset="0" panose="02020603050405020304" pitchFamily="18" typeface="Times New Roman"/>
                <a:ea charset="-128" panose="020B0600070205080204" pitchFamily="34" typeface="ＭＳ Ｐゴシック"/>
              </a:defRPr>
            </a:lvl2pPr>
            <a:lvl3pPr indent="-228600" marL="1143000">
              <a:spcBef>
                <a:spcPct val="20000"/>
              </a:spcBef>
              <a:buChar char="•"/>
              <a:defRPr sz="2400">
                <a:solidFill>
                  <a:schemeClr val="tx1"/>
                </a:solidFill>
                <a:latin charset="0" panose="02020603050405020304" pitchFamily="18" typeface="Times New Roman"/>
                <a:ea charset="-128" panose="020B0600070205080204" pitchFamily="34" typeface="ＭＳ Ｐゴシック"/>
              </a:defRPr>
            </a:lvl3pPr>
            <a:lvl4pPr indent="-228600" marL="1600200">
              <a:spcBef>
                <a:spcPct val="20000"/>
              </a:spcBef>
              <a:buChar char="–"/>
              <a:defRPr sz="2000">
                <a:solidFill>
                  <a:schemeClr val="tx1"/>
                </a:solidFill>
                <a:latin charset="0" panose="02020603050405020304" pitchFamily="18" typeface="Times New Roman"/>
                <a:ea charset="-128" panose="020B0600070205080204" pitchFamily="34" typeface="ＭＳ Ｐゴシック"/>
              </a:defRPr>
            </a:lvl4pPr>
            <a:lvl5pPr indent="-228600" marL="2057400">
              <a:spcBef>
                <a:spcPct val="20000"/>
              </a:spcBef>
              <a:buChar char="»"/>
              <a:defRPr sz="2000">
                <a:solidFill>
                  <a:schemeClr val="tx1"/>
                </a:solidFill>
                <a:latin charset="0" panose="02020603050405020304" pitchFamily="18" typeface="Times New Roman"/>
                <a:ea charset="-128" panose="020B0600070205080204" pitchFamily="34" typeface="ＭＳ Ｐゴシック"/>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ea charset="-128" panose="020B0600070205080204" pitchFamily="34" typeface="ＭＳ Ｐゴシック"/>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ea charset="-128" panose="020B0600070205080204" pitchFamily="34" typeface="ＭＳ Ｐゴシック"/>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ea charset="-128" panose="020B0600070205080204" pitchFamily="34" typeface="ＭＳ Ｐゴシック"/>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ea charset="-128" panose="020B0600070205080204" pitchFamily="34" typeface="ＭＳ Ｐゴシック"/>
              </a:defRPr>
            </a:lvl9pPr>
          </a:lstStyle>
          <a:p>
            <a:pPr>
              <a:spcBef>
                <a:spcPct val="0"/>
              </a:spcBef>
              <a:buFontTx/>
              <a:buNone/>
            </a:pPr>
            <a:r>
              <a:rPr altLang="en-US" b="1" dirty="0" lang="en-US">
                <a:solidFill>
                  <a:srgbClr val="3366FF"/>
                </a:solidFill>
                <a:latin charset="0" panose="020B0604020202020204" pitchFamily="34" typeface="Arial"/>
                <a:cs charset="0" panose="020B0604020202020204" pitchFamily="34" typeface="Arial"/>
              </a:rPr>
              <a:t>Dr. Planet</a:t>
            </a:r>
          </a:p>
        </p:txBody>
      </p:sp>
      <p:pic>
        <p:nvPicPr>
          <p:cNvPr descr="Background pattern&#10;&#10;Description automatically generated" id="4" name="Picture 3">
            <a:extLst>
              <a:ext uri="{FF2B5EF4-FFF2-40B4-BE49-F238E27FC236}">
                <a16:creationId xmlns:a16="http://schemas.microsoft.com/office/drawing/2014/main" id="{44E640A0-19CF-4A2A-A7C5-D7F03ABDA106}"/>
              </a:ext>
            </a:extLst>
          </p:cNvPr>
          <p:cNvPicPr>
            <a:picLocks noChangeAspect="1"/>
          </p:cNvPicPr>
          <p:nvPr/>
        </p:nvPicPr>
        <p:blipFill rotWithShape="1">
          <a:blip r:embed="rId4"/>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2398061232"/>
      </p:ext>
    </p:extLst>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How About Planet Earth for a View? A Space Hotel is in the Works ..." id="1030" name="Picture 6">
            <a:extLst>
              <a:ext uri="{FF2B5EF4-FFF2-40B4-BE49-F238E27FC236}">
                <a16:creationId xmlns:a16="http://schemas.microsoft.com/office/drawing/2014/main" id="{D3CD98FA-181D-EE4B-9EE0-9836BE31E749}"/>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3240CF3-E4BB-DA4F-A752-BE3F1F47AB4B}"/>
              </a:ext>
            </a:extLst>
          </p:cNvPr>
          <p:cNvSpPr/>
          <p:nvPr/>
        </p:nvSpPr>
        <p:spPr>
          <a:xfrm>
            <a:off x="1620319" y="99089"/>
            <a:ext cx="8951361" cy="646331"/>
          </a:xfrm>
          <a:prstGeom prst="rect">
            <a:avLst/>
          </a:prstGeom>
        </p:spPr>
        <p:txBody>
          <a:bodyPr wrap="none">
            <a:spAutoFit/>
          </a:bodyPr>
          <a:lstStyle/>
          <a:p>
            <a:pPr algn="ctr">
              <a:defRPr/>
            </a:pPr>
            <a:r>
              <a:rPr dirty="0" lang="en-US" sz="3600">
                <a:solidFill>
                  <a:srgbClr val="FFFF00"/>
                </a:solidFill>
                <a:latin typeface="+mj-lt"/>
                <a:cs typeface="Trebuchet MS"/>
              </a:rPr>
              <a:t>HEALTH CONNECTS ALL SPECIES IN THE PLANET</a:t>
            </a:r>
          </a:p>
        </p:txBody>
      </p:sp>
      <p:sp>
        <p:nvSpPr>
          <p:cNvPr id="4" name="Rectangle 3">
            <a:extLst>
              <a:ext uri="{FF2B5EF4-FFF2-40B4-BE49-F238E27FC236}">
                <a16:creationId xmlns:a16="http://schemas.microsoft.com/office/drawing/2014/main" id="{D829B413-29F2-3546-8555-F9643C0E43C5}"/>
              </a:ext>
            </a:extLst>
          </p:cNvPr>
          <p:cNvSpPr/>
          <p:nvPr/>
        </p:nvSpPr>
        <p:spPr>
          <a:xfrm>
            <a:off x="4724559" y="5789414"/>
            <a:ext cx="6840591" cy="646331"/>
          </a:xfrm>
          <a:prstGeom prst="rect">
            <a:avLst/>
          </a:prstGeom>
        </p:spPr>
        <p:txBody>
          <a:bodyPr wrap="none">
            <a:spAutoFit/>
          </a:bodyPr>
          <a:lstStyle/>
          <a:p>
            <a:r>
              <a:rPr dirty="0" lang="en-US" sz="3600">
                <a:solidFill>
                  <a:schemeClr val="bg1"/>
                </a:solidFill>
              </a:rPr>
              <a:t>Just 19% of Earth’s land is still ‘wild’</a:t>
            </a:r>
          </a:p>
        </p:txBody>
      </p:sp>
      <p:pic>
        <p:nvPicPr>
          <p:cNvPr descr="Background pattern&#10;&#10;Description automatically generated" id="5" name="Picture 4">
            <a:extLst>
              <a:ext uri="{FF2B5EF4-FFF2-40B4-BE49-F238E27FC236}">
                <a16:creationId xmlns:a16="http://schemas.microsoft.com/office/drawing/2014/main" id="{9FF5BD6E-0DF2-49C3-942B-6C9F70007282}"/>
              </a:ext>
            </a:extLst>
          </p:cNvPr>
          <p:cNvPicPr>
            <a:picLocks noChangeAspect="1"/>
          </p:cNvPicPr>
          <p:nvPr/>
        </p:nvPicPr>
        <p:blipFill rotWithShape="1">
          <a:blip r:embed="rId3"/>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2856909532"/>
      </p:ext>
    </p:extLst>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showMasterPhAnim="0">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64F2CC5B-BE94-6640-85E8-27BC0DE5C9E1}"/>
              </a:ext>
            </a:extLst>
          </p:cNvPr>
          <p:cNvSpPr>
            <a:spLocks noChangeArrowheads="1" noGrp="1"/>
          </p:cNvSpPr>
          <p:nvPr>
            <p:ph idx="1" type="body"/>
          </p:nvPr>
        </p:nvSpPr>
        <p:spPr>
          <a:xfrm>
            <a:off x="300951" y="375557"/>
            <a:ext cx="4142347" cy="6243927"/>
          </a:xfrm>
        </p:spPr>
        <p:txBody>
          <a:bodyPr>
            <a:normAutofit/>
          </a:bodyPr>
          <a:lstStyle/>
          <a:p>
            <a:pPr defTabSz="822325" indent="0" marL="0">
              <a:buNone/>
            </a:pPr>
            <a:r>
              <a:rPr altLang="en-US" dirty="0" lang="en-US">
                <a:latin typeface="+mj-lt"/>
              </a:rPr>
              <a:t>Doubled three times in the last three centuries</a:t>
            </a:r>
          </a:p>
          <a:p>
            <a:pPr defTabSz="822325" indent="-307975" marL="307975"/>
            <a:endParaRPr altLang="en-US" dirty="0" lang="en-US">
              <a:latin typeface="+mj-lt"/>
            </a:endParaRPr>
          </a:p>
          <a:p>
            <a:pPr defTabSz="822325" indent="0" marL="0">
              <a:buNone/>
            </a:pPr>
            <a:r>
              <a:rPr altLang="en-US" dirty="0" lang="en-US">
                <a:latin typeface="+mj-lt"/>
              </a:rPr>
              <a:t>Since 1870, increased 7-fold &amp; per capita GDP &gt; 11 times</a:t>
            </a:r>
          </a:p>
          <a:p>
            <a:pPr defTabSz="822325" indent="-307975" marL="307975"/>
            <a:endParaRPr altLang="en-US" dirty="0" lang="en-US">
              <a:latin typeface="+mj-lt"/>
            </a:endParaRPr>
          </a:p>
          <a:p>
            <a:pPr defTabSz="822325" indent="0" marL="0">
              <a:buNone/>
            </a:pPr>
            <a:r>
              <a:rPr altLang="en-US" dirty="0" lang="en-US">
                <a:latin typeface="+mj-lt"/>
              </a:rPr>
              <a:t>May reach 9.3 billion by the 2050</a:t>
            </a:r>
          </a:p>
          <a:p>
            <a:pPr defTabSz="822325" indent="0" marL="0">
              <a:buNone/>
            </a:pPr>
            <a:endParaRPr altLang="en-US" dirty="0" lang="en-US">
              <a:latin typeface="+mj-lt"/>
            </a:endParaRPr>
          </a:p>
          <a:p>
            <a:pPr defTabSz="822325" indent="0" marL="0">
              <a:buNone/>
            </a:pPr>
            <a:r>
              <a:rPr altLang="en-US" dirty="0" lang="en-US">
                <a:latin typeface="+mj-lt"/>
              </a:rPr>
              <a:t>Improved health and technology have lowered death rates</a:t>
            </a:r>
          </a:p>
        </p:txBody>
      </p:sp>
      <p:pic>
        <p:nvPicPr>
          <p:cNvPr id="5" name="Picture 4">
            <a:extLst>
              <a:ext uri="{FF2B5EF4-FFF2-40B4-BE49-F238E27FC236}">
                <a16:creationId xmlns:a16="http://schemas.microsoft.com/office/drawing/2014/main" id="{DECB66CF-5275-1942-B2C2-2B37D4361AFF}"/>
              </a:ext>
            </a:extLst>
          </p:cNvPr>
          <p:cNvPicPr>
            <a:picLocks noChangeAspect="1"/>
          </p:cNvPicPr>
          <p:nvPr/>
        </p:nvPicPr>
        <p:blipFill>
          <a:blip r:embed="rId2"/>
          <a:stretch>
            <a:fillRect/>
          </a:stretch>
        </p:blipFill>
        <p:spPr>
          <a:xfrm>
            <a:off x="4443298" y="114301"/>
            <a:ext cx="7641772" cy="6505184"/>
          </a:xfrm>
          <a:prstGeom prst="rect">
            <a:avLst/>
          </a:prstGeom>
        </p:spPr>
      </p:pic>
      <p:pic>
        <p:nvPicPr>
          <p:cNvPr descr="Background pattern&#10;&#10;Description automatically generated" id="4" name="Picture 3">
            <a:extLst>
              <a:ext uri="{FF2B5EF4-FFF2-40B4-BE49-F238E27FC236}">
                <a16:creationId xmlns:a16="http://schemas.microsoft.com/office/drawing/2014/main" id="{EE92343B-6FAF-42BC-8023-E5DA418C6C0A}"/>
              </a:ext>
            </a:extLst>
          </p:cNvPr>
          <p:cNvPicPr>
            <a:picLocks noChangeAspect="1"/>
          </p:cNvPicPr>
          <p:nvPr/>
        </p:nvPicPr>
        <p:blipFill rotWithShape="1">
          <a:blip r:embed="rId3"/>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2065944364"/>
      </p:ext>
    </p:extLst>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1" presetSubtype="0">
                                  <p:stCondLst>
                                    <p:cond delay="0"/>
                                  </p:stCondLst>
                                  <p:childTnLst>
                                    <p:set>
                                      <p:cBhvr>
                                        <p:cTn dur="1" fill="hold" id="6">
                                          <p:stCondLst>
                                            <p:cond delay="499"/>
                                          </p:stCondLst>
                                        </p:cTn>
                                        <p:tgtEl>
                                          <p:spTgt spid="122882">
                                            <p:txEl>
                                              <p:pRg end="0" st="0"/>
                                            </p:txEl>
                                          </p:spTgt>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grpId="0" id="9" nodeType="clickEffect" presetClass="entr" presetID="1" presetSubtype="0">
                                  <p:stCondLst>
                                    <p:cond delay="0"/>
                                  </p:stCondLst>
                                  <p:childTnLst>
                                    <p:set>
                                      <p:cBhvr>
                                        <p:cTn dur="1" fill="hold" id="10">
                                          <p:stCondLst>
                                            <p:cond delay="499"/>
                                          </p:stCondLst>
                                        </p:cTn>
                                        <p:tgtEl>
                                          <p:spTgt spid="122882">
                                            <p:txEl>
                                              <p:pRg end="2" st="2"/>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499"/>
                                          </p:stCondLst>
                                        </p:cTn>
                                        <p:tgtEl>
                                          <p:spTgt spid="122882">
                                            <p:txEl>
                                              <p:pRg end="4" st="4"/>
                                            </p:txEl>
                                          </p:spTgt>
                                        </p:tgtEl>
                                        <p:attrNameLst>
                                          <p:attrName>style.visibility</p:attrName>
                                        </p:attrNameLst>
                                      </p:cBhvr>
                                      <p:to>
                                        <p:strVal val="visible"/>
                                      </p:to>
                                    </p:set>
                                  </p:childTnLst>
                                </p:cTn>
                              </p:par>
                            </p:childTnLst>
                          </p:cTn>
                        </p:par>
                      </p:childTnLst>
                    </p:cTn>
                  </p:par>
                  <p:par>
                    <p:cTn fill="hold" id="15" nodeType="clickPar">
                      <p:stCondLst>
                        <p:cond delay="indefinite"/>
                      </p:stCondLst>
                      <p:childTnLst>
                        <p:par>
                          <p:cTn fill="hold" id="16" nodeType="withGroup">
                            <p:stCondLst>
                              <p:cond delay="0"/>
                            </p:stCondLst>
                            <p:childTnLst>
                              <p:par>
                                <p:cTn fill="hold" grpId="0" id="17" nodeType="clickEffect" presetClass="entr" presetID="1" presetSubtype="0">
                                  <p:stCondLst>
                                    <p:cond delay="0"/>
                                  </p:stCondLst>
                                  <p:childTnLst>
                                    <p:set>
                                      <p:cBhvr>
                                        <p:cTn dur="1" fill="hold" id="18">
                                          <p:stCondLst>
                                            <p:cond delay="499"/>
                                          </p:stCondLst>
                                        </p:cTn>
                                        <p:tgtEl>
                                          <p:spTgt spid="122882">
                                            <p:txEl>
                                              <p:pRg end="6" st="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utoUpdateAnimBg="0" bldLvl="2" build="p" grpId="0" spid="122882"/>
    </p:bld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7650" name="Picture 1"/>
          <p:cNvPicPr>
            <a:picLocks noChangeArrowheads="1"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59726" y="533400"/>
            <a:ext cx="8793018"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Curved Down Arrow 3"/>
          <p:cNvSpPr>
            <a:spLocks noChangeArrowheads="1"/>
          </p:cNvSpPr>
          <p:nvPr/>
        </p:nvSpPr>
        <p:spPr bwMode="auto">
          <a:xfrm flipV="1" rot="2141444">
            <a:off x="2093778" y="2823044"/>
            <a:ext cx="6084888" cy="1822450"/>
          </a:xfrm>
          <a:prstGeom prst="curvedDownArrow">
            <a:avLst>
              <a:gd fmla="val 24995" name="adj1"/>
              <a:gd fmla="val 50005" name="adj2"/>
              <a:gd fmla="val 41264" name="adj3"/>
            </a:avLst>
          </a:prstGeom>
          <a:solidFill>
            <a:schemeClr val="accent1">
              <a:alpha val="29019"/>
            </a:schemeClr>
          </a:solidFill>
          <a:ln w="12700">
            <a:solidFill>
              <a:schemeClr val="tx1"/>
            </a:solidFill>
            <a:round/>
            <a:headEnd len="sm" type="none" w="sm"/>
            <a:tailEnd len="sm" type="none" w="sm"/>
          </a:ln>
        </p:spPr>
        <p:txBody>
          <a:bodyPr/>
          <a:lstStyle/>
          <a:p>
            <a:pPr eaLnBrk="0" hangingPunct="0"/>
            <a:endParaRPr dirty="0" lang="en-US">
              <a:latin typeface="Calibri"/>
            </a:endParaRPr>
          </a:p>
        </p:txBody>
      </p:sp>
      <p:sp>
        <p:nvSpPr>
          <p:cNvPr id="2" name="TextBox 1"/>
          <p:cNvSpPr txBox="1"/>
          <p:nvPr/>
        </p:nvSpPr>
        <p:spPr>
          <a:xfrm rot="20565527">
            <a:off x="1608903" y="3360982"/>
            <a:ext cx="9094667" cy="1077218"/>
          </a:xfrm>
          <a:prstGeom prst="rect">
            <a:avLst/>
          </a:prstGeom>
          <a:solidFill>
            <a:schemeClr val="bg2"/>
          </a:solidFill>
          <a:ln>
            <a:solidFill>
              <a:schemeClr val="tx1"/>
            </a:solidFill>
          </a:ln>
          <a:effectLst>
            <a:outerShdw algn="tl" blurRad="50800" dir="2700000" dist="38100" rotWithShape="0" sx="104000" sy="104000">
              <a:srgbClr val="000000">
                <a:alpha val="43000"/>
              </a:srgbClr>
            </a:outerShdw>
          </a:effectLst>
        </p:spPr>
        <p:txBody>
          <a:bodyPr rtlCol="0" wrap="square">
            <a:spAutoFit/>
          </a:bodyPr>
          <a:lstStyle/>
          <a:p>
            <a:r>
              <a:rPr dirty="0" lang="en-US" sz="2800">
                <a:latin typeface="Calibri"/>
                <a:cs typeface="Calibri"/>
              </a:rPr>
              <a:t>Ecological Footprint of 1 American = that of 43 Africans</a:t>
            </a:r>
          </a:p>
          <a:p>
            <a:r>
              <a:rPr dirty="0" lang="en-US">
                <a:latin typeface="Calibri"/>
                <a:cs typeface="Calibri"/>
                <a:hlinkClick r:id="rId4"/>
              </a:rPr>
              <a:t>http://foodenergywaternexus.org/2015/07/21/jason-clay-how-big-brands-can-save-biodiversity/</a:t>
            </a:r>
            <a:r>
              <a:rPr dirty="0" lang="en-US">
                <a:latin typeface="Calibri"/>
                <a:cs typeface="Calibri"/>
              </a:rPr>
              <a:t>  </a:t>
            </a:r>
          </a:p>
        </p:txBody>
      </p:sp>
      <p:pic>
        <p:nvPicPr>
          <p:cNvPr descr="Background pattern&#10;&#10;Description automatically generated" id="5" name="Picture 4">
            <a:extLst>
              <a:ext uri="{FF2B5EF4-FFF2-40B4-BE49-F238E27FC236}">
                <a16:creationId xmlns:a16="http://schemas.microsoft.com/office/drawing/2014/main" id="{119AE4CF-3144-4A55-AF13-D0972B260440}"/>
              </a:ext>
            </a:extLst>
          </p:cNvPr>
          <p:cNvPicPr>
            <a:picLocks noChangeAspect="1"/>
          </p:cNvPicPr>
          <p:nvPr/>
        </p:nvPicPr>
        <p:blipFill rotWithShape="1">
          <a:blip r:embed="rId5"/>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408991361"/>
      </p:ext>
    </p:extLst>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cstate="print" r:embed="rId2"/>
            <a:stretch>
              <a:fillRect/>
            </a:stretch>
          </a:blipFill>
        </p:spPr>
        <p:txBody>
          <a:bodyPr bIns="0" lIns="0" rIns="0" rtlCol="0" tIns="0" wrap="square"/>
          <a:lstStyle/>
          <a:p>
            <a:endParaRPr sz="819"/>
          </a:p>
        </p:txBody>
      </p:sp>
      <p:sp>
        <p:nvSpPr>
          <p:cNvPr id="3" name="object 3"/>
          <p:cNvSpPr txBox="1"/>
          <p:nvPr/>
        </p:nvSpPr>
        <p:spPr>
          <a:xfrm>
            <a:off x="8077200" y="6400801"/>
            <a:ext cx="2372646" cy="300051"/>
          </a:xfrm>
          <a:prstGeom prst="rect">
            <a:avLst/>
          </a:prstGeom>
        </p:spPr>
        <p:txBody>
          <a:bodyPr bIns="0" lIns="0" rIns="0" rtlCol="0" tIns="6065" vert="horz" wrap="square">
            <a:spAutoFit/>
          </a:bodyPr>
          <a:lstStyle/>
          <a:p>
            <a:pPr marL="5776">
              <a:spcBef>
                <a:spcPts val="48"/>
              </a:spcBef>
            </a:pPr>
            <a:r>
              <a:rPr dirty="0" sz="1910">
                <a:solidFill>
                  <a:srgbClr val="FFFF00"/>
                </a:solidFill>
                <a:latin typeface="Arial"/>
                <a:cs typeface="Arial"/>
                <a:hlinkClick r:id="rId3">
                  <a:extLst>
                    <a:ext uri="{A12FA001-AC4F-418D-AE19-62706E023703}">
                      <ahyp:hlinkClr xmlns:ahyp="http://schemas.microsoft.com/office/drawing/2018/hyperlinkcolor" val="tx"/>
                    </a:ext>
                  </a:extLst>
                </a:hlinkClick>
              </a:rPr>
              <a:t>http:/</a:t>
            </a:r>
            <a:r>
              <a:rPr dirty="0" spc="-7" sz="1910">
                <a:solidFill>
                  <a:srgbClr val="FFFF00"/>
                </a:solidFill>
                <a:latin typeface="Arial"/>
                <a:cs typeface="Arial"/>
                <a:hlinkClick r:id="rId3">
                  <a:extLst>
                    <a:ext uri="{A12FA001-AC4F-418D-AE19-62706E023703}">
                      <ahyp:hlinkClr xmlns:ahyp="http://schemas.microsoft.com/office/drawing/2018/hyperlinkcolor" val="tx"/>
                    </a:ext>
                  </a:extLst>
                </a:hlinkClick>
              </a:rPr>
              <a:t>/</a:t>
            </a:r>
            <a:r>
              <a:rPr dirty="0" sz="1910">
                <a:solidFill>
                  <a:srgbClr val="FFFF00"/>
                </a:solidFill>
                <a:latin typeface="Arial"/>
                <a:cs typeface="Arial"/>
                <a:hlinkClick r:id="rId3">
                  <a:extLst>
                    <a:ext uri="{A12FA001-AC4F-418D-AE19-62706E023703}">
                      <ahyp:hlinkClr xmlns:ahyp="http://schemas.microsoft.com/office/drawing/2018/hyperlinkcolor" val="tx"/>
                    </a:ext>
                  </a:extLst>
                </a:hlinkClick>
              </a:rPr>
              <a:t>8020visio</a:t>
            </a:r>
            <a:r>
              <a:rPr dirty="0" spc="-9" sz="1910">
                <a:solidFill>
                  <a:srgbClr val="FFFF00"/>
                </a:solidFill>
                <a:latin typeface="Arial"/>
                <a:cs typeface="Arial"/>
                <a:hlinkClick r:id="rId3">
                  <a:extLst>
                    <a:ext uri="{A12FA001-AC4F-418D-AE19-62706E023703}">
                      <ahyp:hlinkClr xmlns:ahyp="http://schemas.microsoft.com/office/drawing/2018/hyperlinkcolor" val="tx"/>
                    </a:ext>
                  </a:extLst>
                </a:hlinkClick>
              </a:rPr>
              <a:t>n</a:t>
            </a:r>
            <a:r>
              <a:rPr dirty="0" sz="1910">
                <a:solidFill>
                  <a:srgbClr val="FFFF00"/>
                </a:solidFill>
                <a:latin typeface="Arial"/>
                <a:cs typeface="Arial"/>
                <a:hlinkClick r:id="rId3">
                  <a:extLst>
                    <a:ext uri="{A12FA001-AC4F-418D-AE19-62706E023703}">
                      <ahyp:hlinkClr xmlns:ahyp="http://schemas.microsoft.com/office/drawing/2018/hyperlinkcolor" val="tx"/>
                    </a:ext>
                  </a:extLst>
                </a:hlinkClick>
              </a:rPr>
              <a:t>.com/</a:t>
            </a:r>
            <a:endParaRPr dirty="0" sz="1910">
              <a:solidFill>
                <a:srgbClr val="FFFF00"/>
              </a:solidFill>
              <a:latin typeface="Arial"/>
              <a:cs typeface="Arial"/>
            </a:endParaRPr>
          </a:p>
        </p:txBody>
      </p:sp>
      <p:pic>
        <p:nvPicPr>
          <p:cNvPr descr="Background pattern&#10;&#10;Description automatically generated" id="4" name="Picture 3">
            <a:extLst>
              <a:ext uri="{FF2B5EF4-FFF2-40B4-BE49-F238E27FC236}">
                <a16:creationId xmlns:a16="http://schemas.microsoft.com/office/drawing/2014/main" id="{0D8775CB-12C2-4F61-84FB-B51F16F09B4A}"/>
              </a:ext>
            </a:extLst>
          </p:cNvPr>
          <p:cNvPicPr>
            <a:picLocks noChangeAspect="1"/>
          </p:cNvPicPr>
          <p:nvPr/>
        </p:nvPicPr>
        <p:blipFill rotWithShape="1">
          <a:blip r:embed="rId4"/>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1113398105"/>
      </p:ext>
    </p:extLst>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https://openflights.org/demo/openflights-routedb-2048.png" id="13314" name="Picture 2">
            <a:extLst>
              <a:ext uri="{FF2B5EF4-FFF2-40B4-BE49-F238E27FC236}">
                <a16:creationId xmlns:a16="http://schemas.microsoft.com/office/drawing/2014/main" id="{E2DDA566-8297-0B45-93BE-EAFCE249C9C2}"/>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41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5EE2EED-7B9F-074B-917D-563CA0A9B1E9}"/>
              </a:ext>
            </a:extLst>
          </p:cNvPr>
          <p:cNvSpPr/>
          <p:nvPr/>
        </p:nvSpPr>
        <p:spPr>
          <a:xfrm>
            <a:off x="1335616" y="5026799"/>
            <a:ext cx="9520767" cy="830997"/>
          </a:xfrm>
          <a:prstGeom prst="rect">
            <a:avLst/>
          </a:prstGeom>
        </p:spPr>
        <p:txBody>
          <a:bodyPr wrap="square">
            <a:spAutoFit/>
          </a:bodyPr>
          <a:lstStyle/>
          <a:p>
            <a:pPr algn="ctr"/>
            <a:r>
              <a:rPr dirty="0" lang="en-US" sz="2400">
                <a:solidFill>
                  <a:schemeClr val="bg1"/>
                </a:solidFill>
              </a:rPr>
              <a:t>Open Flights/Airline Route Mapper Route Database:</a:t>
            </a:r>
          </a:p>
          <a:p>
            <a:pPr algn="ctr"/>
            <a:r>
              <a:rPr b="1" dirty="0" lang="en-US" sz="2400">
                <a:solidFill>
                  <a:schemeClr val="bg1"/>
                </a:solidFill>
              </a:rPr>
              <a:t>67663</a:t>
            </a:r>
            <a:r>
              <a:rPr dirty="0" lang="en-US" sz="2400">
                <a:solidFill>
                  <a:schemeClr val="bg1"/>
                </a:solidFill>
              </a:rPr>
              <a:t> routes between </a:t>
            </a:r>
            <a:r>
              <a:rPr b="1" dirty="0" lang="en-US" sz="2400">
                <a:solidFill>
                  <a:schemeClr val="bg1"/>
                </a:solidFill>
              </a:rPr>
              <a:t>3321</a:t>
            </a:r>
            <a:r>
              <a:rPr dirty="0" lang="en-US" sz="2400">
                <a:solidFill>
                  <a:schemeClr val="bg1"/>
                </a:solidFill>
              </a:rPr>
              <a:t> airports on </a:t>
            </a:r>
            <a:r>
              <a:rPr b="1" dirty="0" lang="en-US" sz="2400">
                <a:solidFill>
                  <a:schemeClr val="bg1"/>
                </a:solidFill>
              </a:rPr>
              <a:t>548</a:t>
            </a:r>
            <a:r>
              <a:rPr dirty="0" lang="en-US" sz="2400">
                <a:solidFill>
                  <a:schemeClr val="bg1"/>
                </a:solidFill>
              </a:rPr>
              <a:t> airlines spanning the globe</a:t>
            </a:r>
          </a:p>
        </p:txBody>
      </p:sp>
      <p:sp>
        <p:nvSpPr>
          <p:cNvPr id="3" name="Rectangle 2">
            <a:extLst>
              <a:ext uri="{FF2B5EF4-FFF2-40B4-BE49-F238E27FC236}">
                <a16:creationId xmlns:a16="http://schemas.microsoft.com/office/drawing/2014/main" id="{39341741-AFDB-FB4F-AA00-645625CFD96E}"/>
              </a:ext>
            </a:extLst>
          </p:cNvPr>
          <p:cNvSpPr/>
          <p:nvPr/>
        </p:nvSpPr>
        <p:spPr>
          <a:xfrm>
            <a:off x="4219364" y="4565134"/>
            <a:ext cx="3753272" cy="461665"/>
          </a:xfrm>
          <a:prstGeom prst="rect">
            <a:avLst/>
          </a:prstGeom>
        </p:spPr>
        <p:txBody>
          <a:bodyPr wrap="none">
            <a:spAutoFit/>
          </a:bodyPr>
          <a:lstStyle/>
          <a:p>
            <a:pPr algn="ctr" lvl="0">
              <a:spcBef>
                <a:spcPct val="0"/>
              </a:spcBef>
            </a:pPr>
            <a:r>
              <a:rPr dirty="0" lang="en-US" sz="2400">
                <a:solidFill>
                  <a:schemeClr val="bg1"/>
                </a:solidFill>
                <a:latin typeface="Trebuchet MS"/>
                <a:cs typeface="Trebuchet MS"/>
              </a:rPr>
              <a:t>GitHub Routes, June 2014</a:t>
            </a:r>
          </a:p>
        </p:txBody>
      </p:sp>
      <p:pic>
        <p:nvPicPr>
          <p:cNvPr descr="Background pattern&#10;&#10;Description automatically generated" id="5" name="Picture 4">
            <a:extLst>
              <a:ext uri="{FF2B5EF4-FFF2-40B4-BE49-F238E27FC236}">
                <a16:creationId xmlns:a16="http://schemas.microsoft.com/office/drawing/2014/main" id="{7A25BF44-35F3-48CA-8B13-C1D3DA4A3875}"/>
              </a:ext>
            </a:extLst>
          </p:cNvPr>
          <p:cNvPicPr>
            <a:picLocks noChangeAspect="1"/>
          </p:cNvPicPr>
          <p:nvPr/>
        </p:nvPicPr>
        <p:blipFill rotWithShape="1">
          <a:blip r:embed="rId3"/>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1963778943"/>
      </p:ext>
    </p:extLst>
  </p:cSld>
  <p:clrMapOvr>
    <a:masterClrMapping/>
  </p:clrMapOvr>
  <mc:AlternateContent xmlns:mc="http://schemas.openxmlformats.org/markup-compatibility/2006" xmlns:p14="http://schemas.microsoft.com/office/powerpoint/2010/main">
    <mc:Choice Requires="p14">
      <p:transition p14:dur="1100" spd="slow">
        <p14:switch dir="r"/>
      </p:transition>
    </mc:Choice>
    <mc:Fallback xmlns="" xmlns:mv="urn:schemas-microsoft-com:mac:vml">
      <p:transition spd="slow">
        <p:fade/>
      </p:transition>
    </mc:Fallback>
  </mc:AlternateContent>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FEA590-21DD-8A47-A543-BFB4A7C0BFC0}"/>
              </a:ext>
            </a:extLst>
          </p:cNvPr>
          <p:cNvPicPr>
            <a:picLocks noChangeAspect="1"/>
          </p:cNvPicPr>
          <p:nvPr/>
        </p:nvPicPr>
        <p:blipFill rotWithShape="1">
          <a:blip r:embed="rId2"/>
          <a:srcRect r="30"/>
          <a:stretch/>
        </p:blipFill>
        <p:spPr>
          <a:xfrm>
            <a:off x="639539" y="723464"/>
            <a:ext cx="8381765" cy="5698242"/>
          </a:xfrm>
          <a:prstGeom prst="rect">
            <a:avLst/>
          </a:prstGeom>
        </p:spPr>
      </p:pic>
      <p:grpSp>
        <p:nvGrpSpPr>
          <p:cNvPr id="8" name="Group 7">
            <a:extLst>
              <a:ext uri="{FF2B5EF4-FFF2-40B4-BE49-F238E27FC236}">
                <a16:creationId xmlns:a16="http://schemas.microsoft.com/office/drawing/2014/main" id="{05B2BEE6-748D-584D-ABAE-771785F89D19}"/>
              </a:ext>
            </a:extLst>
          </p:cNvPr>
          <p:cNvGrpSpPr/>
          <p:nvPr/>
        </p:nvGrpSpPr>
        <p:grpSpPr>
          <a:xfrm>
            <a:off x="8458201" y="5791200"/>
            <a:ext cx="2086319" cy="714736"/>
            <a:chOff x="9139992" y="3983748"/>
            <a:chExt cx="4137194" cy="1454851"/>
          </a:xfrm>
        </p:grpSpPr>
        <p:pic>
          <p:nvPicPr>
            <p:cNvPr id="9" name="Picture 8">
              <a:extLst>
                <a:ext uri="{FF2B5EF4-FFF2-40B4-BE49-F238E27FC236}">
                  <a16:creationId xmlns:a16="http://schemas.microsoft.com/office/drawing/2014/main" id="{297CD63C-F1A5-2141-8F52-9140BD4F890D}"/>
                </a:ext>
              </a:extLst>
            </p:cNvPr>
            <p:cNvPicPr>
              <a:picLocks noChangeAspect="1"/>
            </p:cNvPicPr>
            <p:nvPr/>
          </p:nvPicPr>
          <p:blipFill>
            <a:blip r:embed="rId3"/>
            <a:stretch>
              <a:fillRect/>
            </a:stretch>
          </p:blipFill>
          <p:spPr>
            <a:xfrm>
              <a:off x="9143336" y="3983748"/>
              <a:ext cx="4133850" cy="600075"/>
            </a:xfrm>
            <a:prstGeom prst="rect">
              <a:avLst/>
            </a:prstGeom>
          </p:spPr>
        </p:pic>
        <p:pic>
          <p:nvPicPr>
            <p:cNvPr id="10" name="Picture 9">
              <a:extLst>
                <a:ext uri="{FF2B5EF4-FFF2-40B4-BE49-F238E27FC236}">
                  <a16:creationId xmlns:a16="http://schemas.microsoft.com/office/drawing/2014/main" id="{32F757FE-BDFB-A240-87E0-4CED6BB66C7F}"/>
                </a:ext>
              </a:extLst>
            </p:cNvPr>
            <p:cNvPicPr>
              <a:picLocks noChangeAspect="1"/>
            </p:cNvPicPr>
            <p:nvPr/>
          </p:nvPicPr>
          <p:blipFill>
            <a:blip r:embed="rId4"/>
            <a:stretch>
              <a:fillRect/>
            </a:stretch>
          </p:blipFill>
          <p:spPr>
            <a:xfrm>
              <a:off x="9139992" y="4525307"/>
              <a:ext cx="3181350" cy="581025"/>
            </a:xfrm>
            <a:prstGeom prst="rect">
              <a:avLst/>
            </a:prstGeom>
          </p:spPr>
        </p:pic>
        <p:pic>
          <p:nvPicPr>
            <p:cNvPr id="11" name="Picture 10">
              <a:extLst>
                <a:ext uri="{FF2B5EF4-FFF2-40B4-BE49-F238E27FC236}">
                  <a16:creationId xmlns:a16="http://schemas.microsoft.com/office/drawing/2014/main" id="{014D3241-B3A6-5840-BA6C-78BAA3E2AE8D}"/>
                </a:ext>
              </a:extLst>
            </p:cNvPr>
            <p:cNvPicPr>
              <a:picLocks noChangeAspect="1"/>
            </p:cNvPicPr>
            <p:nvPr/>
          </p:nvPicPr>
          <p:blipFill>
            <a:blip r:embed="rId5"/>
            <a:stretch>
              <a:fillRect/>
            </a:stretch>
          </p:blipFill>
          <p:spPr>
            <a:xfrm>
              <a:off x="9161258" y="5095699"/>
              <a:ext cx="2190750" cy="342900"/>
            </a:xfrm>
            <a:prstGeom prst="rect">
              <a:avLst/>
            </a:prstGeom>
          </p:spPr>
        </p:pic>
      </p:grpSp>
      <p:sp>
        <p:nvSpPr>
          <p:cNvPr id="2" name="Rectangle 1">
            <a:extLst>
              <a:ext uri="{FF2B5EF4-FFF2-40B4-BE49-F238E27FC236}">
                <a16:creationId xmlns:a16="http://schemas.microsoft.com/office/drawing/2014/main" id="{67E6B86D-5218-DF45-A63E-2D259747A30C}"/>
              </a:ext>
            </a:extLst>
          </p:cNvPr>
          <p:cNvSpPr/>
          <p:nvPr/>
        </p:nvSpPr>
        <p:spPr>
          <a:xfrm>
            <a:off x="8369187" y="1095107"/>
            <a:ext cx="3386633" cy="1200329"/>
          </a:xfrm>
          <a:prstGeom prst="rect">
            <a:avLst/>
          </a:prstGeom>
        </p:spPr>
        <p:txBody>
          <a:bodyPr wrap="none">
            <a:spAutoFit/>
          </a:bodyPr>
          <a:lstStyle/>
          <a:p>
            <a:pPr lvl="0">
              <a:spcBef>
                <a:spcPct val="0"/>
              </a:spcBef>
            </a:pPr>
            <a:r>
              <a:rPr dirty="0" lang="en-US" sz="2400">
                <a:latin typeface="Trebuchet MS"/>
                <a:cs typeface="Trebuchet MS"/>
              </a:rPr>
              <a:t>Planetary Boundaries</a:t>
            </a:r>
          </a:p>
          <a:p>
            <a:pPr lvl="0">
              <a:spcBef>
                <a:spcPct val="0"/>
              </a:spcBef>
            </a:pPr>
            <a:r>
              <a:rPr dirty="0" lang="en-US" sz="2400">
                <a:latin typeface="Trebuchet MS"/>
                <a:cs typeface="Trebuchet MS"/>
              </a:rPr>
              <a:t> </a:t>
            </a:r>
            <a:endParaRPr dirty="0" lang="en-US" spc="2" sz="2400">
              <a:latin typeface="Trebuchet MS"/>
              <a:cs typeface="Trebuchet MS"/>
            </a:endParaRPr>
          </a:p>
          <a:p>
            <a:pPr lvl="0">
              <a:spcBef>
                <a:spcPct val="0"/>
              </a:spcBef>
            </a:pPr>
            <a:r>
              <a:rPr dirty="0" lang="en-US" spc="2" sz="2400"/>
              <a:t>Steffen et </a:t>
            </a:r>
            <a:r>
              <a:rPr dirty="0" lang="en-US" sz="2400"/>
              <a:t>al </a:t>
            </a:r>
            <a:r>
              <a:rPr dirty="0" lang="en-US" spc="2" sz="2400"/>
              <a:t>Science</a:t>
            </a:r>
            <a:r>
              <a:rPr dirty="0" lang="en-US" spc="-7" sz="2400"/>
              <a:t> </a:t>
            </a:r>
            <a:r>
              <a:rPr dirty="0" lang="en-US" spc="2" sz="2400"/>
              <a:t>2015</a:t>
            </a:r>
            <a:endParaRPr dirty="0" lang="en-US" sz="2400">
              <a:latin typeface="Trebuchet MS"/>
              <a:cs typeface="Trebuchet MS"/>
            </a:endParaRPr>
          </a:p>
        </p:txBody>
      </p:sp>
      <p:pic>
        <p:nvPicPr>
          <p:cNvPr descr="Background pattern&#10;&#10;Description automatically generated" id="12" name="Picture 11">
            <a:extLst>
              <a:ext uri="{FF2B5EF4-FFF2-40B4-BE49-F238E27FC236}">
                <a16:creationId xmlns:a16="http://schemas.microsoft.com/office/drawing/2014/main" id="{B67BE7A2-1C40-4F28-92B5-EF6293090C10}"/>
              </a:ext>
            </a:extLst>
          </p:cNvPr>
          <p:cNvPicPr>
            <a:picLocks noChangeAspect="1"/>
          </p:cNvPicPr>
          <p:nvPr/>
        </p:nvPicPr>
        <p:blipFill rotWithShape="1">
          <a:blip r:embed="rId6"/>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424392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website&#10;&#10;Description automatically generated">
            <a:extLst>
              <a:ext uri="{FF2B5EF4-FFF2-40B4-BE49-F238E27FC236}">
                <a16:creationId xmlns:a16="http://schemas.microsoft.com/office/drawing/2014/main" id="{5841434F-47F6-4546-B991-A0762C331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98" y="0"/>
            <a:ext cx="11470404" cy="6858000"/>
          </a:xfrm>
          <a:prstGeom prst="rect">
            <a:avLst/>
          </a:prstGeom>
        </p:spPr>
      </p:pic>
    </p:spTree>
    <p:extLst>
      <p:ext uri="{BB962C8B-B14F-4D97-AF65-F5344CB8AC3E}">
        <p14:creationId xmlns:p14="http://schemas.microsoft.com/office/powerpoint/2010/main" val="3238596841"/>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Shape 126"/>
        <p:cNvGrpSpPr/>
        <p:nvPr/>
      </p:nvGrpSpPr>
      <p:grpSpPr>
        <a:xfrm>
          <a:off x="0" y="0"/>
          <a:ext cx="0" cy="0"/>
          <a:chOff x="0" y="0"/>
          <a:chExt cx="0" cy="0"/>
        </a:xfrm>
      </p:grpSpPr>
      <p:sp>
        <p:nvSpPr>
          <p:cNvPr id="2" name="Rectangle 1">
            <a:extLst>
              <a:ext uri="{FF2B5EF4-FFF2-40B4-BE49-F238E27FC236}">
                <a16:creationId xmlns:a16="http://schemas.microsoft.com/office/drawing/2014/main" id="{EAE2B384-AC21-E14A-9755-FA84D8C5A698}"/>
              </a:ext>
            </a:extLst>
          </p:cNvPr>
          <p:cNvSpPr/>
          <p:nvPr/>
        </p:nvSpPr>
        <p:spPr>
          <a:xfrm>
            <a:off x="6372322" y="366623"/>
            <a:ext cx="5543358" cy="6124754"/>
          </a:xfrm>
          <a:prstGeom prst="rect">
            <a:avLst/>
          </a:prstGeom>
        </p:spPr>
        <p:txBody>
          <a:bodyPr wrap="square">
            <a:spAutoFit/>
          </a:bodyPr>
          <a:lstStyle/>
          <a:p>
            <a:r>
              <a:rPr dirty="0" err="1" lang="en-US" sz="2800"/>
              <a:t>Krutzen</a:t>
            </a:r>
            <a:r>
              <a:rPr dirty="0" lang="en-US" sz="2800"/>
              <a:t> &amp; Stoermer coined the word in 2000 </a:t>
            </a:r>
          </a:p>
          <a:p>
            <a:pPr indent="-457200" marL="457200">
              <a:buFont charset="0" panose="020B0604020202020204" pitchFamily="34" typeface="Arial"/>
              <a:buChar char="•"/>
            </a:pPr>
            <a:endParaRPr dirty="0" lang="en-US" sz="2800"/>
          </a:p>
          <a:p>
            <a:r>
              <a:rPr dirty="0" lang="en-US" sz="2800"/>
              <a:t>A proposed geologic epoch in which the dominant force shaping Earth's biophysical conditions is human activity</a:t>
            </a:r>
          </a:p>
          <a:p>
            <a:pPr indent="-457200" marL="457200">
              <a:buFont charset="0" panose="020B0604020202020204" pitchFamily="34" typeface="Arial"/>
              <a:buChar char="•"/>
            </a:pPr>
            <a:endParaRPr dirty="0" lang="en-US" sz="2800"/>
          </a:p>
          <a:p>
            <a:r>
              <a:rPr dirty="0" lang="en-US" sz="2800"/>
              <a:t>Massive disruptions in earth system processes, climate stability, and ecosystems resulted from human activities</a:t>
            </a:r>
          </a:p>
          <a:p>
            <a:pPr indent="-457200" marL="457200">
              <a:buFont charset="0" panose="020B0604020202020204" pitchFamily="34" typeface="Arial"/>
              <a:buChar char="•"/>
            </a:pPr>
            <a:endParaRPr dirty="0" lang="en-US" sz="2800"/>
          </a:p>
          <a:p>
            <a:r>
              <a:rPr dirty="0" lang="en-US" sz="2800"/>
              <a:t>The Great Acceleration</a:t>
            </a:r>
          </a:p>
        </p:txBody>
      </p:sp>
      <p:pic>
        <p:nvPicPr>
          <p:cNvPr id="4" name="Picture 3">
            <a:extLst>
              <a:ext uri="{FF2B5EF4-FFF2-40B4-BE49-F238E27FC236}">
                <a16:creationId xmlns:a16="http://schemas.microsoft.com/office/drawing/2014/main" id="{62AC429F-5B36-B043-AECE-AF1AC9A0101C}"/>
              </a:ext>
            </a:extLst>
          </p:cNvPr>
          <p:cNvPicPr>
            <a:picLocks noChangeAspect="1"/>
          </p:cNvPicPr>
          <p:nvPr/>
        </p:nvPicPr>
        <p:blipFill>
          <a:blip r:embed="rId3"/>
          <a:stretch>
            <a:fillRect/>
          </a:stretch>
        </p:blipFill>
        <p:spPr>
          <a:xfrm>
            <a:off x="320564" y="894540"/>
            <a:ext cx="5690318" cy="5713639"/>
          </a:xfrm>
          <a:prstGeom prst="rect">
            <a:avLst/>
          </a:prstGeom>
        </p:spPr>
      </p:pic>
      <p:sp>
        <p:nvSpPr>
          <p:cNvPr id="5" name="Rectangle 4">
            <a:extLst>
              <a:ext uri="{FF2B5EF4-FFF2-40B4-BE49-F238E27FC236}">
                <a16:creationId xmlns:a16="http://schemas.microsoft.com/office/drawing/2014/main" id="{DEDA25A8-3208-AB4A-932F-F36F57C1797E}"/>
              </a:ext>
            </a:extLst>
          </p:cNvPr>
          <p:cNvSpPr/>
          <p:nvPr/>
        </p:nvSpPr>
        <p:spPr>
          <a:xfrm>
            <a:off x="1659559" y="186655"/>
            <a:ext cx="3177473" cy="707886"/>
          </a:xfrm>
          <a:prstGeom prst="rect">
            <a:avLst/>
          </a:prstGeom>
        </p:spPr>
        <p:txBody>
          <a:bodyPr wrap="none">
            <a:spAutoFit/>
          </a:bodyPr>
          <a:lstStyle/>
          <a:p>
            <a:r>
              <a:rPr dirty="0" lang="en-US" sz="4000">
                <a:latin charset="0" panose="020F0502020204030204" pitchFamily="34" typeface="Calibri"/>
                <a:cs charset="0" panose="020F0502020204030204" pitchFamily="34" typeface="Calibri"/>
              </a:rPr>
              <a:t>Anthropocene</a:t>
            </a:r>
          </a:p>
        </p:txBody>
      </p:sp>
      <p:sp>
        <p:nvSpPr>
          <p:cNvPr id="6" name="TextBox 5">
            <a:extLst>
              <a:ext uri="{FF2B5EF4-FFF2-40B4-BE49-F238E27FC236}">
                <a16:creationId xmlns:a16="http://schemas.microsoft.com/office/drawing/2014/main" id="{F66E0FE4-8668-144A-A061-AE6836FD0D1B}"/>
              </a:ext>
            </a:extLst>
          </p:cNvPr>
          <p:cNvSpPr txBox="1"/>
          <p:nvPr/>
        </p:nvSpPr>
        <p:spPr>
          <a:xfrm>
            <a:off x="4339468" y="6300402"/>
            <a:ext cx="1309974" cy="307777"/>
          </a:xfrm>
          <a:prstGeom prst="rect">
            <a:avLst/>
          </a:prstGeom>
          <a:noFill/>
        </p:spPr>
        <p:txBody>
          <a:bodyPr rtlCol="0" wrap="none">
            <a:spAutoFit/>
          </a:bodyPr>
          <a:lstStyle/>
          <a:p>
            <a:r>
              <a:rPr dirty="0" err="1" lang="en-US">
                <a:solidFill>
                  <a:schemeClr val="bg1"/>
                </a:solidFill>
              </a:rPr>
              <a:t>newatlas.com</a:t>
            </a:r>
            <a:endParaRPr dirty="0" lang="en-US">
              <a:solidFill>
                <a:schemeClr val="bg1"/>
              </a:solidFill>
            </a:endParaRPr>
          </a:p>
        </p:txBody>
      </p:sp>
      <p:pic>
        <p:nvPicPr>
          <p:cNvPr descr="Background pattern&#10;&#10;Description automatically generated" id="7" name="Picture 6">
            <a:extLst>
              <a:ext uri="{FF2B5EF4-FFF2-40B4-BE49-F238E27FC236}">
                <a16:creationId xmlns:a16="http://schemas.microsoft.com/office/drawing/2014/main" id="{A0E98D61-3927-4536-A6BF-A507C418CC37}"/>
              </a:ext>
            </a:extLst>
          </p:cNvPr>
          <p:cNvPicPr>
            <a:picLocks noChangeAspect="1"/>
          </p:cNvPicPr>
          <p:nvPr/>
        </p:nvPicPr>
        <p:blipFill rotWithShape="1">
          <a:blip r:embed="rId4"/>
          <a:srcRect b="-7" r="-26"/>
          <a:stretch/>
        </p:blipFill>
        <p:spPr>
          <a:xfrm rot="5400000">
            <a:off x="-3275384" y="3275380"/>
            <a:ext cx="6857999" cy="307242"/>
          </a:xfrm>
          <a:prstGeom prst="rect">
            <a:avLst/>
          </a:prstGeom>
        </p:spPr>
      </p:pic>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82589" y="120078"/>
            <a:ext cx="12044691" cy="5138207"/>
          </a:xfrm>
          <a:prstGeom prst="rect">
            <a:avLst/>
          </a:prstGeom>
        </p:spPr>
      </p:pic>
      <p:sp>
        <p:nvSpPr>
          <p:cNvPr id="7" name="TextBox 6"/>
          <p:cNvSpPr txBox="1"/>
          <p:nvPr/>
        </p:nvSpPr>
        <p:spPr>
          <a:xfrm>
            <a:off x="0" y="5540679"/>
            <a:ext cx="11007193" cy="1384995"/>
          </a:xfrm>
          <a:prstGeom prst="rect">
            <a:avLst/>
          </a:prstGeom>
          <a:noFill/>
        </p:spPr>
        <p:txBody>
          <a:bodyPr rtlCol="0" wrap="square">
            <a:spAutoFit/>
          </a:bodyPr>
          <a:lstStyle/>
          <a:p>
            <a:pPr algn="ctr"/>
            <a:r>
              <a:rPr dirty="0" lang="en-US" sz="2800"/>
              <a:t>Schematic illustrating impacts of anthropogenic </a:t>
            </a:r>
          </a:p>
          <a:p>
            <a:pPr algn="ctr"/>
            <a:r>
              <a:rPr dirty="0" lang="en-US" sz="2800"/>
              <a:t>change on human health.  </a:t>
            </a:r>
          </a:p>
          <a:p>
            <a:pPr algn="ctr"/>
            <a:endParaRPr dirty="0" lang="en-US" sz="2800"/>
          </a:p>
        </p:txBody>
      </p:sp>
      <p:grpSp>
        <p:nvGrpSpPr>
          <p:cNvPr id="9" name="Group 8">
            <a:extLst>
              <a:ext uri="{FF2B5EF4-FFF2-40B4-BE49-F238E27FC236}">
                <a16:creationId xmlns:a16="http://schemas.microsoft.com/office/drawing/2014/main" id="{E3F0E172-95E4-A947-BC45-8EA90EF2DF01}"/>
              </a:ext>
            </a:extLst>
          </p:cNvPr>
          <p:cNvGrpSpPr/>
          <p:nvPr/>
        </p:nvGrpSpPr>
        <p:grpSpPr>
          <a:xfrm>
            <a:off x="10457573" y="4708736"/>
            <a:ext cx="1457535" cy="1934545"/>
            <a:chOff x="7538683" y="4738256"/>
            <a:chExt cx="1524000" cy="2022762"/>
          </a:xfrm>
        </p:grpSpPr>
        <p:sp>
          <p:nvSpPr>
            <p:cNvPr id="10" name="Rounded Rectangle 9">
              <a:extLst>
                <a:ext uri="{FF2B5EF4-FFF2-40B4-BE49-F238E27FC236}">
                  <a16:creationId xmlns:a16="http://schemas.microsoft.com/office/drawing/2014/main" id="{1DEB1E41-7F62-D94C-A575-0CFDDBC81BD6}"/>
                </a:ext>
              </a:extLst>
            </p:cNvPr>
            <p:cNvSpPr/>
            <p:nvPr/>
          </p:nvSpPr>
          <p:spPr>
            <a:xfrm>
              <a:off x="7538683" y="4756728"/>
              <a:ext cx="1524000" cy="2004290"/>
            </a:xfrm>
            <a:prstGeom prst="roundRect">
              <a:avLst/>
            </a:prstGeom>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pic>
          <p:nvPicPr>
            <p:cNvPr id="11" name="Picture 10">
              <a:extLst>
                <a:ext uri="{FF2B5EF4-FFF2-40B4-BE49-F238E27FC236}">
                  <a16:creationId xmlns:a16="http://schemas.microsoft.com/office/drawing/2014/main" id="{DD215ADC-BBDC-0C48-89F9-0F000422293C}"/>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716978" y="5051999"/>
              <a:ext cx="1167417" cy="1667739"/>
            </a:xfrm>
            <a:prstGeom prst="rect">
              <a:avLst/>
            </a:prstGeom>
            <a:ln w="3175">
              <a:noFill/>
            </a:ln>
          </p:spPr>
        </p:pic>
        <p:sp>
          <p:nvSpPr>
            <p:cNvPr id="12" name="TextBox 11">
              <a:extLst>
                <a:ext uri="{FF2B5EF4-FFF2-40B4-BE49-F238E27FC236}">
                  <a16:creationId xmlns:a16="http://schemas.microsoft.com/office/drawing/2014/main" id="{411359EC-9BBD-4640-8499-27B3D9026BE8}"/>
                </a:ext>
              </a:extLst>
            </p:cNvPr>
            <p:cNvSpPr txBox="1"/>
            <p:nvPr/>
          </p:nvSpPr>
          <p:spPr>
            <a:xfrm>
              <a:off x="7689267" y="4738256"/>
              <a:ext cx="1167417" cy="386174"/>
            </a:xfrm>
            <a:prstGeom prst="rect">
              <a:avLst/>
            </a:prstGeom>
            <a:noFill/>
          </p:spPr>
          <p:txBody>
            <a:bodyPr rtlCol="0" wrap="square">
              <a:spAutoFit/>
            </a:bodyPr>
            <a:lstStyle/>
            <a:p>
              <a:pPr algn="ctr"/>
              <a:r>
                <a:rPr b="1" dirty="0" lang="en-US"/>
                <a:t>Fig 1.4 in</a:t>
              </a:r>
            </a:p>
          </p:txBody>
        </p:sp>
      </p:grpSp>
      <p:pic>
        <p:nvPicPr>
          <p:cNvPr descr="Background pattern&#10;&#10;Description automatically generated" id="8" name="Picture 7">
            <a:extLst>
              <a:ext uri="{FF2B5EF4-FFF2-40B4-BE49-F238E27FC236}">
                <a16:creationId xmlns:a16="http://schemas.microsoft.com/office/drawing/2014/main" id="{E5CB3187-1DA5-4594-9B87-8C17570832C4}"/>
              </a:ext>
            </a:extLst>
          </p:cNvPr>
          <p:cNvPicPr>
            <a:picLocks noChangeAspect="1"/>
          </p:cNvPicPr>
          <p:nvPr/>
        </p:nvPicPr>
        <p:blipFill rotWithShape="1">
          <a:blip r:embed="rId4"/>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1998443197"/>
      </p:ext>
    </p:extLst>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411911" y="597328"/>
            <a:ext cx="9542546" cy="5663344"/>
          </a:xfrm>
          <a:prstGeom prst="rect">
            <a:avLst/>
          </a:prstGeom>
        </p:spPr>
      </p:pic>
      <p:sp>
        <p:nvSpPr>
          <p:cNvPr id="4" name="TextBox 3"/>
          <p:cNvSpPr txBox="1"/>
          <p:nvPr/>
        </p:nvSpPr>
        <p:spPr>
          <a:xfrm>
            <a:off x="0" y="5970280"/>
            <a:ext cx="12192000" cy="523220"/>
          </a:xfrm>
          <a:prstGeom prst="rect">
            <a:avLst/>
          </a:prstGeom>
          <a:noFill/>
        </p:spPr>
        <p:txBody>
          <a:bodyPr rtlCol="0" wrap="square">
            <a:spAutoFit/>
          </a:bodyPr>
          <a:lstStyle/>
          <a:p>
            <a:pPr algn="ctr"/>
            <a:r>
              <a:rPr dirty="0" lang="en-US" sz="2800">
                <a:latin typeface="+mj-lt"/>
              </a:rPr>
              <a:t>Measures of consumption over time show dramatic increases since 1950</a:t>
            </a:r>
          </a:p>
        </p:txBody>
      </p:sp>
      <p:grpSp>
        <p:nvGrpSpPr>
          <p:cNvPr id="7" name="Group 6"/>
          <p:cNvGrpSpPr/>
          <p:nvPr/>
        </p:nvGrpSpPr>
        <p:grpSpPr>
          <a:xfrm>
            <a:off x="10552660" y="3587454"/>
            <a:ext cx="1330036" cy="1903777"/>
            <a:chOff x="7638473" y="4765964"/>
            <a:chExt cx="1413163" cy="2022763"/>
          </a:xfrm>
        </p:grpSpPr>
        <p:sp>
          <p:nvSpPr>
            <p:cNvPr id="5" name="Rounded Rectangle 4"/>
            <p:cNvSpPr/>
            <p:nvPr/>
          </p:nvSpPr>
          <p:spPr>
            <a:xfrm>
              <a:off x="7638473" y="4765964"/>
              <a:ext cx="1413163" cy="2022763"/>
            </a:xfrm>
            <a:prstGeom prst="roundRect">
              <a:avLst/>
            </a:prstGeom>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pic>
          <p:nvPicPr>
            <p:cNvPr id="3" name="Picture 2"/>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775199" y="5093280"/>
              <a:ext cx="1167417" cy="1667739"/>
            </a:xfrm>
            <a:prstGeom prst="rect">
              <a:avLst/>
            </a:prstGeom>
            <a:ln w="3175">
              <a:noFill/>
            </a:ln>
          </p:spPr>
        </p:pic>
        <p:sp>
          <p:nvSpPr>
            <p:cNvPr id="6" name="TextBox 5"/>
            <p:cNvSpPr txBox="1"/>
            <p:nvPr/>
          </p:nvSpPr>
          <p:spPr>
            <a:xfrm>
              <a:off x="7775199" y="4784437"/>
              <a:ext cx="1167417" cy="392415"/>
            </a:xfrm>
            <a:prstGeom prst="rect">
              <a:avLst/>
            </a:prstGeom>
            <a:noFill/>
          </p:spPr>
          <p:txBody>
            <a:bodyPr rtlCol="0" wrap="square">
              <a:spAutoFit/>
            </a:bodyPr>
            <a:lstStyle/>
            <a:p>
              <a:pPr algn="ctr"/>
              <a:r>
                <a:rPr b="1" dirty="0" lang="en-US"/>
                <a:t>Fig 1.2 in</a:t>
              </a:r>
            </a:p>
          </p:txBody>
        </p:sp>
      </p:grpSp>
      <p:sp>
        <p:nvSpPr>
          <p:cNvPr id="8" name="TextBox 7">
            <a:extLst>
              <a:ext uri="{FF2B5EF4-FFF2-40B4-BE49-F238E27FC236}">
                <a16:creationId xmlns:a16="http://schemas.microsoft.com/office/drawing/2014/main" id="{BDB48714-6AE6-1544-9C46-E77A20B0275A}"/>
              </a:ext>
            </a:extLst>
          </p:cNvPr>
          <p:cNvSpPr txBox="1"/>
          <p:nvPr/>
        </p:nvSpPr>
        <p:spPr>
          <a:xfrm>
            <a:off x="2922814" y="10557"/>
            <a:ext cx="5460149" cy="707886"/>
          </a:xfrm>
          <a:prstGeom prst="rect">
            <a:avLst/>
          </a:prstGeom>
          <a:noFill/>
        </p:spPr>
        <p:txBody>
          <a:bodyPr rtlCol="0" wrap="none">
            <a:spAutoFit/>
          </a:bodyPr>
          <a:lstStyle/>
          <a:p>
            <a:r>
              <a:rPr dirty="0" lang="en-US" sz="4000"/>
              <a:t>The Great Acceleration</a:t>
            </a:r>
          </a:p>
        </p:txBody>
      </p:sp>
      <p:pic>
        <p:nvPicPr>
          <p:cNvPr descr="Background pattern&#10;&#10;Description automatically generated" id="9" name="Picture 8">
            <a:extLst>
              <a:ext uri="{FF2B5EF4-FFF2-40B4-BE49-F238E27FC236}">
                <a16:creationId xmlns:a16="http://schemas.microsoft.com/office/drawing/2014/main" id="{E947A806-B1B3-4F54-9E7F-19456E44201F}"/>
              </a:ext>
            </a:extLst>
          </p:cNvPr>
          <p:cNvPicPr>
            <a:picLocks noChangeAspect="1"/>
          </p:cNvPicPr>
          <p:nvPr/>
        </p:nvPicPr>
        <p:blipFill rotWithShape="1">
          <a:blip r:embed="rId4"/>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954224326"/>
      </p:ext>
    </p:extLst>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0" y="0"/>
            <a:ext cx="11734800" cy="6621804"/>
          </a:xfrm>
          <a:prstGeom prst="rect">
            <a:avLst/>
          </a:prstGeom>
        </p:spPr>
      </p:pic>
      <p:sp>
        <p:nvSpPr>
          <p:cNvPr id="6" name="TextBox 5"/>
          <p:cNvSpPr txBox="1"/>
          <p:nvPr/>
        </p:nvSpPr>
        <p:spPr>
          <a:xfrm>
            <a:off x="800801" y="6311847"/>
            <a:ext cx="11391199" cy="461665"/>
          </a:xfrm>
          <a:prstGeom prst="rect">
            <a:avLst/>
          </a:prstGeom>
          <a:noFill/>
        </p:spPr>
        <p:txBody>
          <a:bodyPr rtlCol="0" wrap="square">
            <a:spAutoFit/>
          </a:bodyPr>
          <a:lstStyle/>
          <a:p>
            <a:r>
              <a:rPr dirty="0" lang="en-US" sz="2400">
                <a:latin typeface="+mj-lt"/>
              </a:rPr>
              <a:t>Measures of human impact on natural systems show steep increases since 1950</a:t>
            </a:r>
            <a:endParaRPr dirty="0" i="1" lang="en-US" sz="2400">
              <a:latin typeface="+mj-lt"/>
            </a:endParaRPr>
          </a:p>
        </p:txBody>
      </p:sp>
      <p:sp>
        <p:nvSpPr>
          <p:cNvPr id="8" name="TextBox 7">
            <a:extLst>
              <a:ext uri="{FF2B5EF4-FFF2-40B4-BE49-F238E27FC236}">
                <a16:creationId xmlns:a16="http://schemas.microsoft.com/office/drawing/2014/main" id="{F91BC30B-EDB1-894A-A03C-B6B9CE17B3F3}"/>
              </a:ext>
            </a:extLst>
          </p:cNvPr>
          <p:cNvSpPr txBox="1"/>
          <p:nvPr/>
        </p:nvSpPr>
        <p:spPr>
          <a:xfrm>
            <a:off x="8420100" y="4049121"/>
            <a:ext cx="3314700" cy="1323439"/>
          </a:xfrm>
          <a:prstGeom prst="rect">
            <a:avLst/>
          </a:prstGeom>
          <a:noFill/>
        </p:spPr>
        <p:txBody>
          <a:bodyPr rtlCol="0" wrap="square">
            <a:spAutoFit/>
          </a:bodyPr>
          <a:lstStyle/>
          <a:p>
            <a:pPr algn="ctr"/>
            <a:r>
              <a:rPr dirty="0" lang="en-US" sz="4000"/>
              <a:t>The Great Acceleration</a:t>
            </a:r>
          </a:p>
        </p:txBody>
      </p:sp>
      <p:pic>
        <p:nvPicPr>
          <p:cNvPr descr="Background pattern&#10;&#10;Description automatically generated" id="5" name="Picture 4">
            <a:extLst>
              <a:ext uri="{FF2B5EF4-FFF2-40B4-BE49-F238E27FC236}">
                <a16:creationId xmlns:a16="http://schemas.microsoft.com/office/drawing/2014/main" id="{04D060A3-A3F2-44B9-A0A2-1CCFA2C32692}"/>
              </a:ext>
            </a:extLst>
          </p:cNvPr>
          <p:cNvPicPr>
            <a:picLocks noChangeAspect="1"/>
          </p:cNvPicPr>
          <p:nvPr/>
        </p:nvPicPr>
        <p:blipFill rotWithShape="1">
          <a:blip r:embed="rId3"/>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990168229"/>
      </p:ext>
    </p:extLst>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76AE0E-0353-DA43-ABA0-E9C8BA96A2FB}"/>
              </a:ext>
            </a:extLst>
          </p:cNvPr>
          <p:cNvSpPr/>
          <p:nvPr/>
        </p:nvSpPr>
        <p:spPr>
          <a:xfrm>
            <a:off x="1019122" y="478399"/>
            <a:ext cx="10819093" cy="1200329"/>
          </a:xfrm>
          <a:prstGeom prst="rect">
            <a:avLst/>
          </a:prstGeom>
        </p:spPr>
        <p:txBody>
          <a:bodyPr wrap="square">
            <a:spAutoFit/>
          </a:bodyPr>
          <a:lstStyle/>
          <a:p>
            <a:r>
              <a:rPr dirty="0" i="1" lang="en-US" sz="2400">
                <a:latin typeface="+mj-lt"/>
              </a:rPr>
              <a:t>“Three hundred trout are needed to support one man for a year. The trout, in turn, must consume 90,000 frogs, that must consume 27 million grasshoppers that live off of 1000 t of grass” </a:t>
            </a:r>
            <a:endParaRPr dirty="0" lang="en-US" sz="2400">
              <a:effectLst/>
              <a:latin typeface="+mj-lt"/>
            </a:endParaRPr>
          </a:p>
        </p:txBody>
      </p:sp>
      <p:sp>
        <p:nvSpPr>
          <p:cNvPr id="7" name="Rectangle 6">
            <a:extLst>
              <a:ext uri="{FF2B5EF4-FFF2-40B4-BE49-F238E27FC236}">
                <a16:creationId xmlns:a16="http://schemas.microsoft.com/office/drawing/2014/main" id="{E4FBD8D9-B66D-B24D-9FB3-86549BF3AF06}"/>
              </a:ext>
            </a:extLst>
          </p:cNvPr>
          <p:cNvSpPr/>
          <p:nvPr/>
        </p:nvSpPr>
        <p:spPr>
          <a:xfrm>
            <a:off x="8771708" y="2055797"/>
            <a:ext cx="2845651" cy="400110"/>
          </a:xfrm>
          <a:prstGeom prst="rect">
            <a:avLst/>
          </a:prstGeom>
        </p:spPr>
        <p:txBody>
          <a:bodyPr wrap="none">
            <a:spAutoFit/>
          </a:bodyPr>
          <a:lstStyle/>
          <a:p>
            <a:r>
              <a:rPr dirty="0" lang="en-US" sz="2000">
                <a:latin typeface="+mj-lt"/>
              </a:rPr>
              <a:t>G. Tyler Miller, Jr. 1971</a:t>
            </a:r>
            <a:endParaRPr dirty="0" lang="en-US" sz="2000">
              <a:effectLst/>
              <a:latin typeface="+mj-lt"/>
            </a:endParaRPr>
          </a:p>
        </p:txBody>
      </p:sp>
      <p:sp>
        <p:nvSpPr>
          <p:cNvPr descr="true" id="9" name="AutoShape 6">
            <a:extLst>
              <a:ext uri="{FF2B5EF4-FFF2-40B4-BE49-F238E27FC236}">
                <a16:creationId xmlns:a16="http://schemas.microsoft.com/office/drawing/2014/main" id="{576ADA03-5D2B-004C-A12C-AEE4C8D3FF31}"/>
              </a:ext>
            </a:extLst>
          </p:cNvPr>
          <p:cNvSpPr>
            <a:spLocks noChangeArrowheads="1" noChangeAspect="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en-US"/>
          </a:p>
        </p:txBody>
      </p:sp>
      <p:pic>
        <p:nvPicPr>
          <p:cNvPr id="11" name="Picture 10">
            <a:extLst>
              <a:ext uri="{FF2B5EF4-FFF2-40B4-BE49-F238E27FC236}">
                <a16:creationId xmlns:a16="http://schemas.microsoft.com/office/drawing/2014/main" id="{EF062086-20DB-C84A-881C-FBFAED760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1" y="1787044"/>
            <a:ext cx="6074228" cy="4565344"/>
          </a:xfrm>
          <a:prstGeom prst="rect">
            <a:avLst/>
          </a:prstGeom>
        </p:spPr>
      </p:pic>
      <p:pic>
        <p:nvPicPr>
          <p:cNvPr descr="Background pattern&#10;&#10;Description automatically generated" id="8" name="Picture 7">
            <a:extLst>
              <a:ext uri="{FF2B5EF4-FFF2-40B4-BE49-F238E27FC236}">
                <a16:creationId xmlns:a16="http://schemas.microsoft.com/office/drawing/2014/main" id="{F6EAEEAF-ADB4-4CCB-99E8-D92419D6746F}"/>
              </a:ext>
            </a:extLst>
          </p:cNvPr>
          <p:cNvPicPr>
            <a:picLocks noChangeAspect="1"/>
          </p:cNvPicPr>
          <p:nvPr/>
        </p:nvPicPr>
        <p:blipFill rotWithShape="1">
          <a:blip r:embed="rId3"/>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4100398190"/>
      </p:ext>
    </p:extLst>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Shape 126"/>
        <p:cNvGrpSpPr/>
        <p:nvPr/>
      </p:nvGrpSpPr>
      <p:grpSpPr>
        <a:xfrm>
          <a:off x="0" y="0"/>
          <a:ext cx="0" cy="0"/>
          <a:chOff x="0" y="0"/>
          <a:chExt cx="0" cy="0"/>
        </a:xfrm>
      </p:grpSpPr>
      <p:pic>
        <p:nvPicPr>
          <p:cNvPr descr="Table&#10;&#10;Description automatically generated" id="3" name="Picture 2">
            <a:extLst>
              <a:ext uri="{FF2B5EF4-FFF2-40B4-BE49-F238E27FC236}">
                <a16:creationId xmlns:a16="http://schemas.microsoft.com/office/drawing/2014/main" id="{D34E7EF9-2A2C-45CA-A1BF-AE84D8E9234A}"/>
              </a:ext>
            </a:extLst>
          </p:cNvPr>
          <p:cNvPicPr>
            <a:picLocks noChangeAspect="1"/>
          </p:cNvPicPr>
          <p:nvPr/>
        </p:nvPicPr>
        <p:blipFill>
          <a:blip r:embed="rId3"/>
          <a:stretch>
            <a:fillRect/>
          </a:stretch>
        </p:blipFill>
        <p:spPr>
          <a:xfrm>
            <a:off x="4564009" y="307237"/>
            <a:ext cx="7500326" cy="5678551"/>
          </a:xfrm>
          <a:prstGeom prst="rect">
            <a:avLst/>
          </a:prstGeom>
        </p:spPr>
      </p:pic>
      <p:pic>
        <p:nvPicPr>
          <p:cNvPr id="4" name="Google Shape;127;p18">
            <a:extLst>
              <a:ext uri="{FF2B5EF4-FFF2-40B4-BE49-F238E27FC236}">
                <a16:creationId xmlns:a16="http://schemas.microsoft.com/office/drawing/2014/main" id="{499D5BD0-2974-AF42-B006-879E5222930D}"/>
              </a:ext>
            </a:extLst>
          </p:cNvPr>
          <p:cNvPicPr preferRelativeResize="0"/>
          <p:nvPr/>
        </p:nvPicPr>
        <p:blipFill rotWithShape="1">
          <a:blip r:embed="rId4">
            <a:alphaModFix/>
          </a:blip>
          <a:srcRect b="-41" r="-25"/>
          <a:stretch/>
        </p:blipFill>
        <p:spPr>
          <a:xfrm>
            <a:off x="208132" y="1073166"/>
            <a:ext cx="4579077" cy="4547052"/>
          </a:xfrm>
          <a:prstGeom prst="ellipse">
            <a:avLst/>
          </a:prstGeom>
          <a:noFill/>
          <a:ln>
            <a:noFill/>
          </a:ln>
        </p:spPr>
      </p:pic>
      <p:pic>
        <p:nvPicPr>
          <p:cNvPr descr="Background pattern&#10;&#10;Description automatically generated" id="5" name="Picture 4">
            <a:extLst>
              <a:ext uri="{FF2B5EF4-FFF2-40B4-BE49-F238E27FC236}">
                <a16:creationId xmlns:a16="http://schemas.microsoft.com/office/drawing/2014/main" id="{03DF33DB-A00D-4529-B611-6EAED0135A97}"/>
              </a:ext>
            </a:extLst>
          </p:cNvPr>
          <p:cNvPicPr>
            <a:picLocks noChangeAspect="1"/>
          </p:cNvPicPr>
          <p:nvPr/>
        </p:nvPicPr>
        <p:blipFill rotWithShape="1">
          <a:blip r:embed="rId5"/>
          <a:srcRect b="-7" r="-26"/>
          <a:stretch/>
        </p:blipFill>
        <p:spPr>
          <a:xfrm rot="5400000">
            <a:off x="-3275385" y="3275380"/>
            <a:ext cx="6857999" cy="307242"/>
          </a:xfrm>
          <a:prstGeom prst="rect">
            <a:avLst/>
          </a:prstGeom>
        </p:spPr>
      </p:pic>
    </p:spTree>
    <p:extLst>
      <p:ext uri="{BB962C8B-B14F-4D97-AF65-F5344CB8AC3E}">
        <p14:creationId xmlns:p14="http://schemas.microsoft.com/office/powerpoint/2010/main" val="43612425"/>
      </p:ext>
    </p:extLst>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Shape 126"/>
        <p:cNvGrpSpPr/>
        <p:nvPr/>
      </p:nvGrpSpPr>
      <p:grpSpPr>
        <a:xfrm>
          <a:off x="0" y="0"/>
          <a:ext cx="0" cy="0"/>
          <a:chOff x="0" y="0"/>
          <a:chExt cx="0" cy="0"/>
        </a:xfrm>
      </p:grpSpPr>
      <p:grpSp>
        <p:nvGrpSpPr>
          <p:cNvPr id="128" name="Google Shape;128;p18"/>
          <p:cNvGrpSpPr/>
          <p:nvPr/>
        </p:nvGrpSpPr>
        <p:grpSpPr>
          <a:xfrm>
            <a:off x="5801453" y="586549"/>
            <a:ext cx="5929550" cy="6045852"/>
            <a:chOff x="0" y="547"/>
            <a:chExt cx="5929550" cy="4892653"/>
          </a:xfrm>
        </p:grpSpPr>
        <p:cxnSp>
          <p:nvCxnSpPr>
            <p:cNvPr id="129" name="Google Shape;129;p18"/>
            <p:cNvCxnSpPr/>
            <p:nvPr/>
          </p:nvCxnSpPr>
          <p:spPr>
            <a:xfrm>
              <a:off x="0" y="547"/>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30" name="Google Shape;130;p18"/>
            <p:cNvSpPr/>
            <p:nvPr/>
          </p:nvSpPr>
          <p:spPr>
            <a:xfrm>
              <a:off x="0" y="547"/>
              <a:ext cx="5801410" cy="1303558"/>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31" name="Google Shape;131;p18"/>
            <p:cNvSpPr txBox="1"/>
            <p:nvPr/>
          </p:nvSpPr>
          <p:spPr>
            <a:xfrm>
              <a:off x="586550" y="547"/>
              <a:ext cx="5343000" cy="1303500"/>
            </a:xfrm>
            <a:prstGeom prst="rect">
              <a:avLst/>
            </a:prstGeom>
            <a:noFill/>
            <a:ln>
              <a:noFill/>
            </a:ln>
          </p:spPr>
          <p:txBody>
            <a:bodyPr anchor="t" anchorCtr="0" bIns="87625" lIns="87625" rIns="87625" spcFirstLastPara="1" tIns="87625" wrap="square">
              <a:noAutofit/>
            </a:bodyPr>
            <a:lstStyle/>
            <a:p>
              <a:pPr algn="l" indent="0" lvl="0" marL="0" marR="0" rtl="0">
                <a:lnSpc>
                  <a:spcPct val="90000"/>
                </a:lnSpc>
                <a:spcBef>
                  <a:spcPts val="0"/>
                </a:spcBef>
                <a:spcAft>
                  <a:spcPts val="0"/>
                </a:spcAft>
                <a:buClr>
                  <a:schemeClr val="dk1"/>
                </a:buClr>
                <a:buSzPts val="2300"/>
                <a:buFont typeface="Calibri"/>
                <a:buNone/>
              </a:pPr>
              <a:r>
                <a:rPr b="0" cap="none" i="0" lang="en-US" strike="noStrike" sz="2300" u="none">
                  <a:solidFill>
                    <a:schemeClr val="dk1"/>
                  </a:solidFill>
                  <a:latin typeface="Calibri"/>
                  <a:ea typeface="Calibri"/>
                  <a:cs typeface="Calibri"/>
                  <a:sym typeface="Calibri"/>
                </a:rPr>
                <a:t>-Understanding of how specific anthropogenic impacts on Earth’s natural systems are connected to health outcomes.</a:t>
              </a:r>
              <a:endParaRPr b="0" cap="none" i="0" strike="noStrike" sz="2300" u="none">
                <a:solidFill>
                  <a:schemeClr val="dk1"/>
                </a:solidFill>
                <a:latin typeface="Calibri"/>
                <a:ea typeface="Calibri"/>
                <a:cs typeface="Calibri"/>
                <a:sym typeface="Calibri"/>
              </a:endParaRPr>
            </a:p>
          </p:txBody>
        </p:sp>
        <p:cxnSp>
          <p:nvCxnSpPr>
            <p:cNvPr id="132" name="Google Shape;132;p18"/>
            <p:cNvCxnSpPr/>
            <p:nvPr/>
          </p:nvCxnSpPr>
          <p:spPr>
            <a:xfrm>
              <a:off x="0" y="1304106"/>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33" name="Google Shape;133;p18"/>
            <p:cNvSpPr/>
            <p:nvPr/>
          </p:nvSpPr>
          <p:spPr>
            <a:xfrm>
              <a:off x="0" y="1304106"/>
              <a:ext cx="5801410" cy="1794496"/>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34" name="Google Shape;134;p18"/>
            <p:cNvSpPr txBox="1"/>
            <p:nvPr/>
          </p:nvSpPr>
          <p:spPr>
            <a:xfrm>
              <a:off x="586550" y="1304106"/>
              <a:ext cx="5343000" cy="1794600"/>
            </a:xfrm>
            <a:prstGeom prst="rect">
              <a:avLst/>
            </a:prstGeom>
            <a:noFill/>
            <a:ln>
              <a:noFill/>
            </a:ln>
          </p:spPr>
          <p:txBody>
            <a:bodyPr anchor="t" anchorCtr="0" bIns="87625" lIns="87625" rIns="87625" spcFirstLastPara="1" tIns="87625" wrap="square">
              <a:noAutofit/>
            </a:bodyPr>
            <a:lstStyle/>
            <a:p>
              <a:pPr algn="l" indent="0" lvl="0" marL="0" marR="0" rtl="0">
                <a:lnSpc>
                  <a:spcPct val="90000"/>
                </a:lnSpc>
                <a:spcBef>
                  <a:spcPts val="0"/>
                </a:spcBef>
                <a:spcAft>
                  <a:spcPts val="0"/>
                </a:spcAft>
                <a:buClr>
                  <a:schemeClr val="dk1"/>
                </a:buClr>
                <a:buSzPts val="2300"/>
                <a:buFont typeface="Calibri"/>
                <a:buNone/>
              </a:pPr>
              <a:r>
                <a:rPr b="0" cap="none" i="0" lang="en-US" strike="noStrike" sz="2300" u="none">
                  <a:solidFill>
                    <a:schemeClr val="dk1"/>
                  </a:solidFill>
                  <a:latin typeface="Calibri"/>
                  <a:ea typeface="Calibri"/>
                  <a:cs typeface="Calibri"/>
                  <a:sym typeface="Calibri"/>
                </a:rPr>
                <a:t>-Uses a social and ecological approach to health promotion and disease prevention and control, ranging from individual to population-level determinants of human, animal, and ecosystem health.</a:t>
              </a:r>
              <a:endParaRPr b="0" cap="none" i="0" strike="noStrike" sz="2300" u="none">
                <a:solidFill>
                  <a:schemeClr val="dk1"/>
                </a:solidFill>
                <a:latin typeface="Calibri"/>
                <a:ea typeface="Calibri"/>
                <a:cs typeface="Calibri"/>
                <a:sym typeface="Calibri"/>
              </a:endParaRPr>
            </a:p>
          </p:txBody>
        </p:sp>
        <p:cxnSp>
          <p:nvCxnSpPr>
            <p:cNvPr id="135" name="Google Shape;135;p18"/>
            <p:cNvCxnSpPr/>
            <p:nvPr/>
          </p:nvCxnSpPr>
          <p:spPr>
            <a:xfrm>
              <a:off x="0" y="3098602"/>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36" name="Google Shape;136;p18"/>
            <p:cNvSpPr/>
            <p:nvPr/>
          </p:nvSpPr>
          <p:spPr>
            <a:xfrm>
              <a:off x="0" y="3098602"/>
              <a:ext cx="5801410" cy="1794496"/>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37" name="Google Shape;137;p18"/>
            <p:cNvSpPr txBox="1"/>
            <p:nvPr/>
          </p:nvSpPr>
          <p:spPr>
            <a:xfrm>
              <a:off x="586550" y="3098600"/>
              <a:ext cx="5343000" cy="1794600"/>
            </a:xfrm>
            <a:prstGeom prst="rect">
              <a:avLst/>
            </a:prstGeom>
            <a:noFill/>
            <a:ln>
              <a:noFill/>
            </a:ln>
          </p:spPr>
          <p:txBody>
            <a:bodyPr anchor="t" anchorCtr="0" bIns="87625" lIns="87625" rIns="87625" spcFirstLastPara="1" tIns="87625" wrap="square">
              <a:noAutofit/>
            </a:bodyPr>
            <a:lstStyle/>
            <a:p>
              <a:pPr algn="l" indent="0" lvl="0" marL="0" marR="0" rtl="0">
                <a:lnSpc>
                  <a:spcPct val="90000"/>
                </a:lnSpc>
                <a:spcBef>
                  <a:spcPts val="0"/>
                </a:spcBef>
                <a:spcAft>
                  <a:spcPts val="0"/>
                </a:spcAft>
                <a:buClr>
                  <a:schemeClr val="dk1"/>
                </a:buClr>
                <a:buSzPts val="2300"/>
                <a:buFont typeface="Calibri"/>
                <a:buNone/>
              </a:pPr>
              <a:r>
                <a:rPr b="0" cap="none" i="0" lang="en-US" strike="noStrike" sz="2300" u="none">
                  <a:solidFill>
                    <a:schemeClr val="dk1"/>
                  </a:solidFill>
                  <a:latin typeface="Calibri"/>
                  <a:ea typeface="Calibri"/>
                  <a:cs typeface="Calibri"/>
                  <a:sym typeface="Calibri"/>
                </a:rPr>
                <a:t>-This domain also focuses on understanding the underlying and mediating factors that enhance or lessen health outcomes</a:t>
              </a:r>
              <a:endParaRPr b="0" cap="none" i="0" strike="noStrike" sz="2300" u="none">
                <a:solidFill>
                  <a:schemeClr val="dk1"/>
                </a:solidFill>
                <a:latin typeface="Calibri"/>
                <a:ea typeface="Calibri"/>
                <a:cs typeface="Calibri"/>
                <a:sym typeface="Calibri"/>
              </a:endParaRPr>
            </a:p>
          </p:txBody>
        </p:sp>
      </p:grpSp>
      <p:sp>
        <p:nvSpPr>
          <p:cNvPr id="14" name="object 7">
            <a:extLst>
              <a:ext uri="{FF2B5EF4-FFF2-40B4-BE49-F238E27FC236}">
                <a16:creationId xmlns:a16="http://schemas.microsoft.com/office/drawing/2014/main" id="{6A289D26-7E5A-5947-A552-20666D8EEA5F}"/>
              </a:ext>
            </a:extLst>
          </p:cNvPr>
          <p:cNvSpPr/>
          <p:nvPr/>
        </p:nvSpPr>
        <p:spPr>
          <a:xfrm>
            <a:off x="2787076" y="176198"/>
            <a:ext cx="3241891" cy="2431435"/>
          </a:xfrm>
          <a:prstGeom prst="rect">
            <a:avLst/>
          </a:prstGeom>
          <a:blipFill>
            <a:blip cstate="print" r:embed="rId3"/>
            <a:stretch>
              <a:fillRect/>
            </a:stretch>
          </a:blipFill>
        </p:spPr>
        <p:txBody>
          <a:bodyPr bIns="0" lIns="0" rIns="0" rtlCol="0" tIns="0" wrap="square"/>
          <a:lstStyle/>
          <a:p>
            <a:endParaRPr sz="1092"/>
          </a:p>
        </p:txBody>
      </p:sp>
      <p:sp>
        <p:nvSpPr>
          <p:cNvPr id="15" name="object 5">
            <a:extLst>
              <a:ext uri="{FF2B5EF4-FFF2-40B4-BE49-F238E27FC236}">
                <a16:creationId xmlns:a16="http://schemas.microsoft.com/office/drawing/2014/main" id="{1E62DBCE-87B9-E24C-96E8-44BF6968E9EB}"/>
              </a:ext>
            </a:extLst>
          </p:cNvPr>
          <p:cNvSpPr/>
          <p:nvPr/>
        </p:nvSpPr>
        <p:spPr>
          <a:xfrm>
            <a:off x="3498385" y="3195636"/>
            <a:ext cx="2530582" cy="2889548"/>
          </a:xfrm>
          <a:prstGeom prst="rect">
            <a:avLst/>
          </a:prstGeom>
          <a:blipFill>
            <a:blip cstate="print" r:embed="rId4"/>
            <a:stretch>
              <a:fillRect/>
            </a:stretch>
          </a:blipFill>
        </p:spPr>
        <p:txBody>
          <a:bodyPr bIns="0" lIns="0" rIns="0" rtlCol="0" tIns="0" wrap="square"/>
          <a:lstStyle/>
          <a:p>
            <a:endParaRPr sz="1092"/>
          </a:p>
        </p:txBody>
      </p:sp>
      <p:pic>
        <p:nvPicPr>
          <p:cNvPr id="3" name="Picture 2">
            <a:extLst>
              <a:ext uri="{FF2B5EF4-FFF2-40B4-BE49-F238E27FC236}">
                <a16:creationId xmlns:a16="http://schemas.microsoft.com/office/drawing/2014/main" id="{3E723E72-F910-234A-BB0A-886013C5EC23}"/>
              </a:ext>
            </a:extLst>
          </p:cNvPr>
          <p:cNvPicPr>
            <a:picLocks noChangeAspect="1"/>
          </p:cNvPicPr>
          <p:nvPr/>
        </p:nvPicPr>
        <p:blipFill>
          <a:blip r:embed="rId5"/>
          <a:stretch>
            <a:fillRect/>
          </a:stretch>
        </p:blipFill>
        <p:spPr>
          <a:xfrm>
            <a:off x="432316" y="2115641"/>
            <a:ext cx="2710415" cy="4326239"/>
          </a:xfrm>
          <a:prstGeom prst="rect">
            <a:avLst/>
          </a:prstGeom>
        </p:spPr>
      </p:pic>
      <p:pic>
        <p:nvPicPr>
          <p:cNvPr descr="Background pattern&#10;&#10;Description automatically generated" id="16" name="Picture 15">
            <a:extLst>
              <a:ext uri="{FF2B5EF4-FFF2-40B4-BE49-F238E27FC236}">
                <a16:creationId xmlns:a16="http://schemas.microsoft.com/office/drawing/2014/main" id="{B01F0383-8402-4337-AA2D-DF16507308C5}"/>
              </a:ext>
            </a:extLst>
          </p:cNvPr>
          <p:cNvPicPr>
            <a:picLocks noChangeAspect="1"/>
          </p:cNvPicPr>
          <p:nvPr/>
        </p:nvPicPr>
        <p:blipFill rotWithShape="1">
          <a:blip r:embed="rId6"/>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2122149571"/>
      </p:ext>
    </p:extLst>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A953-BC1A-F64C-8160-9F3650C4468B}"/>
              </a:ext>
            </a:extLst>
          </p:cNvPr>
          <p:cNvSpPr>
            <a:spLocks noGrp="1"/>
          </p:cNvSpPr>
          <p:nvPr>
            <p:ph type="title"/>
          </p:nvPr>
        </p:nvSpPr>
        <p:spPr>
          <a:xfrm>
            <a:off x="0" y="0"/>
            <a:ext cx="12192000" cy="1325563"/>
          </a:xfrm>
        </p:spPr>
        <p:txBody>
          <a:bodyPr>
            <a:normAutofit/>
          </a:bodyPr>
          <a:lstStyle/>
          <a:p>
            <a:pPr algn="ctr"/>
            <a:r>
              <a:rPr dirty="0" lang="en-US" sz="4000"/>
              <a:t>The Anthropocene and Health:</a:t>
            </a:r>
            <a:br>
              <a:rPr dirty="0" lang="en-US" sz="4000"/>
            </a:br>
            <a:r>
              <a:rPr dirty="0" lang="en-US" sz="4000"/>
              <a:t>Key Concepts and Areas of Study</a:t>
            </a:r>
          </a:p>
        </p:txBody>
      </p:sp>
      <p:sp>
        <p:nvSpPr>
          <p:cNvPr id="5" name="Text Placeholder 4">
            <a:extLst>
              <a:ext uri="{FF2B5EF4-FFF2-40B4-BE49-F238E27FC236}">
                <a16:creationId xmlns:a16="http://schemas.microsoft.com/office/drawing/2014/main" id="{A7A506D8-E5FF-3C4B-9E13-BA54EBAFADD7}"/>
              </a:ext>
            </a:extLst>
          </p:cNvPr>
          <p:cNvSpPr>
            <a:spLocks noGrp="1"/>
          </p:cNvSpPr>
          <p:nvPr>
            <p:ph idx="2" type="body"/>
          </p:nvPr>
        </p:nvSpPr>
        <p:spPr>
          <a:xfrm>
            <a:off x="6351813" y="1573213"/>
            <a:ext cx="5682343" cy="4996199"/>
          </a:xfrm>
          <a:prstGeom prst="rect">
            <a:avLst/>
          </a:prstGeom>
        </p:spPr>
        <p:txBody>
          <a:bodyPr wrap="square">
            <a:spAutoFit/>
          </a:bodyPr>
          <a:lstStyle/>
          <a:p>
            <a:pPr indent="-457200" marL="457200">
              <a:buFont charset="0" panose="020B0604020202020204" pitchFamily="34" typeface="Arial"/>
              <a:buChar char="•"/>
            </a:pPr>
            <a:r>
              <a:rPr dirty="0" lang="en-US" sz="2800"/>
              <a:t>The social and environmental determinants of health</a:t>
            </a:r>
          </a:p>
          <a:p>
            <a:pPr indent="-457200" marL="457200">
              <a:buFont charset="0" panose="020B0604020202020204" pitchFamily="34" typeface="Arial"/>
              <a:buChar char="•"/>
            </a:pPr>
            <a:r>
              <a:rPr dirty="0" lang="en-US" sz="2800"/>
              <a:t>The Anthropocene and related concepts (e.g., capitalocene)</a:t>
            </a:r>
          </a:p>
          <a:p>
            <a:pPr indent="-457200" marL="457200">
              <a:buFont charset="0" panose="020B0604020202020204" pitchFamily="34" typeface="Arial"/>
              <a:buChar char="•"/>
            </a:pPr>
            <a:r>
              <a:rPr dirty="0" lang="en-US" sz="2800"/>
              <a:t>Anthropocentric and Ecocentric</a:t>
            </a:r>
          </a:p>
          <a:p>
            <a:pPr indent="-457200" marL="457200">
              <a:buFont charset="0" panose="020B0604020202020204" pitchFamily="34" typeface="Arial"/>
              <a:buChar char="•"/>
            </a:pPr>
            <a:r>
              <a:rPr dirty="0" lang="en-US" sz="2800"/>
              <a:t>Globalization</a:t>
            </a:r>
          </a:p>
          <a:p>
            <a:pPr indent="-457200" marL="457200">
              <a:buFont charset="0" panose="020B0604020202020204" pitchFamily="34" typeface="Arial"/>
              <a:buChar char="•"/>
            </a:pPr>
            <a:r>
              <a:rPr dirty="0" lang="en-US" sz="2800"/>
              <a:t>Demographic transition</a:t>
            </a:r>
          </a:p>
          <a:p>
            <a:pPr indent="-457200" marL="457200">
              <a:buFont charset="0" panose="020B0604020202020204" pitchFamily="34" typeface="Arial"/>
              <a:buChar char="•"/>
            </a:pPr>
            <a:r>
              <a:rPr dirty="0" lang="en-US" sz="2800"/>
              <a:t>Epidemiological transition</a:t>
            </a:r>
          </a:p>
          <a:p>
            <a:pPr indent="-457200" marL="457200">
              <a:buFont charset="0" panose="020B0604020202020204" pitchFamily="34" typeface="Arial"/>
              <a:buChar char="•"/>
            </a:pPr>
            <a:r>
              <a:rPr dirty="0" lang="en-US" sz="2800"/>
              <a:t>Planetary boundaries</a:t>
            </a:r>
          </a:p>
          <a:p>
            <a:pPr indent="-457200" marL="457200">
              <a:buFont charset="0" panose="020B0604020202020204" pitchFamily="34" typeface="Arial"/>
              <a:buChar char="•"/>
            </a:pPr>
            <a:r>
              <a:rPr dirty="0" lang="en-US" sz="2800"/>
              <a:t>Ecological footprint</a:t>
            </a:r>
          </a:p>
        </p:txBody>
      </p:sp>
      <p:sp>
        <p:nvSpPr>
          <p:cNvPr id="8" name="object 5">
            <a:extLst>
              <a:ext uri="{FF2B5EF4-FFF2-40B4-BE49-F238E27FC236}">
                <a16:creationId xmlns:a16="http://schemas.microsoft.com/office/drawing/2014/main" id="{9D2F0662-68A0-FF45-8A73-B717F009D120}"/>
              </a:ext>
            </a:extLst>
          </p:cNvPr>
          <p:cNvSpPr/>
          <p:nvPr/>
        </p:nvSpPr>
        <p:spPr>
          <a:xfrm>
            <a:off x="444218" y="1573212"/>
            <a:ext cx="5395970" cy="4647973"/>
          </a:xfrm>
          <a:prstGeom prst="rect">
            <a:avLst/>
          </a:prstGeom>
          <a:blipFill>
            <a:blip cstate="print" r:embed="rId2"/>
            <a:stretch>
              <a:fillRect/>
            </a:stretch>
          </a:blipFill>
        </p:spPr>
        <p:txBody>
          <a:bodyPr bIns="0" lIns="0" rIns="0" rtlCol="0" tIns="0" wrap="square"/>
          <a:lstStyle/>
          <a:p>
            <a:endParaRPr sz="1092"/>
          </a:p>
        </p:txBody>
      </p:sp>
      <p:pic>
        <p:nvPicPr>
          <p:cNvPr descr="Background pattern&#10;&#10;Description automatically generated" id="6" name="Picture 5">
            <a:extLst>
              <a:ext uri="{FF2B5EF4-FFF2-40B4-BE49-F238E27FC236}">
                <a16:creationId xmlns:a16="http://schemas.microsoft.com/office/drawing/2014/main" id="{4889DB9A-4388-40D3-88F3-97A872387397}"/>
              </a:ext>
            </a:extLst>
          </p:cNvPr>
          <p:cNvPicPr>
            <a:picLocks noChangeAspect="1"/>
          </p:cNvPicPr>
          <p:nvPr/>
        </p:nvPicPr>
        <p:blipFill rotWithShape="1">
          <a:blip r:embed="rId3"/>
          <a:srcRect b="-7" r="-26"/>
          <a:stretch/>
        </p:blipFill>
        <p:spPr>
          <a:xfrm rot="5400000">
            <a:off x="-3275384" y="3275380"/>
            <a:ext cx="6857999" cy="307242"/>
          </a:xfrm>
          <a:prstGeom prst="rect">
            <a:avLst/>
          </a:prstGeom>
        </p:spPr>
      </p:pic>
    </p:spTree>
    <p:extLst>
      <p:ext uri="{BB962C8B-B14F-4D97-AF65-F5344CB8AC3E}">
        <p14:creationId xmlns:p14="http://schemas.microsoft.com/office/powerpoint/2010/main" val="1670076933"/>
      </p:ext>
    </p:extLst>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3AC37-B9CC-4E8A-A57C-06E46890D7E1}"/>
              </a:ext>
            </a:extLst>
          </p:cNvPr>
          <p:cNvSpPr txBox="1"/>
          <p:nvPr/>
        </p:nvSpPr>
        <p:spPr>
          <a:xfrm>
            <a:off x="3139633" y="2508703"/>
            <a:ext cx="6097218" cy="738664"/>
          </a:xfrm>
          <a:prstGeom prst="rect">
            <a:avLst/>
          </a:prstGeom>
          <a:noFill/>
        </p:spPr>
        <p:txBody>
          <a:bodyPr wrap="square">
            <a:spAutoFit/>
          </a:bodyPr>
          <a:lstStyle/>
          <a:p>
            <a:pPr algn="r"/>
            <a:r>
              <a:rPr b="0" baseline="0" dirty="0" i="0" lang="en-US" strike="noStrike" sz="1400" u="none">
                <a:solidFill>
                  <a:srgbClr val="000000"/>
                </a:solidFill>
                <a:latin typeface="Helvetica Neue"/>
              </a:rPr>
              <a:t>“Therefore, it is not only our ignorance, but also our knowledge that blinds us.” </a:t>
            </a:r>
          </a:p>
          <a:p>
            <a:pPr algn="r"/>
            <a:r>
              <a:rPr b="0" baseline="0" dirty="0" i="0" lang="en-US" strike="noStrike" sz="1400" u="none">
                <a:solidFill>
                  <a:srgbClr val="000000"/>
                </a:solidFill>
                <a:latin typeface="Helvetica Neue"/>
              </a:rPr>
              <a:t>—E. Morin </a:t>
            </a:r>
            <a:endParaRPr dirty="0" lang="en-US"/>
          </a:p>
        </p:txBody>
      </p:sp>
      <p:pic>
        <p:nvPicPr>
          <p:cNvPr descr="A picture containing application&#10;&#10;Description automatically generated" id="6" name="Picture 5">
            <a:extLst>
              <a:ext uri="{FF2B5EF4-FFF2-40B4-BE49-F238E27FC236}">
                <a16:creationId xmlns:a16="http://schemas.microsoft.com/office/drawing/2014/main" id="{A987E352-30FD-4A8B-93FB-3FE1ED6AB5C4}"/>
              </a:ext>
            </a:extLst>
          </p:cNvPr>
          <p:cNvPicPr>
            <a:picLocks noChangeAspect="1"/>
          </p:cNvPicPr>
          <p:nvPr/>
        </p:nvPicPr>
        <p:blipFill>
          <a:blip r:embed="rId3"/>
          <a:stretch>
            <a:fillRect/>
          </a:stretch>
        </p:blipFill>
        <p:spPr>
          <a:xfrm>
            <a:off x="1578535" y="125780"/>
            <a:ext cx="9034929" cy="2353993"/>
          </a:xfrm>
          <a:prstGeom prst="rect">
            <a:avLst/>
          </a:prstGeom>
        </p:spPr>
      </p:pic>
      <p:pic>
        <p:nvPicPr>
          <p:cNvPr descr="Background pattern&#10;&#10;Description automatically generated" id="8" name="Picture 7">
            <a:extLst>
              <a:ext uri="{FF2B5EF4-FFF2-40B4-BE49-F238E27FC236}">
                <a16:creationId xmlns:a16="http://schemas.microsoft.com/office/drawing/2014/main" id="{2CA8CD34-78A8-453C-8988-214321FC678C}"/>
              </a:ext>
            </a:extLst>
          </p:cNvPr>
          <p:cNvPicPr>
            <a:picLocks noChangeAspect="1"/>
          </p:cNvPicPr>
          <p:nvPr/>
        </p:nvPicPr>
        <p:blipFill>
          <a:blip r:embed="rId4"/>
          <a:stretch>
            <a:fillRect/>
          </a:stretch>
        </p:blipFill>
        <p:spPr>
          <a:xfrm rot="5400000">
            <a:off x="-3258999" y="3258999"/>
            <a:ext cx="6858000" cy="340002"/>
          </a:xfrm>
          <a:prstGeom prst="rect">
            <a:avLst/>
          </a:prstGeom>
        </p:spPr>
      </p:pic>
      <p:sp>
        <p:nvSpPr>
          <p:cNvPr id="10" name="TextBox 9">
            <a:extLst>
              <a:ext uri="{FF2B5EF4-FFF2-40B4-BE49-F238E27FC236}">
                <a16:creationId xmlns:a16="http://schemas.microsoft.com/office/drawing/2014/main" id="{96E336DA-C93F-4067-AB75-646C972A07A3}"/>
              </a:ext>
            </a:extLst>
          </p:cNvPr>
          <p:cNvSpPr txBox="1"/>
          <p:nvPr/>
        </p:nvSpPr>
        <p:spPr>
          <a:xfrm>
            <a:off x="3139633" y="5685516"/>
            <a:ext cx="6094070" cy="954107"/>
          </a:xfrm>
          <a:prstGeom prst="rect">
            <a:avLst/>
          </a:prstGeom>
          <a:noFill/>
        </p:spPr>
        <p:txBody>
          <a:bodyPr wrap="square">
            <a:spAutoFit/>
          </a:bodyPr>
          <a:lstStyle/>
          <a:p>
            <a:pPr algn="ctr"/>
            <a:r>
              <a:rPr b="1" dirty="0" i="0" lang="en-US">
                <a:solidFill>
                  <a:srgbClr val="294B93"/>
                </a:solidFill>
                <a:effectLst/>
                <a:latin charset="0" panose="020F0502020204030204" pitchFamily="34" typeface="Calibri"/>
              </a:rPr>
              <a:t>Carlos A. Faerron Guzmán, M.D., </a:t>
            </a:r>
            <a:r>
              <a:rPr b="1" dirty="0" err="1" i="0" lang="en-US">
                <a:solidFill>
                  <a:srgbClr val="294B93"/>
                </a:solidFill>
                <a:effectLst/>
                <a:latin charset="0" panose="020F0502020204030204" pitchFamily="34" typeface="Calibri"/>
              </a:rPr>
              <a:t>M.Sc</a:t>
            </a:r>
            <a:endParaRPr b="0" dirty="0" i="0" lang="en-US">
              <a:solidFill>
                <a:srgbClr val="403F42"/>
              </a:solidFill>
              <a:effectLst/>
              <a:latin charset="0" panose="020B0602030504020204" pitchFamily="34" typeface="Lucida Sans Unicode"/>
            </a:endParaRPr>
          </a:p>
          <a:p>
            <a:pPr algn="ctr"/>
            <a:r>
              <a:rPr b="0" dirty="0" i="0" lang="en-US">
                <a:solidFill>
                  <a:srgbClr val="222222"/>
                </a:solidFill>
                <a:effectLst/>
                <a:latin charset="0" panose="020F0502020204030204" pitchFamily="34" typeface="Calibri"/>
              </a:rPr>
              <a:t>Associate Director, Planetary Health Alliance</a:t>
            </a:r>
            <a:endParaRPr b="0" dirty="0" i="0" lang="en-US">
              <a:solidFill>
                <a:srgbClr val="403F42"/>
              </a:solidFill>
              <a:effectLst/>
              <a:latin charset="0" panose="020B0602030504020204" pitchFamily="34" typeface="Lucida Sans Unicode"/>
            </a:endParaRPr>
          </a:p>
          <a:p>
            <a:pPr algn="ctr"/>
            <a:r>
              <a:rPr b="0" dirty="0" i="0" lang="en-US">
                <a:solidFill>
                  <a:srgbClr val="222222"/>
                </a:solidFill>
                <a:effectLst/>
                <a:latin charset="0" panose="020F0502020204030204" pitchFamily="34" typeface="Calibri"/>
              </a:rPr>
              <a:t>Director of Global Health Programs</a:t>
            </a:r>
            <a:endParaRPr b="0" dirty="0" i="0" lang="en-US">
              <a:solidFill>
                <a:srgbClr val="403F42"/>
              </a:solidFill>
              <a:effectLst/>
              <a:latin charset="0" panose="020B0602030504020204" pitchFamily="34" typeface="Lucida Sans Unicode"/>
            </a:endParaRPr>
          </a:p>
          <a:p>
            <a:pPr algn="ctr"/>
            <a:r>
              <a:rPr b="0" dirty="0" i="0" lang="en-US">
                <a:solidFill>
                  <a:srgbClr val="222222"/>
                </a:solidFill>
                <a:effectLst/>
                <a:latin charset="0" panose="020F0502020204030204" pitchFamily="34" typeface="Calibri"/>
              </a:rPr>
              <a:t>University of Maryland, Baltimore Graduate School</a:t>
            </a:r>
            <a:endParaRPr b="0" dirty="0" i="0" lang="en-US">
              <a:solidFill>
                <a:srgbClr val="403F42"/>
              </a:solidFill>
              <a:effectLst/>
              <a:latin charset="0" panose="020B0602030504020204" pitchFamily="34" typeface="Lucida Sans Unicode"/>
            </a:endParaRPr>
          </a:p>
        </p:txBody>
      </p:sp>
      <p:pic>
        <p:nvPicPr>
          <p:cNvPr id="11" name="Google Shape;143;p19">
            <a:extLst>
              <a:ext uri="{FF2B5EF4-FFF2-40B4-BE49-F238E27FC236}">
                <a16:creationId xmlns:a16="http://schemas.microsoft.com/office/drawing/2014/main" id="{5C1AC0AA-A1DA-4B2C-B2DE-93AE669AEAF8}"/>
              </a:ext>
            </a:extLst>
          </p:cNvPr>
          <p:cNvPicPr preferRelativeResize="0">
            <a:picLocks noChangeAspect="1"/>
          </p:cNvPicPr>
          <p:nvPr/>
        </p:nvPicPr>
        <p:blipFill rotWithShape="1">
          <a:blip r:embed="rId5">
            <a:alphaModFix/>
          </a:blip>
          <a:srcRect b="-1" r="46"/>
          <a:stretch/>
        </p:blipFill>
        <p:spPr>
          <a:xfrm>
            <a:off x="4800995" y="2908709"/>
            <a:ext cx="2590010" cy="2573670"/>
          </a:xfrm>
          <a:prstGeom prst="ellipse">
            <a:avLst/>
          </a:prstGeom>
          <a:noFill/>
          <a:ln>
            <a:noFill/>
          </a:ln>
        </p:spPr>
      </p:pic>
    </p:spTree>
    <p:extLst>
      <p:ext uri="{BB962C8B-B14F-4D97-AF65-F5344CB8AC3E}">
        <p14:creationId xmlns:p14="http://schemas.microsoft.com/office/powerpoint/2010/main" val="3343291788"/>
      </p:ext>
    </p:extLst>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Shape 142"/>
        <p:cNvGrpSpPr/>
        <p:nvPr/>
      </p:nvGrpSpPr>
      <p:grpSpPr>
        <a:xfrm>
          <a:off x="0" y="0"/>
          <a:ext cx="0" cy="0"/>
          <a:chOff x="0" y="0"/>
          <a:chExt cx="0" cy="0"/>
        </a:xfrm>
      </p:grpSpPr>
      <p:pic>
        <p:nvPicPr>
          <p:cNvPr id="143" name="Google Shape;143;p19"/>
          <p:cNvPicPr preferRelativeResize="0"/>
          <p:nvPr/>
        </p:nvPicPr>
        <p:blipFill rotWithShape="1">
          <a:blip r:embed="rId3">
            <a:alphaModFix/>
          </a:blip>
          <a:srcRect b="-1" r="46"/>
          <a:stretch/>
        </p:blipFill>
        <p:spPr>
          <a:xfrm>
            <a:off x="615042" y="821871"/>
            <a:ext cx="4874899" cy="4844143"/>
          </a:xfrm>
          <a:prstGeom prst="ellipse">
            <a:avLst/>
          </a:prstGeom>
          <a:noFill/>
          <a:ln>
            <a:noFill/>
          </a:ln>
        </p:spPr>
      </p:pic>
      <p:grpSp>
        <p:nvGrpSpPr>
          <p:cNvPr id="144" name="Google Shape;144;p19"/>
          <p:cNvGrpSpPr/>
          <p:nvPr/>
        </p:nvGrpSpPr>
        <p:grpSpPr>
          <a:xfrm>
            <a:off x="6172550" y="607851"/>
            <a:ext cx="5801410" cy="5979545"/>
            <a:chOff x="0" y="0"/>
            <a:chExt cx="5801410" cy="4567676"/>
          </a:xfrm>
        </p:grpSpPr>
        <p:cxnSp>
          <p:nvCxnSpPr>
            <p:cNvPr id="145" name="Google Shape;145;p19"/>
            <p:cNvCxnSpPr/>
            <p:nvPr/>
          </p:nvCxnSpPr>
          <p:spPr>
            <a:xfrm>
              <a:off x="0" y="0"/>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46" name="Google Shape;146;p19"/>
            <p:cNvSpPr/>
            <p:nvPr/>
          </p:nvSpPr>
          <p:spPr>
            <a:xfrm>
              <a:off x="0" y="0"/>
              <a:ext cx="5801410" cy="1141919"/>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47" name="Google Shape;147;p19"/>
            <p:cNvSpPr txBox="1"/>
            <p:nvPr/>
          </p:nvSpPr>
          <p:spPr>
            <a:xfrm>
              <a:off x="0" y="0"/>
              <a:ext cx="5801400" cy="1141800"/>
            </a:xfrm>
            <a:prstGeom prst="rect">
              <a:avLst/>
            </a:prstGeom>
            <a:noFill/>
            <a:ln>
              <a:noFill/>
            </a:ln>
          </p:spPr>
          <p:txBody>
            <a:bodyPr anchor="t" anchorCtr="0" bIns="68575" lIns="68575" rIns="68575" spcFirstLastPara="1" tIns="68575" wrap="square">
              <a:noAutofit/>
            </a:bodyPr>
            <a:lstStyle/>
            <a:p>
              <a:pPr algn="l" indent="0" lvl="0" marL="0" marR="0" rtl="0">
                <a:lnSpc>
                  <a:spcPct val="90000"/>
                </a:lnSpc>
                <a:spcBef>
                  <a:spcPts val="0"/>
                </a:spcBef>
                <a:spcAft>
                  <a:spcPts val="0"/>
                </a:spcAft>
                <a:buClr>
                  <a:schemeClr val="dk1"/>
                </a:buClr>
                <a:buSzPts val="1800"/>
                <a:buFont typeface="Calibri"/>
                <a:buNone/>
              </a:pPr>
              <a:r>
                <a:rPr b="0" cap="none" i="0" lang="en-US" strike="noStrike" sz="2200" u="none">
                  <a:solidFill>
                    <a:schemeClr val="dk1"/>
                  </a:solidFill>
                  <a:latin typeface="Calibri"/>
                  <a:ea typeface="Calibri"/>
                  <a:cs typeface="Calibri"/>
                  <a:sym typeface="Calibri"/>
                </a:rPr>
                <a:t>The field of planetary health draws upon approaches to systems thinking and describes how various elements interact and coalesce as part of complex systems</a:t>
              </a:r>
              <a:endParaRPr b="0" cap="none" i="0" strike="noStrike" sz="2200" u="none">
                <a:solidFill>
                  <a:schemeClr val="dk1"/>
                </a:solidFill>
                <a:latin typeface="Calibri"/>
                <a:ea typeface="Calibri"/>
                <a:cs typeface="Calibri"/>
                <a:sym typeface="Calibri"/>
              </a:endParaRPr>
            </a:p>
          </p:txBody>
        </p:sp>
        <p:cxnSp>
          <p:nvCxnSpPr>
            <p:cNvPr id="148" name="Google Shape;148;p19"/>
            <p:cNvCxnSpPr/>
            <p:nvPr/>
          </p:nvCxnSpPr>
          <p:spPr>
            <a:xfrm>
              <a:off x="0" y="1141919"/>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49" name="Google Shape;149;p19"/>
            <p:cNvSpPr/>
            <p:nvPr/>
          </p:nvSpPr>
          <p:spPr>
            <a:xfrm>
              <a:off x="0" y="1141919"/>
              <a:ext cx="5801410" cy="1141919"/>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50" name="Google Shape;150;p19"/>
            <p:cNvSpPr txBox="1"/>
            <p:nvPr/>
          </p:nvSpPr>
          <p:spPr>
            <a:xfrm>
              <a:off x="0" y="1141919"/>
              <a:ext cx="5801410" cy="1141919"/>
            </a:xfrm>
            <a:prstGeom prst="rect">
              <a:avLst/>
            </a:prstGeom>
            <a:noFill/>
            <a:ln>
              <a:noFill/>
            </a:ln>
          </p:spPr>
          <p:txBody>
            <a:bodyPr anchor="t" anchorCtr="0" bIns="68575" lIns="68575" rIns="68575" spcFirstLastPara="1" tIns="68575" wrap="square">
              <a:noAutofit/>
            </a:bodyPr>
            <a:lstStyle/>
            <a:p>
              <a:pPr algn="l" indent="0" lvl="0" marL="0" marR="0" rtl="0">
                <a:lnSpc>
                  <a:spcPct val="90000"/>
                </a:lnSpc>
                <a:spcBef>
                  <a:spcPts val="0"/>
                </a:spcBef>
                <a:spcAft>
                  <a:spcPts val="0"/>
                </a:spcAft>
                <a:buClr>
                  <a:schemeClr val="dk1"/>
                </a:buClr>
                <a:buSzPts val="1800"/>
                <a:buFont typeface="Calibri"/>
                <a:buNone/>
              </a:pPr>
              <a:r>
                <a:rPr b="0" cap="none" i="0" lang="en-US" strike="noStrike" sz="2200" u="none">
                  <a:solidFill>
                    <a:schemeClr val="dk1"/>
                  </a:solidFill>
                  <a:latin typeface="Calibri"/>
                  <a:ea typeface="Calibri"/>
                  <a:cs typeface="Calibri"/>
                  <a:sym typeface="Calibri"/>
                </a:rPr>
                <a:t>It is essential to characterize the linkages between environmental changes and human health at different geospatial and temporal scales</a:t>
              </a:r>
              <a:endParaRPr b="0" cap="none" i="0" strike="noStrike" sz="2200" u="none">
                <a:solidFill>
                  <a:schemeClr val="dk1"/>
                </a:solidFill>
                <a:latin typeface="Calibri"/>
                <a:ea typeface="Calibri"/>
                <a:cs typeface="Calibri"/>
                <a:sym typeface="Calibri"/>
              </a:endParaRPr>
            </a:p>
          </p:txBody>
        </p:sp>
        <p:cxnSp>
          <p:nvCxnSpPr>
            <p:cNvPr id="151" name="Google Shape;151;p19"/>
            <p:cNvCxnSpPr/>
            <p:nvPr/>
          </p:nvCxnSpPr>
          <p:spPr>
            <a:xfrm>
              <a:off x="0" y="2283838"/>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52" name="Google Shape;152;p19"/>
            <p:cNvSpPr/>
            <p:nvPr/>
          </p:nvSpPr>
          <p:spPr>
            <a:xfrm>
              <a:off x="0" y="2283838"/>
              <a:ext cx="5801410" cy="1141919"/>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53" name="Google Shape;153;p19"/>
            <p:cNvSpPr txBox="1"/>
            <p:nvPr/>
          </p:nvSpPr>
          <p:spPr>
            <a:xfrm>
              <a:off x="0" y="2283838"/>
              <a:ext cx="5801410" cy="1141919"/>
            </a:xfrm>
            <a:prstGeom prst="rect">
              <a:avLst/>
            </a:prstGeom>
            <a:noFill/>
            <a:ln>
              <a:noFill/>
            </a:ln>
          </p:spPr>
          <p:txBody>
            <a:bodyPr anchor="t" anchorCtr="0" bIns="68575" lIns="68575" rIns="68575" spcFirstLastPara="1" tIns="68575" wrap="square">
              <a:noAutofit/>
            </a:bodyPr>
            <a:lstStyle/>
            <a:p>
              <a:pPr algn="l" indent="0" lvl="0" marL="0" marR="0" rtl="0">
                <a:lnSpc>
                  <a:spcPct val="90000"/>
                </a:lnSpc>
                <a:spcBef>
                  <a:spcPts val="0"/>
                </a:spcBef>
                <a:spcAft>
                  <a:spcPts val="0"/>
                </a:spcAft>
                <a:buClr>
                  <a:schemeClr val="dk1"/>
                </a:buClr>
                <a:buSzPts val="1800"/>
                <a:buFont typeface="Calibri"/>
                <a:buNone/>
              </a:pPr>
              <a:r>
                <a:rPr b="0" cap="none" i="0" lang="en-US" strike="noStrike" sz="2400" u="none">
                  <a:solidFill>
                    <a:schemeClr val="dk1"/>
                  </a:solidFill>
                  <a:latin typeface="Calibri"/>
                  <a:ea typeface="Calibri"/>
                  <a:cs typeface="Calibri"/>
                  <a:sym typeface="Calibri"/>
                </a:rPr>
                <a:t>Doing so requires systems-based understandings that incorporate characteristics of complex adaptive systems</a:t>
              </a:r>
              <a:r>
                <a:rPr b="0" cap="none" i="0" lang="en-US" strike="noStrike" sz="1800" u="none">
                  <a:solidFill>
                    <a:schemeClr val="dk1"/>
                  </a:solidFill>
                  <a:latin typeface="Calibri"/>
                  <a:ea typeface="Calibri"/>
                  <a:cs typeface="Calibri"/>
                  <a:sym typeface="Calibri"/>
                </a:rPr>
                <a:t> </a:t>
              </a:r>
              <a:endParaRPr b="0" cap="none" i="0" strike="noStrike" sz="1800" u="none">
                <a:solidFill>
                  <a:schemeClr val="dk1"/>
                </a:solidFill>
                <a:latin typeface="Calibri"/>
                <a:ea typeface="Calibri"/>
                <a:cs typeface="Calibri"/>
                <a:sym typeface="Calibri"/>
              </a:endParaRPr>
            </a:p>
          </p:txBody>
        </p:sp>
        <p:cxnSp>
          <p:nvCxnSpPr>
            <p:cNvPr id="154" name="Google Shape;154;p19"/>
            <p:cNvCxnSpPr/>
            <p:nvPr/>
          </p:nvCxnSpPr>
          <p:spPr>
            <a:xfrm>
              <a:off x="0" y="3425757"/>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55" name="Google Shape;155;p19"/>
            <p:cNvSpPr/>
            <p:nvPr/>
          </p:nvSpPr>
          <p:spPr>
            <a:xfrm>
              <a:off x="0" y="3425757"/>
              <a:ext cx="5801410" cy="1141919"/>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56" name="Google Shape;156;p19"/>
            <p:cNvSpPr txBox="1"/>
            <p:nvPr/>
          </p:nvSpPr>
          <p:spPr>
            <a:xfrm>
              <a:off x="0" y="3425757"/>
              <a:ext cx="5801410" cy="1141919"/>
            </a:xfrm>
            <a:prstGeom prst="rect">
              <a:avLst/>
            </a:prstGeom>
            <a:noFill/>
            <a:ln>
              <a:noFill/>
            </a:ln>
          </p:spPr>
          <p:txBody>
            <a:bodyPr anchor="t" anchorCtr="0" bIns="68575" lIns="68575" rIns="68575" spcFirstLastPara="1" tIns="68575" wrap="square">
              <a:noAutofit/>
            </a:bodyPr>
            <a:lstStyle/>
            <a:p>
              <a:pPr algn="l" indent="0" lvl="0" marL="0" marR="0" rtl="0">
                <a:lnSpc>
                  <a:spcPct val="90000"/>
                </a:lnSpc>
                <a:spcBef>
                  <a:spcPts val="0"/>
                </a:spcBef>
                <a:spcAft>
                  <a:spcPts val="0"/>
                </a:spcAft>
                <a:buClr>
                  <a:schemeClr val="dk1"/>
                </a:buClr>
                <a:buSzPts val="1800"/>
                <a:buFont typeface="Calibri"/>
                <a:buNone/>
              </a:pPr>
              <a:r>
                <a:rPr b="0" cap="none" i="0" lang="en-US" strike="noStrike" sz="2400" u="none">
                  <a:solidFill>
                    <a:schemeClr val="dk1"/>
                  </a:solidFill>
                  <a:latin typeface="Calibri"/>
                  <a:ea typeface="Calibri"/>
                  <a:cs typeface="Calibri"/>
                  <a:sym typeface="Calibri"/>
                </a:rPr>
                <a:t>Learners work towards self-awareness to acknowledge their own biases and epistemological groundings.</a:t>
              </a:r>
              <a:r>
                <a:rPr b="0" cap="none" i="0" lang="en-US" strike="noStrike" sz="1800" u="none">
                  <a:solidFill>
                    <a:schemeClr val="dk1"/>
                  </a:solidFill>
                  <a:latin typeface="Calibri"/>
                  <a:ea typeface="Calibri"/>
                  <a:cs typeface="Calibri"/>
                  <a:sym typeface="Calibri"/>
                </a:rPr>
                <a:t> </a:t>
              </a:r>
              <a:endParaRPr b="0" cap="none" i="0" strike="noStrike" sz="1800" u="none">
                <a:solidFill>
                  <a:schemeClr val="dk1"/>
                </a:solidFill>
                <a:latin typeface="Calibri"/>
                <a:ea typeface="Calibri"/>
                <a:cs typeface="Calibri"/>
                <a:sym typeface="Calibri"/>
              </a:endParaRPr>
            </a:p>
          </p:txBody>
        </p:sp>
      </p:grpSp>
      <p:pic>
        <p:nvPicPr>
          <p:cNvPr descr="Background pattern&#10;&#10;Description automatically generated" id="16" name="Picture 15">
            <a:extLst>
              <a:ext uri="{FF2B5EF4-FFF2-40B4-BE49-F238E27FC236}">
                <a16:creationId xmlns:a16="http://schemas.microsoft.com/office/drawing/2014/main" id="{505B536E-94A6-4146-B895-E2A034DEDD95}"/>
              </a:ext>
            </a:extLst>
          </p:cNvPr>
          <p:cNvPicPr>
            <a:picLocks noChangeAspect="1"/>
          </p:cNvPicPr>
          <p:nvPr/>
        </p:nvPicPr>
        <p:blipFill>
          <a:blip r:embed="rId4"/>
          <a:stretch>
            <a:fillRect/>
          </a:stretch>
        </p:blipFill>
        <p:spPr>
          <a:xfrm rot="5400000">
            <a:off x="-3258999" y="3258999"/>
            <a:ext cx="6858000" cy="340002"/>
          </a:xfrm>
          <a:prstGeom prst="rect">
            <a:avLst/>
          </a:prstGeom>
        </p:spPr>
      </p:pic>
    </p:spTree>
    <p:extLst>
      <p:ext uri="{BB962C8B-B14F-4D97-AF65-F5344CB8AC3E}">
        <p14:creationId xmlns:p14="http://schemas.microsoft.com/office/powerpoint/2010/main" val="340786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7816F32C-59E7-4817-B75F-C6A5B61C3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0"/>
          </a:xfrm>
          <a:prstGeom prst="rect">
            <a:avLst/>
          </a:prstGeom>
        </p:spPr>
      </p:pic>
      <p:sp>
        <p:nvSpPr>
          <p:cNvPr id="6" name="TextBox 5">
            <a:extLst>
              <a:ext uri="{FF2B5EF4-FFF2-40B4-BE49-F238E27FC236}">
                <a16:creationId xmlns:a16="http://schemas.microsoft.com/office/drawing/2014/main" id="{541497DA-F0B9-4E91-9B60-EC7410104E34}"/>
              </a:ext>
            </a:extLst>
          </p:cNvPr>
          <p:cNvSpPr txBox="1"/>
          <p:nvPr/>
        </p:nvSpPr>
        <p:spPr>
          <a:xfrm>
            <a:off x="615821" y="3332824"/>
            <a:ext cx="6159187" cy="1600438"/>
          </a:xfrm>
          <a:prstGeom prst="rect">
            <a:avLst/>
          </a:prstGeom>
          <a:noFill/>
        </p:spPr>
        <p:txBody>
          <a:bodyPr wrap="none" rtlCol="0">
            <a:spAutoFit/>
          </a:bodyPr>
          <a:lstStyle/>
          <a:p>
            <a:r>
              <a:rPr lang="en-US" sz="4000" b="1" i="0" u="none" strike="noStrike" dirty="0">
                <a:solidFill>
                  <a:srgbClr val="0070C0"/>
                </a:solidFill>
                <a:effectLst/>
                <a:latin typeface="YACkoButpeE 0"/>
              </a:rPr>
              <a:t>Breakout Panel Submissions</a:t>
            </a:r>
            <a:endParaRPr lang="en-US" sz="4000" dirty="0">
              <a:solidFill>
                <a:srgbClr val="0070C0"/>
              </a:solidFill>
              <a:effectLst/>
              <a:latin typeface="YACkoButpeE 0"/>
            </a:endParaRPr>
          </a:p>
          <a:p>
            <a:r>
              <a:rPr lang="en-US" sz="4000" b="0" i="0" u="none" strike="noStrike" dirty="0">
                <a:solidFill>
                  <a:srgbClr val="0070C0"/>
                </a:solidFill>
                <a:effectLst/>
                <a:latin typeface="YACkoA9eHeY 0"/>
              </a:rPr>
              <a:t>Deadline: August 31, 2021</a:t>
            </a:r>
            <a:endParaRPr lang="en-US" sz="4000" dirty="0">
              <a:solidFill>
                <a:srgbClr val="0070C0"/>
              </a:solidFill>
              <a:effectLst/>
              <a:latin typeface="YACkoA9eHeY 0"/>
            </a:endParaRPr>
          </a:p>
          <a:p>
            <a:endParaRPr lang="en-US" dirty="0"/>
          </a:p>
        </p:txBody>
      </p:sp>
      <p:sp>
        <p:nvSpPr>
          <p:cNvPr id="7" name="TextBox 6">
            <a:extLst>
              <a:ext uri="{FF2B5EF4-FFF2-40B4-BE49-F238E27FC236}">
                <a16:creationId xmlns:a16="http://schemas.microsoft.com/office/drawing/2014/main" id="{13DFC796-F029-4988-B35F-C326DD9D091F}"/>
              </a:ext>
            </a:extLst>
          </p:cNvPr>
          <p:cNvSpPr txBox="1"/>
          <p:nvPr/>
        </p:nvSpPr>
        <p:spPr>
          <a:xfrm>
            <a:off x="615821" y="4933700"/>
            <a:ext cx="6491136" cy="1600438"/>
          </a:xfrm>
          <a:prstGeom prst="rect">
            <a:avLst/>
          </a:prstGeom>
          <a:noFill/>
        </p:spPr>
        <p:txBody>
          <a:bodyPr wrap="none" rtlCol="0">
            <a:spAutoFit/>
          </a:bodyPr>
          <a:lstStyle/>
          <a:p>
            <a:r>
              <a:rPr lang="en-US" sz="4000" b="1" i="0" u="none" strike="noStrike" dirty="0">
                <a:solidFill>
                  <a:srgbClr val="00B050"/>
                </a:solidFill>
                <a:effectLst/>
                <a:latin typeface="YACkoButpeE 0"/>
              </a:rPr>
              <a:t>Abstract Submissions</a:t>
            </a:r>
            <a:endParaRPr lang="en-US" sz="4000" dirty="0">
              <a:solidFill>
                <a:srgbClr val="00B050"/>
              </a:solidFill>
              <a:effectLst/>
              <a:latin typeface="YACkoButpeE 0"/>
            </a:endParaRPr>
          </a:p>
          <a:p>
            <a:r>
              <a:rPr lang="en-US" sz="4000" b="0" i="0" u="none" strike="noStrike" dirty="0">
                <a:solidFill>
                  <a:srgbClr val="00B050"/>
                </a:solidFill>
                <a:effectLst/>
                <a:latin typeface="YACkoA9eHeY 0"/>
              </a:rPr>
              <a:t>Deadline: September 23, 2021</a:t>
            </a:r>
            <a:endParaRPr lang="en-US" sz="4000" dirty="0">
              <a:solidFill>
                <a:srgbClr val="00B050"/>
              </a:solidFill>
              <a:effectLst/>
              <a:latin typeface="YACkoA9eHeY 0"/>
            </a:endParaRPr>
          </a:p>
          <a:p>
            <a:endParaRPr lang="en-US" dirty="0"/>
          </a:p>
        </p:txBody>
      </p:sp>
    </p:spTree>
    <p:extLst>
      <p:ext uri="{BB962C8B-B14F-4D97-AF65-F5344CB8AC3E}">
        <p14:creationId xmlns:p14="http://schemas.microsoft.com/office/powerpoint/2010/main" val="2157103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application, email&#10;&#10;Description automatically generated">
            <a:extLst>
              <a:ext uri="{FF2B5EF4-FFF2-40B4-BE49-F238E27FC236}">
                <a16:creationId xmlns:a16="http://schemas.microsoft.com/office/drawing/2014/main" id="{E2D690A5-0C53-4DE6-A540-1EB923159447}"/>
              </a:ext>
            </a:extLst>
          </p:cNvPr>
          <p:cNvPicPr>
            <a:picLocks noChangeAspect="1"/>
          </p:cNvPicPr>
          <p:nvPr/>
        </p:nvPicPr>
        <p:blipFill>
          <a:blip r:embed="rId2"/>
          <a:stretch>
            <a:fillRect/>
          </a:stretch>
        </p:blipFill>
        <p:spPr>
          <a:xfrm>
            <a:off x="948227" y="1172986"/>
            <a:ext cx="10295546" cy="4093958"/>
          </a:xfrm>
          <a:prstGeom prst="rect">
            <a:avLst/>
          </a:prstGeom>
        </p:spPr>
      </p:pic>
      <p:pic>
        <p:nvPicPr>
          <p:cNvPr id="5" name="Picture 4" descr="Background pattern&#10;&#10;Description automatically generated">
            <a:extLst>
              <a:ext uri="{FF2B5EF4-FFF2-40B4-BE49-F238E27FC236}">
                <a16:creationId xmlns:a16="http://schemas.microsoft.com/office/drawing/2014/main" id="{065F2BB4-9863-48A8-8923-EE4A925F566C}"/>
              </a:ext>
            </a:extLst>
          </p:cNvPr>
          <p:cNvPicPr>
            <a:picLocks noChangeAspect="1"/>
          </p:cNvPicPr>
          <p:nvPr/>
        </p:nvPicPr>
        <p:blipFill>
          <a:blip r:embed="rId3"/>
          <a:stretch>
            <a:fillRect/>
          </a:stretch>
        </p:blipFill>
        <p:spPr>
          <a:xfrm rot="5400000">
            <a:off x="-3258999" y="3258999"/>
            <a:ext cx="6858000" cy="340002"/>
          </a:xfrm>
          <a:prstGeom prst="rect">
            <a:avLst/>
          </a:prstGeom>
        </p:spPr>
      </p:pic>
    </p:spTree>
    <p:extLst>
      <p:ext uri="{BB962C8B-B14F-4D97-AF65-F5344CB8AC3E}">
        <p14:creationId xmlns:p14="http://schemas.microsoft.com/office/powerpoint/2010/main" val="907287918"/>
      </p:ext>
    </p:extLst>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736B26-FD09-DD4F-999F-8A5079C95094}"/>
              </a:ext>
            </a:extLst>
          </p:cNvPr>
          <p:cNvSpPr/>
          <p:nvPr/>
        </p:nvSpPr>
        <p:spPr>
          <a:xfrm>
            <a:off x="1048511" y="5220399"/>
            <a:ext cx="10314431" cy="1569660"/>
          </a:xfrm>
          <a:prstGeom prst="rect">
            <a:avLst/>
          </a:prstGeom>
        </p:spPr>
        <p:txBody>
          <a:bodyPr wrap="square">
            <a:spAutoFit/>
          </a:bodyPr>
          <a:lstStyle/>
          <a:p>
            <a:pPr algn="ctr"/>
            <a:r>
              <a:rPr b="1" dirty="0" i="0" lang="es-CR" sz="2400">
                <a:solidFill>
                  <a:srgbClr val="294B93"/>
                </a:solidFill>
                <a:effectLst/>
                <a:latin charset="0" panose="020F0502020204030204" pitchFamily="34" typeface="Calibri"/>
              </a:rPr>
              <a:t>Barbara Astle, PhD, RN</a:t>
            </a:r>
            <a:endParaRPr b="0" dirty="0" i="0" lang="es-CR" sz="2400">
              <a:solidFill>
                <a:srgbClr val="403F42"/>
              </a:solidFill>
              <a:effectLst/>
              <a:latin charset="0" panose="020B0602030504020204" pitchFamily="34" typeface="Lucida Sans Unicode"/>
            </a:endParaRPr>
          </a:p>
          <a:p>
            <a:pPr algn="ctr"/>
            <a:r>
              <a:rPr b="0" dirty="0" err="1" i="0" lang="es-CR" sz="2400">
                <a:solidFill>
                  <a:srgbClr val="222222"/>
                </a:solidFill>
                <a:effectLst/>
                <a:latin charset="0" panose="020F0502020204030204" pitchFamily="34" typeface="Calibri"/>
              </a:rPr>
              <a:t>Professor</a:t>
            </a:r>
            <a:r>
              <a:rPr b="0" dirty="0" i="0" lang="es-CR" sz="2400">
                <a:solidFill>
                  <a:srgbClr val="222222"/>
                </a:solidFill>
                <a:effectLst/>
                <a:latin charset="0" panose="020F0502020204030204" pitchFamily="34" typeface="Calibri"/>
              </a:rPr>
              <a:t> of </a:t>
            </a:r>
            <a:r>
              <a:rPr b="0" dirty="0" err="1" i="0" lang="es-CR" sz="2400">
                <a:solidFill>
                  <a:srgbClr val="222222"/>
                </a:solidFill>
                <a:effectLst/>
                <a:latin charset="0" panose="020F0502020204030204" pitchFamily="34" typeface="Calibri"/>
              </a:rPr>
              <a:t>Nursing</a:t>
            </a:r>
            <a:r>
              <a:rPr b="0" dirty="0" i="0" lang="es-CR" sz="2400">
                <a:solidFill>
                  <a:srgbClr val="222222"/>
                </a:solidFill>
                <a:effectLst/>
                <a:latin charset="0" panose="020F0502020204030204" pitchFamily="34" typeface="Calibri"/>
              </a:rPr>
              <a:t>, Director, MSN </a:t>
            </a:r>
            <a:r>
              <a:rPr b="0" dirty="0" err="1" i="0" lang="es-CR" sz="2400">
                <a:solidFill>
                  <a:srgbClr val="222222"/>
                </a:solidFill>
                <a:effectLst/>
                <a:latin charset="0" panose="020F0502020204030204" pitchFamily="34" typeface="Calibri"/>
              </a:rPr>
              <a:t>Program</a:t>
            </a:r>
            <a:endParaRPr b="0" dirty="0" i="0" lang="es-CR" sz="2400">
              <a:solidFill>
                <a:srgbClr val="403F42"/>
              </a:solidFill>
              <a:effectLst/>
              <a:latin charset="0" panose="020B0602030504020204" pitchFamily="34" typeface="Lucida Sans Unicode"/>
            </a:endParaRPr>
          </a:p>
          <a:p>
            <a:pPr algn="ctr"/>
            <a:r>
              <a:rPr b="0" dirty="0" i="0" lang="es-CR" sz="2400">
                <a:solidFill>
                  <a:srgbClr val="222222"/>
                </a:solidFill>
                <a:effectLst/>
                <a:latin charset="0" panose="020F0502020204030204" pitchFamily="34" typeface="Calibri"/>
              </a:rPr>
              <a:t>Director, Centre of </a:t>
            </a:r>
            <a:r>
              <a:rPr b="0" dirty="0" err="1" i="0" lang="es-CR" sz="2400">
                <a:solidFill>
                  <a:srgbClr val="222222"/>
                </a:solidFill>
                <a:effectLst/>
                <a:latin charset="0" panose="020F0502020204030204" pitchFamily="34" typeface="Calibri"/>
              </a:rPr>
              <a:t>Equity</a:t>
            </a:r>
            <a:r>
              <a:rPr b="0" dirty="0" i="0" lang="es-CR" sz="2400">
                <a:solidFill>
                  <a:srgbClr val="222222"/>
                </a:solidFill>
                <a:effectLst/>
                <a:latin charset="0" panose="020F0502020204030204" pitchFamily="34" typeface="Calibri"/>
              </a:rPr>
              <a:t> &amp; Global </a:t>
            </a:r>
            <a:r>
              <a:rPr b="0" dirty="0" err="1" i="0" lang="es-CR" sz="2400">
                <a:solidFill>
                  <a:srgbClr val="222222"/>
                </a:solidFill>
                <a:effectLst/>
                <a:latin charset="0" panose="020F0502020204030204" pitchFamily="34" typeface="Calibri"/>
              </a:rPr>
              <a:t>Engagement</a:t>
            </a:r>
            <a:endParaRPr b="0" dirty="0" i="0" lang="es-CR" sz="2400">
              <a:solidFill>
                <a:srgbClr val="403F42"/>
              </a:solidFill>
              <a:effectLst/>
              <a:latin charset="0" panose="020B0602030504020204" pitchFamily="34" typeface="Lucida Sans Unicode"/>
            </a:endParaRPr>
          </a:p>
          <a:p>
            <a:pPr algn="ctr"/>
            <a:r>
              <a:rPr b="0" dirty="0" i="0" lang="es-CR" sz="2400">
                <a:solidFill>
                  <a:srgbClr val="222222"/>
                </a:solidFill>
                <a:effectLst/>
                <a:latin charset="0" panose="020F0502020204030204" pitchFamily="34" typeface="Calibri"/>
              </a:rPr>
              <a:t>Trinity Western University, Langley, British Columbia, </a:t>
            </a:r>
            <a:r>
              <a:rPr b="0" dirty="0" err="1" i="0" lang="es-CR" sz="2400">
                <a:solidFill>
                  <a:srgbClr val="222222"/>
                </a:solidFill>
                <a:effectLst/>
                <a:latin charset="0" panose="020F0502020204030204" pitchFamily="34" typeface="Calibri"/>
              </a:rPr>
              <a:t>Canada</a:t>
            </a:r>
            <a:endParaRPr b="0" dirty="0" i="0" lang="es-CR" sz="2400">
              <a:solidFill>
                <a:srgbClr val="403F42"/>
              </a:solidFill>
              <a:effectLst/>
              <a:latin charset="0" panose="020B0602030504020204" pitchFamily="34" typeface="Lucida Sans Unicode"/>
            </a:endParaRPr>
          </a:p>
        </p:txBody>
      </p:sp>
      <p:pic>
        <p:nvPicPr>
          <p:cNvPr descr="Background pattern&#10;&#10;Description automatically generated with low confidence" id="7" name="Picture 6">
            <a:extLst>
              <a:ext uri="{FF2B5EF4-FFF2-40B4-BE49-F238E27FC236}">
                <a16:creationId xmlns:a16="http://schemas.microsoft.com/office/drawing/2014/main" id="{3A4FE031-5B5C-4694-A4F9-7C40318ACB3C}"/>
              </a:ext>
            </a:extLst>
          </p:cNvPr>
          <p:cNvPicPr>
            <a:picLocks noChangeAspect="1"/>
          </p:cNvPicPr>
          <p:nvPr/>
        </p:nvPicPr>
        <p:blipFill>
          <a:blip r:embed="rId2"/>
          <a:stretch>
            <a:fillRect/>
          </a:stretch>
        </p:blipFill>
        <p:spPr>
          <a:xfrm rot="5400000">
            <a:off x="-3304642" y="3304641"/>
            <a:ext cx="6858000" cy="248718"/>
          </a:xfrm>
          <a:prstGeom prst="rect">
            <a:avLst/>
          </a:prstGeom>
        </p:spPr>
      </p:pic>
      <p:pic>
        <p:nvPicPr>
          <p:cNvPr descr="Logo, company name&#10;&#10;Description automatically generated" id="10" name="Picture 9">
            <a:extLst>
              <a:ext uri="{FF2B5EF4-FFF2-40B4-BE49-F238E27FC236}">
                <a16:creationId xmlns:a16="http://schemas.microsoft.com/office/drawing/2014/main" id="{219DCE77-B7CF-4F71-BB0C-C268975B9FDE}"/>
              </a:ext>
            </a:extLst>
          </p:cNvPr>
          <p:cNvPicPr>
            <a:picLocks noChangeAspect="1"/>
          </p:cNvPicPr>
          <p:nvPr/>
        </p:nvPicPr>
        <p:blipFill>
          <a:blip r:embed="rId3"/>
          <a:stretch>
            <a:fillRect/>
          </a:stretch>
        </p:blipFill>
        <p:spPr>
          <a:xfrm>
            <a:off x="2369905" y="77541"/>
            <a:ext cx="7671645" cy="2256615"/>
          </a:xfrm>
          <a:prstGeom prst="rect">
            <a:avLst/>
          </a:prstGeom>
        </p:spPr>
      </p:pic>
      <p:pic>
        <p:nvPicPr>
          <p:cNvPr id="11" name="Google Shape;161;p20">
            <a:extLst>
              <a:ext uri="{FF2B5EF4-FFF2-40B4-BE49-F238E27FC236}">
                <a16:creationId xmlns:a16="http://schemas.microsoft.com/office/drawing/2014/main" id="{A86AF971-4752-407A-881F-00C3ABBA4336}"/>
              </a:ext>
            </a:extLst>
          </p:cNvPr>
          <p:cNvPicPr preferRelativeResize="0">
            <a:picLocks noChangeAspect="1"/>
          </p:cNvPicPr>
          <p:nvPr/>
        </p:nvPicPr>
        <p:blipFill rotWithShape="1">
          <a:blip r:embed="rId4">
            <a:alphaModFix/>
          </a:blip>
          <a:srcRect b="21" r="20"/>
          <a:stretch/>
        </p:blipFill>
        <p:spPr>
          <a:xfrm>
            <a:off x="4821217" y="2439400"/>
            <a:ext cx="2549566" cy="2549566"/>
          </a:xfrm>
          <a:prstGeom prst="ellipse">
            <a:avLst/>
          </a:prstGeom>
          <a:noFill/>
          <a:ln>
            <a:noFill/>
          </a:ln>
        </p:spPr>
      </p:pic>
    </p:spTree>
    <p:extLst>
      <p:ext uri="{BB962C8B-B14F-4D97-AF65-F5344CB8AC3E}">
        <p14:creationId xmlns:p14="http://schemas.microsoft.com/office/powerpoint/2010/main" val="3517202921"/>
      </p:ext>
    </p:extLst>
  </p:cSld>
  <p:clrMapOvr>
    <a:masterClrMapping/>
  </p:clrMapOvr>
  <mc:AlternateContent xmlns:mc="http://schemas.openxmlformats.org/markup-compatibility/2006" xmlns:p14="http://schemas.microsoft.com/office/powerpoint/2010/main">
    <mc:Choice Requires="p14">
      <p:transition p14:dur="20000" spd="slow"/>
    </mc:Choice>
    <mc:Fallback xmlns="">
      <p:transition spd="slow"/>
    </mc:Fallback>
  </mc:AlternateContent>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Shape 160"/>
        <p:cNvGrpSpPr/>
        <p:nvPr/>
      </p:nvGrpSpPr>
      <p:grpSpPr>
        <a:xfrm>
          <a:off x="0" y="0"/>
          <a:ext cx="0" cy="0"/>
          <a:chOff x="0" y="0"/>
          <a:chExt cx="0" cy="0"/>
        </a:xfrm>
      </p:grpSpPr>
      <p:pic>
        <p:nvPicPr>
          <p:cNvPr id="161" name="Google Shape;161;p20"/>
          <p:cNvPicPr preferRelativeResize="0"/>
          <p:nvPr/>
        </p:nvPicPr>
        <p:blipFill rotWithShape="1">
          <a:blip r:embed="rId3">
            <a:alphaModFix/>
          </a:blip>
          <a:srcRect b="21" r="20"/>
          <a:stretch/>
        </p:blipFill>
        <p:spPr>
          <a:xfrm>
            <a:off x="527957" y="713013"/>
            <a:ext cx="5263243" cy="5263244"/>
          </a:xfrm>
          <a:prstGeom prst="ellipse">
            <a:avLst/>
          </a:prstGeom>
          <a:noFill/>
          <a:ln>
            <a:noFill/>
          </a:ln>
        </p:spPr>
      </p:pic>
      <p:grpSp>
        <p:nvGrpSpPr>
          <p:cNvPr id="162" name="Google Shape;162;p20"/>
          <p:cNvGrpSpPr/>
          <p:nvPr/>
        </p:nvGrpSpPr>
        <p:grpSpPr>
          <a:xfrm>
            <a:off x="6172539" y="478971"/>
            <a:ext cx="5801410" cy="6379028"/>
            <a:chOff x="0" y="0"/>
            <a:chExt cx="5801410" cy="6379028"/>
          </a:xfrm>
        </p:grpSpPr>
        <p:cxnSp>
          <p:nvCxnSpPr>
            <p:cNvPr id="163" name="Google Shape;163;p20"/>
            <p:cNvCxnSpPr/>
            <p:nvPr/>
          </p:nvCxnSpPr>
          <p:spPr>
            <a:xfrm>
              <a:off x="0" y="0"/>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64" name="Google Shape;164;p20"/>
            <p:cNvSpPr/>
            <p:nvPr/>
          </p:nvSpPr>
          <p:spPr>
            <a:xfrm>
              <a:off x="0" y="0"/>
              <a:ext cx="5795744" cy="1594757"/>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65" name="Google Shape;165;p20"/>
            <p:cNvSpPr txBox="1"/>
            <p:nvPr/>
          </p:nvSpPr>
          <p:spPr>
            <a:xfrm>
              <a:off x="0" y="0"/>
              <a:ext cx="5795744" cy="1594757"/>
            </a:xfrm>
            <a:prstGeom prst="rect">
              <a:avLst/>
            </a:prstGeom>
            <a:noFill/>
            <a:ln>
              <a:noFill/>
            </a:ln>
          </p:spPr>
          <p:txBody>
            <a:bodyPr anchor="t" anchorCtr="0" bIns="68575" lIns="68575" rIns="68575" spcFirstLastPara="1" tIns="68575" wrap="square">
              <a:noAutofit/>
            </a:bodyPr>
            <a:lstStyle/>
            <a:p>
              <a:pPr algn="l" indent="0" lvl="0" marL="0" marR="0" rtl="0">
                <a:lnSpc>
                  <a:spcPct val="90000"/>
                </a:lnSpc>
                <a:spcBef>
                  <a:spcPts val="0"/>
                </a:spcBef>
                <a:spcAft>
                  <a:spcPts val="0"/>
                </a:spcAft>
                <a:buClr>
                  <a:schemeClr val="dk1"/>
                </a:buClr>
                <a:buSzPts val="1800"/>
                <a:buFont typeface="Calibri"/>
                <a:buNone/>
              </a:pPr>
              <a:r>
                <a:rPr b="0" cap="none" i="0" lang="en-US" strike="noStrike" sz="1800" u="none">
                  <a:solidFill>
                    <a:schemeClr val="dk1"/>
                  </a:solidFill>
                  <a:latin typeface="Calibri"/>
                  <a:ea typeface="Calibri"/>
                  <a:cs typeface="Calibri"/>
                  <a:sym typeface="Calibri"/>
                </a:rPr>
                <a:t>Equity and justice in planetary health is founded on the rights of humans and the rights of nature, giving all human populations and ecosystems—present and future—the opportunity to attain their full vitality.</a:t>
              </a:r>
              <a:endParaRPr b="0" cap="none" i="0" strike="noStrike" sz="1800" u="none">
                <a:solidFill>
                  <a:schemeClr val="dk1"/>
                </a:solidFill>
                <a:latin typeface="Calibri"/>
                <a:ea typeface="Calibri"/>
                <a:cs typeface="Calibri"/>
                <a:sym typeface="Calibri"/>
              </a:endParaRPr>
            </a:p>
          </p:txBody>
        </p:sp>
        <p:cxnSp>
          <p:nvCxnSpPr>
            <p:cNvPr id="166" name="Google Shape;166;p20"/>
            <p:cNvCxnSpPr/>
            <p:nvPr/>
          </p:nvCxnSpPr>
          <p:spPr>
            <a:xfrm>
              <a:off x="0" y="1594757"/>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67" name="Google Shape;167;p20"/>
            <p:cNvSpPr/>
            <p:nvPr/>
          </p:nvSpPr>
          <p:spPr>
            <a:xfrm>
              <a:off x="0" y="1594757"/>
              <a:ext cx="5795744" cy="1594757"/>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68" name="Google Shape;168;p20"/>
            <p:cNvSpPr txBox="1"/>
            <p:nvPr/>
          </p:nvSpPr>
          <p:spPr>
            <a:xfrm>
              <a:off x="0" y="1594757"/>
              <a:ext cx="5795744" cy="1594757"/>
            </a:xfrm>
            <a:prstGeom prst="rect">
              <a:avLst/>
            </a:prstGeom>
            <a:noFill/>
            <a:ln>
              <a:noFill/>
            </a:ln>
          </p:spPr>
          <p:txBody>
            <a:bodyPr anchor="t" anchorCtr="0" bIns="68575" lIns="68575" rIns="68575" spcFirstLastPara="1" tIns="68575" wrap="square">
              <a:noAutofit/>
            </a:bodyPr>
            <a:lstStyle/>
            <a:p>
              <a:pPr algn="l" indent="0" lvl="0" marL="0" marR="0" rtl="0">
                <a:lnSpc>
                  <a:spcPct val="90000"/>
                </a:lnSpc>
                <a:spcBef>
                  <a:spcPts val="0"/>
                </a:spcBef>
                <a:spcAft>
                  <a:spcPts val="0"/>
                </a:spcAft>
                <a:buClr>
                  <a:schemeClr val="dk1"/>
                </a:buClr>
                <a:buSzPts val="1800"/>
                <a:buFont typeface="Calibri"/>
                <a:buNone/>
              </a:pPr>
              <a:r>
                <a:rPr b="0" cap="none" i="0" lang="en-US" strike="noStrike" sz="1800" u="none">
                  <a:solidFill>
                    <a:schemeClr val="dk1"/>
                  </a:solidFill>
                  <a:latin typeface="Calibri"/>
                  <a:ea typeface="Calibri"/>
                  <a:cs typeface="Calibri"/>
                  <a:sym typeface="Calibri"/>
                </a:rPr>
                <a:t>Realizing this requires eliminating systemic disparities so that no population carries disproportionate burdens of environmental and health impacts while others are able to thrive.</a:t>
              </a:r>
              <a:endParaRPr b="0" cap="none" i="0" strike="noStrike" sz="1800" u="none">
                <a:solidFill>
                  <a:schemeClr val="dk1"/>
                </a:solidFill>
                <a:latin typeface="Calibri"/>
                <a:ea typeface="Calibri"/>
                <a:cs typeface="Calibri"/>
                <a:sym typeface="Calibri"/>
              </a:endParaRPr>
            </a:p>
          </p:txBody>
        </p:sp>
        <p:cxnSp>
          <p:nvCxnSpPr>
            <p:cNvPr id="169" name="Google Shape;169;p20"/>
            <p:cNvCxnSpPr/>
            <p:nvPr/>
          </p:nvCxnSpPr>
          <p:spPr>
            <a:xfrm>
              <a:off x="0" y="3189514"/>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70" name="Google Shape;170;p20"/>
            <p:cNvSpPr/>
            <p:nvPr/>
          </p:nvSpPr>
          <p:spPr>
            <a:xfrm>
              <a:off x="0" y="3189514"/>
              <a:ext cx="5795744" cy="1594757"/>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71" name="Google Shape;171;p20"/>
            <p:cNvSpPr txBox="1"/>
            <p:nvPr/>
          </p:nvSpPr>
          <p:spPr>
            <a:xfrm>
              <a:off x="0" y="3189514"/>
              <a:ext cx="5795744" cy="1594757"/>
            </a:xfrm>
            <a:prstGeom prst="rect">
              <a:avLst/>
            </a:prstGeom>
            <a:noFill/>
            <a:ln>
              <a:noFill/>
            </a:ln>
          </p:spPr>
          <p:txBody>
            <a:bodyPr anchor="t" anchorCtr="0" bIns="68575" lIns="68575" rIns="68575" spcFirstLastPara="1" tIns="68575" wrap="square">
              <a:noAutofit/>
            </a:bodyPr>
            <a:lstStyle/>
            <a:p>
              <a:pPr algn="l" indent="0" lvl="0" marL="0" marR="0" rtl="0">
                <a:lnSpc>
                  <a:spcPct val="90000"/>
                </a:lnSpc>
                <a:spcBef>
                  <a:spcPts val="0"/>
                </a:spcBef>
                <a:spcAft>
                  <a:spcPts val="0"/>
                </a:spcAft>
                <a:buClr>
                  <a:schemeClr val="dk1"/>
                </a:buClr>
                <a:buSzPts val="1800"/>
                <a:buFont typeface="Calibri"/>
                <a:buNone/>
              </a:pPr>
              <a:r>
                <a:rPr b="0" cap="none" i="0" lang="en-US" strike="noStrike" sz="1800" u="none">
                  <a:solidFill>
                    <a:schemeClr val="dk1"/>
                  </a:solidFill>
                  <a:latin typeface="Calibri"/>
                  <a:ea typeface="Calibri"/>
                  <a:cs typeface="Calibri"/>
                  <a:sym typeface="Calibri"/>
                </a:rPr>
                <a:t>Education processes must acknowledge the structural inequities and how historical and political injustices have contributed to the disenfranchisement of populations and a degraded environment. </a:t>
              </a:r>
              <a:endParaRPr b="0" cap="none" i="0" strike="noStrike" sz="1800" u="none">
                <a:solidFill>
                  <a:schemeClr val="dk1"/>
                </a:solidFill>
                <a:latin typeface="Calibri"/>
                <a:ea typeface="Calibri"/>
                <a:cs typeface="Calibri"/>
                <a:sym typeface="Calibri"/>
              </a:endParaRPr>
            </a:p>
          </p:txBody>
        </p:sp>
        <p:cxnSp>
          <p:nvCxnSpPr>
            <p:cNvPr id="172" name="Google Shape;172;p20"/>
            <p:cNvCxnSpPr/>
            <p:nvPr/>
          </p:nvCxnSpPr>
          <p:spPr>
            <a:xfrm>
              <a:off x="0" y="4784271"/>
              <a:ext cx="5801410" cy="0"/>
            </a:xfrm>
            <a:prstGeom prst="straightConnector1">
              <a:avLst/>
            </a:prstGeom>
            <a:solidFill>
              <a:srgbClr val="4372C3"/>
            </a:solidFill>
            <a:ln cap="flat" cmpd="sng" w="12700">
              <a:solidFill>
                <a:srgbClr val="4372C3"/>
              </a:solidFill>
              <a:prstDash val="solid"/>
              <a:miter lim="800000"/>
              <a:headEnd len="sm" type="none" w="sm"/>
              <a:tailEnd len="sm" type="none" w="sm"/>
            </a:ln>
          </p:spPr>
        </p:cxnSp>
        <p:sp>
          <p:nvSpPr>
            <p:cNvPr id="173" name="Google Shape;173;p20"/>
            <p:cNvSpPr/>
            <p:nvPr/>
          </p:nvSpPr>
          <p:spPr>
            <a:xfrm>
              <a:off x="0" y="4784271"/>
              <a:ext cx="5795744" cy="1594757"/>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174" name="Google Shape;174;p20"/>
            <p:cNvSpPr txBox="1"/>
            <p:nvPr/>
          </p:nvSpPr>
          <p:spPr>
            <a:xfrm>
              <a:off x="0" y="4784271"/>
              <a:ext cx="5795744" cy="1594757"/>
            </a:xfrm>
            <a:prstGeom prst="rect">
              <a:avLst/>
            </a:prstGeom>
            <a:noFill/>
            <a:ln>
              <a:noFill/>
            </a:ln>
          </p:spPr>
          <p:txBody>
            <a:bodyPr anchor="t" anchorCtr="0" bIns="68575" lIns="68575" rIns="68575" spcFirstLastPara="1" tIns="68575" wrap="square">
              <a:noAutofit/>
            </a:bodyPr>
            <a:lstStyle/>
            <a:p>
              <a:pPr algn="l" indent="0" lvl="0" marL="0" marR="0" rtl="0">
                <a:lnSpc>
                  <a:spcPct val="90000"/>
                </a:lnSpc>
                <a:spcBef>
                  <a:spcPts val="0"/>
                </a:spcBef>
                <a:spcAft>
                  <a:spcPts val="0"/>
                </a:spcAft>
                <a:buClr>
                  <a:schemeClr val="dk1"/>
                </a:buClr>
                <a:buSzPts val="1800"/>
                <a:buFont typeface="Calibri"/>
                <a:buNone/>
              </a:pPr>
              <a:r>
                <a:rPr b="0" cap="none" i="0" lang="en-US" strike="noStrike" sz="1800" u="none">
                  <a:solidFill>
                    <a:schemeClr val="dk1"/>
                  </a:solidFill>
                  <a:latin typeface="Calibri"/>
                  <a:ea typeface="Calibri"/>
                  <a:cs typeface="Calibri"/>
                  <a:sym typeface="Calibri"/>
                </a:rPr>
                <a:t>Future planetary health practitioners of the field must be able to rebuild the institutions (e.g., laws, health care, education) that promote and reproduce inequities and shape planetary living conditions. </a:t>
              </a:r>
              <a:endParaRPr b="0" cap="none" i="0" strike="noStrike" sz="1800" u="none">
                <a:solidFill>
                  <a:schemeClr val="dk1"/>
                </a:solidFill>
                <a:latin typeface="Calibri"/>
                <a:ea typeface="Calibri"/>
                <a:cs typeface="Calibri"/>
                <a:sym typeface="Calibri"/>
              </a:endParaRPr>
            </a:p>
          </p:txBody>
        </p:sp>
      </p:grpSp>
      <p:pic>
        <p:nvPicPr>
          <p:cNvPr descr="Background pattern&#10;&#10;Description automatically generated with low confidence" id="16" name="Picture 15">
            <a:extLst>
              <a:ext uri="{FF2B5EF4-FFF2-40B4-BE49-F238E27FC236}">
                <a16:creationId xmlns:a16="http://schemas.microsoft.com/office/drawing/2014/main" id="{F85B2DC1-C21B-4570-8A94-F22B45A01927}"/>
              </a:ext>
            </a:extLst>
          </p:cNvPr>
          <p:cNvPicPr>
            <a:picLocks noChangeAspect="1"/>
          </p:cNvPicPr>
          <p:nvPr/>
        </p:nvPicPr>
        <p:blipFill>
          <a:blip r:embed="rId4"/>
          <a:stretch>
            <a:fillRect/>
          </a:stretch>
        </p:blipFill>
        <p:spPr>
          <a:xfrm rot="5400000">
            <a:off x="-3304642" y="3304641"/>
            <a:ext cx="6858000" cy="248718"/>
          </a:xfrm>
          <a:prstGeom prst="rect">
            <a:avLst/>
          </a:prstGeom>
        </p:spPr>
      </p:pic>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2F47-2034-5042-A234-E5DB18A0BC05}"/>
              </a:ext>
            </a:extLst>
          </p:cNvPr>
          <p:cNvSpPr>
            <a:spLocks noGrp="1"/>
          </p:cNvSpPr>
          <p:nvPr>
            <p:ph type="title"/>
          </p:nvPr>
        </p:nvSpPr>
        <p:spPr>
          <a:xfrm>
            <a:off x="838199" y="254989"/>
            <a:ext cx="10515600" cy="1325563"/>
          </a:xfrm>
        </p:spPr>
        <p:txBody>
          <a:bodyPr>
            <a:normAutofit fontScale="90000"/>
          </a:bodyPr>
          <a:lstStyle/>
          <a:p>
            <a:pPr algn="ctr"/>
            <a:r>
              <a:rPr b="1" dirty="0" lang="en-US"/>
              <a:t>Effective movement-building is needed to solve the urgent planetary health crisis </a:t>
            </a:r>
            <a:br>
              <a:rPr b="1" dirty="0" lang="en-US"/>
            </a:br>
            <a:endParaRPr dirty="0" lang="en-US"/>
          </a:p>
        </p:txBody>
      </p:sp>
      <p:sp>
        <p:nvSpPr>
          <p:cNvPr id="3" name="Rectangle 2">
            <a:extLst>
              <a:ext uri="{FF2B5EF4-FFF2-40B4-BE49-F238E27FC236}">
                <a16:creationId xmlns:a16="http://schemas.microsoft.com/office/drawing/2014/main" id="{D3736B26-FD09-DD4F-999F-8A5079C95094}"/>
              </a:ext>
            </a:extLst>
          </p:cNvPr>
          <p:cNvSpPr/>
          <p:nvPr/>
        </p:nvSpPr>
        <p:spPr>
          <a:xfrm>
            <a:off x="3047999" y="5940229"/>
            <a:ext cx="6096000" cy="840230"/>
          </a:xfrm>
          <a:prstGeom prst="rect">
            <a:avLst/>
          </a:prstGeom>
        </p:spPr>
        <p:txBody>
          <a:bodyPr>
            <a:spAutoFit/>
          </a:bodyPr>
          <a:lstStyle/>
          <a:p>
            <a:pPr algn="ctr" defTabSz="914400" eaLnBrk="1" fontAlgn="auto" hangingPunct="1" indent="0" latinLnBrk="0" lvl="0" marL="0" marR="0" rtl="0">
              <a:lnSpc>
                <a:spcPct val="90000"/>
              </a:lnSpc>
              <a:spcBef>
                <a:spcPts val="0"/>
              </a:spcBef>
              <a:spcAft>
                <a:spcPts val="0"/>
              </a:spcAft>
              <a:buClr>
                <a:srgbClr val="000000"/>
              </a:buClr>
              <a:buSzPts val="1800"/>
              <a:buFont typeface="Arial"/>
              <a:buNone/>
              <a:tabLst/>
              <a:defRPr/>
            </a:pPr>
            <a:r>
              <a:rPr b="0" baseline="0" cap="none" dirty="0" err="1" i="0" kern="0" kumimoji="0" lang="en-US" noProof="0" normalizeH="0" spc="0" strike="noStrike" sz="1800" u="none">
                <a:ln>
                  <a:noFill/>
                </a:ln>
                <a:solidFill>
                  <a:srgbClr val="000000"/>
                </a:solidFill>
                <a:effectLst/>
                <a:uLnTx/>
                <a:uFillTx/>
                <a:latin typeface="Arial"/>
                <a:cs typeface="Arial"/>
                <a:sym typeface="Arial"/>
              </a:rPr>
              <a:t>Teddie</a:t>
            </a:r>
            <a:r>
              <a:rPr b="0" baseline="0" cap="none" dirty="0" i="0" kern="0" kumimoji="0" lang="en-US" noProof="0" normalizeH="0" spc="0" strike="noStrike" sz="1800" u="none">
                <a:ln>
                  <a:noFill/>
                </a:ln>
                <a:solidFill>
                  <a:srgbClr val="000000"/>
                </a:solidFill>
                <a:effectLst/>
                <a:uLnTx/>
                <a:uFillTx/>
                <a:latin typeface="Arial"/>
                <a:cs typeface="Arial"/>
                <a:sym typeface="Arial"/>
              </a:rPr>
              <a:t> Potter, PhD, RN, FAAN, FNAP</a:t>
            </a:r>
          </a:p>
          <a:p>
            <a:pPr algn="ctr" defTabSz="914400" eaLnBrk="1" fontAlgn="auto" hangingPunct="1" indent="0" latinLnBrk="0" lvl="0" marL="0" marR="0" rtl="0">
              <a:lnSpc>
                <a:spcPct val="90000"/>
              </a:lnSpc>
              <a:spcBef>
                <a:spcPts val="0"/>
              </a:spcBef>
              <a:spcAft>
                <a:spcPts val="0"/>
              </a:spcAft>
              <a:buClr>
                <a:srgbClr val="000000"/>
              </a:buClr>
              <a:buSzPts val="1800"/>
              <a:buFont typeface="Arial"/>
              <a:buNone/>
              <a:tabLst/>
              <a:defRPr/>
            </a:pPr>
            <a:r>
              <a:rPr b="0" baseline="0" cap="none" dirty="0" i="0" kern="0" kumimoji="0" lang="en-US" noProof="0" normalizeH="0" spc="0" strike="noStrike" sz="1800" u="none">
                <a:ln>
                  <a:noFill/>
                </a:ln>
                <a:solidFill>
                  <a:srgbClr val="000000"/>
                </a:solidFill>
                <a:effectLst/>
                <a:uLnTx/>
                <a:uFillTx/>
                <a:latin typeface="Arial"/>
                <a:cs typeface="Arial"/>
                <a:sym typeface="Arial"/>
              </a:rPr>
              <a:t>Director of Planetary Health </a:t>
            </a:r>
          </a:p>
          <a:p>
            <a:pPr algn="ctr" defTabSz="914400" eaLnBrk="1" fontAlgn="auto" hangingPunct="1" indent="0" latinLnBrk="0" lvl="0" marL="0" marR="0" rtl="0">
              <a:lnSpc>
                <a:spcPct val="90000"/>
              </a:lnSpc>
              <a:spcBef>
                <a:spcPts val="0"/>
              </a:spcBef>
              <a:spcAft>
                <a:spcPts val="0"/>
              </a:spcAft>
              <a:buClr>
                <a:srgbClr val="000000"/>
              </a:buClr>
              <a:buSzPts val="1800"/>
              <a:buFont typeface="Arial"/>
              <a:buNone/>
              <a:tabLst/>
              <a:defRPr/>
            </a:pPr>
            <a:r>
              <a:rPr b="0" baseline="0" cap="none" dirty="0" i="0" kern="0" kumimoji="0" lang="en-US" noProof="0" normalizeH="0" spc="0" strike="noStrike" sz="1800" u="none">
                <a:ln>
                  <a:noFill/>
                </a:ln>
                <a:solidFill>
                  <a:srgbClr val="000000"/>
                </a:solidFill>
                <a:effectLst/>
                <a:uLnTx/>
                <a:uFillTx/>
                <a:latin typeface="Arial"/>
                <a:cs typeface="Arial"/>
                <a:sym typeface="Arial"/>
              </a:rPr>
              <a:t>School of Nursing, University of Minnesota</a:t>
            </a:r>
          </a:p>
        </p:txBody>
      </p:sp>
      <p:pic>
        <p:nvPicPr>
          <p:cNvPr id="4" name="Google Shape;179;p9">
            <a:extLst>
              <a:ext uri="{FF2B5EF4-FFF2-40B4-BE49-F238E27FC236}">
                <a16:creationId xmlns:a16="http://schemas.microsoft.com/office/drawing/2014/main" id="{B42E73D8-7213-0747-87FB-ECC164705DCA}"/>
              </a:ext>
            </a:extLst>
          </p:cNvPr>
          <p:cNvPicPr preferRelativeResize="0"/>
          <p:nvPr/>
        </p:nvPicPr>
        <p:blipFill rotWithShape="1">
          <a:blip r:embed="rId2">
            <a:alphaModFix/>
          </a:blip>
          <a:srcRect b="-14" r="20"/>
          <a:stretch/>
        </p:blipFill>
        <p:spPr>
          <a:xfrm>
            <a:off x="3939267" y="1407674"/>
            <a:ext cx="4313466" cy="4378764"/>
          </a:xfrm>
          <a:prstGeom prst="ellipse">
            <a:avLst/>
          </a:prstGeom>
          <a:noFill/>
          <a:ln>
            <a:noFill/>
          </a:ln>
        </p:spPr>
      </p:pic>
      <p:pic>
        <p:nvPicPr>
          <p:cNvPr descr="Background pattern&#10;&#10;Description automatically generated" id="6" name="Picture 5">
            <a:extLst>
              <a:ext uri="{FF2B5EF4-FFF2-40B4-BE49-F238E27FC236}">
                <a16:creationId xmlns:a16="http://schemas.microsoft.com/office/drawing/2014/main" id="{22D2B92E-4B04-4458-8276-709E5790A520}"/>
              </a:ext>
            </a:extLst>
          </p:cNvPr>
          <p:cNvPicPr>
            <a:picLocks noChangeAspect="1"/>
          </p:cNvPicPr>
          <p:nvPr/>
        </p:nvPicPr>
        <p:blipFill>
          <a:blip r:embed="rId3"/>
          <a:stretch>
            <a:fillRect/>
          </a:stretch>
        </p:blipFill>
        <p:spPr>
          <a:xfrm rot="5400000">
            <a:off x="-3258713" y="3248157"/>
            <a:ext cx="6868556" cy="351130"/>
          </a:xfrm>
          <a:prstGeom prst="rect">
            <a:avLst/>
          </a:prstGeom>
        </p:spPr>
      </p:pic>
    </p:spTree>
    <p:extLst>
      <p:ext uri="{BB962C8B-B14F-4D97-AF65-F5344CB8AC3E}">
        <p14:creationId xmlns:p14="http://schemas.microsoft.com/office/powerpoint/2010/main" val="3429889305"/>
      </p:ext>
    </p:extLst>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dirty="0" i="0" kern="0" kumimoji="0" lang="en-US" noProof="0" normalizeH="0" spc="0" strike="noStrike" sz="1400" u="none">
              <a:ln>
                <a:noFill/>
              </a:ln>
              <a:solidFill>
                <a:srgbClr val="FFFFFF"/>
              </a:solidFill>
              <a:effectLst/>
              <a:uLnTx/>
              <a:uFillTx/>
              <a:latin typeface="Arial"/>
              <a:ea typeface="+mn-ea"/>
              <a:cs typeface="+mn-cs"/>
              <a:sym typeface="Arial"/>
            </a:endParaRPr>
          </a:p>
        </p:txBody>
      </p:sp>
      <p:pic>
        <p:nvPicPr>
          <p:cNvPr descr="A picture containing person, outdoor, concrete, rain&#10;&#10;Description automatically generated" id="9" name="Picture 8">
            <a:extLst>
              <a:ext uri="{FF2B5EF4-FFF2-40B4-BE49-F238E27FC236}">
                <a16:creationId xmlns:a16="http://schemas.microsoft.com/office/drawing/2014/main" id="{78879B82-CCEF-7B45-A0C4-39ED066416CA}"/>
              </a:ext>
            </a:extLst>
          </p:cNvPr>
          <p:cNvPicPr>
            <a:picLocks noChangeAspect="1"/>
          </p:cNvPicPr>
          <p:nvPr/>
        </p:nvPicPr>
        <p:blipFill rotWithShape="1">
          <a:blip r:embed="rId3">
            <a:alphaModFix/>
          </a:blip>
          <a:srcRect b="-1" r="-1"/>
          <a:stretch/>
        </p:blipFill>
        <p:spPr>
          <a:xfrm>
            <a:off x="5457554" y="3662929"/>
            <a:ext cx="6634238" cy="3195071"/>
          </a:xfrm>
          <a:prstGeom prst="rect">
            <a:avLst/>
          </a:prstGeom>
        </p:spPr>
      </p:pic>
      <p:pic>
        <p:nvPicPr>
          <p:cNvPr descr="A book on a person's lap&#10;&#10;Description automatically generated with medium confidence" id="8" name="Picture 7">
            <a:extLst>
              <a:ext uri="{FF2B5EF4-FFF2-40B4-BE49-F238E27FC236}">
                <a16:creationId xmlns:a16="http://schemas.microsoft.com/office/drawing/2014/main" id="{D2C09013-B7F4-1646-AF62-BD3AFD063D00}"/>
              </a:ext>
            </a:extLst>
          </p:cNvPr>
          <p:cNvPicPr>
            <a:picLocks noChangeAspect="1"/>
          </p:cNvPicPr>
          <p:nvPr/>
        </p:nvPicPr>
        <p:blipFill rotWithShape="1">
          <a:blip r:embed="rId4"/>
          <a:srcRect b="18" r="-1"/>
          <a:stretch/>
        </p:blipFill>
        <p:spPr>
          <a:xfrm>
            <a:off x="4447730" y="326224"/>
            <a:ext cx="7644062" cy="3176595"/>
          </a:xfrm>
          <a:prstGeom prst="rect">
            <a:avLst/>
          </a:prstGeom>
        </p:spPr>
      </p:pic>
      <p:sp>
        <p:nvSpPr>
          <p:cNvPr id="16" name="Rectangle 15">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lang="en-US" noProof="0" normalizeH="0" spc="0" strike="noStrike" sz="1400" u="none">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85DA6A25-A289-5140-838C-1F4487BC9DD0}"/>
              </a:ext>
            </a:extLst>
          </p:cNvPr>
          <p:cNvSpPr>
            <a:spLocks noGrp="1"/>
          </p:cNvSpPr>
          <p:nvPr>
            <p:ph type="title"/>
          </p:nvPr>
        </p:nvSpPr>
        <p:spPr>
          <a:xfrm>
            <a:off x="838200" y="1115219"/>
            <a:ext cx="5395912" cy="2387600"/>
          </a:xfrm>
        </p:spPr>
        <p:txBody>
          <a:bodyPr anchor="b" bIns="45720" lIns="91440" rIns="91440" rtlCol="0" tIns="45720" vert="horz">
            <a:normAutofit/>
          </a:bodyPr>
          <a:lstStyle/>
          <a:p>
            <a:pPr>
              <a:spcBef>
                <a:spcPct val="0"/>
              </a:spcBef>
            </a:pPr>
            <a:r>
              <a:rPr dirty="0" kern="1200" lang="en-US" sz="3900">
                <a:solidFill>
                  <a:schemeClr val="bg1"/>
                </a:solidFill>
                <a:latin typeface="+mj-lt"/>
                <a:ea typeface="+mj-ea"/>
                <a:cs typeface="+mj-cs"/>
              </a:rPr>
              <a:t>Ideas may be inspiring,…</a:t>
            </a:r>
          </a:p>
        </p:txBody>
      </p:sp>
      <p:cxnSp>
        <p:nvCxnSpPr>
          <p:cNvPr id="18" name="Straight Connector 17">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DAA84C-523F-AE49-8D27-C681D96FBED7}"/>
              </a:ext>
            </a:extLst>
          </p:cNvPr>
          <p:cNvSpPr txBox="1"/>
          <p:nvPr/>
        </p:nvSpPr>
        <p:spPr>
          <a:xfrm>
            <a:off x="838200" y="4079647"/>
            <a:ext cx="4092787" cy="2554545"/>
          </a:xfrm>
          <a:prstGeom prst="rect">
            <a:avLst/>
          </a:prstGeom>
          <a:noFill/>
        </p:spPr>
        <p:txBody>
          <a:bodyPr rtlCol="0" wrap="none">
            <a:spAutoFit/>
          </a:bodyPr>
          <a:lstStyle/>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r>
              <a:rPr b="0" baseline="0" cap="none" dirty="0" i="0" kern="1200" kumimoji="0" lang="en-US" noProof="0" normalizeH="0" spc="0" strike="noStrike" sz="4000" u="none">
                <a:ln>
                  <a:noFill/>
                </a:ln>
                <a:solidFill>
                  <a:srgbClr val="FFFFFF"/>
                </a:solidFill>
                <a:effectLst/>
                <a:uLnTx/>
                <a:uFillTx/>
                <a:latin typeface="Arial"/>
                <a:cs typeface="Arial"/>
                <a:sym typeface="Arial"/>
              </a:rPr>
              <a:t>But to become </a:t>
            </a: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r>
              <a:rPr b="0" baseline="0" cap="none" dirty="0" i="0" kern="1200" kumimoji="0" lang="en-US" noProof="0" normalizeH="0" spc="0" strike="noStrike" sz="4000" u="none">
                <a:ln>
                  <a:noFill/>
                </a:ln>
                <a:solidFill>
                  <a:srgbClr val="FFFFFF"/>
                </a:solidFill>
                <a:effectLst/>
                <a:uLnTx/>
                <a:uFillTx/>
                <a:latin typeface="Arial"/>
                <a:cs typeface="Arial"/>
                <a:sym typeface="Arial"/>
              </a:rPr>
              <a:t>solutions, </a:t>
            </a: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r>
              <a:rPr b="0" baseline="0" cap="none" dirty="0" i="0" kern="1200" kumimoji="0" lang="en-US" noProof="0" normalizeH="0" spc="0" strike="noStrike" sz="4000" u="none">
                <a:ln>
                  <a:noFill/>
                </a:ln>
                <a:solidFill>
                  <a:srgbClr val="FFFFFF"/>
                </a:solidFill>
                <a:effectLst/>
                <a:uLnTx/>
                <a:uFillTx/>
                <a:latin typeface="Arial"/>
                <a:cs typeface="Arial"/>
                <a:sym typeface="Arial"/>
              </a:rPr>
              <a:t>they must </a:t>
            </a: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r>
              <a:rPr b="0" baseline="0" cap="none" dirty="0" i="0" kern="1200" kumimoji="0" lang="en-US" noProof="0" normalizeH="0" spc="0" strike="noStrike" sz="4000" u="none">
                <a:ln>
                  <a:noFill/>
                </a:ln>
                <a:solidFill>
                  <a:srgbClr val="FFFFFF"/>
                </a:solidFill>
                <a:effectLst/>
                <a:uLnTx/>
                <a:uFillTx/>
                <a:latin typeface="Arial"/>
                <a:cs typeface="Arial"/>
                <a:sym typeface="Arial"/>
              </a:rPr>
              <a:t>be put into action</a:t>
            </a:r>
            <a:endParaRPr b="0" baseline="0" cap="none" dirty="0" i="0" kern="0" kumimoji="0" lang="en-US" noProof="0" normalizeH="0" spc="0" strike="noStrike" sz="4000" u="none">
              <a:ln>
                <a:noFill/>
              </a:ln>
              <a:solidFill>
                <a:srgbClr val="000000"/>
              </a:solidFill>
              <a:effectLst/>
              <a:uLnTx/>
              <a:uFillTx/>
              <a:latin typeface="Arial"/>
              <a:cs typeface="Arial"/>
              <a:sym typeface="Arial"/>
            </a:endParaRPr>
          </a:p>
        </p:txBody>
      </p:sp>
      <p:pic>
        <p:nvPicPr>
          <p:cNvPr descr="Background pattern&#10;&#10;Description automatically generated" id="11" name="Picture 10">
            <a:extLst>
              <a:ext uri="{FF2B5EF4-FFF2-40B4-BE49-F238E27FC236}">
                <a16:creationId xmlns:a16="http://schemas.microsoft.com/office/drawing/2014/main" id="{2592459D-BA0E-416B-B0DD-FC4A4799DD49}"/>
              </a:ext>
            </a:extLst>
          </p:cNvPr>
          <p:cNvPicPr>
            <a:picLocks noChangeAspect="1"/>
          </p:cNvPicPr>
          <p:nvPr/>
        </p:nvPicPr>
        <p:blipFill>
          <a:blip r:embed="rId5"/>
          <a:stretch>
            <a:fillRect/>
          </a:stretch>
        </p:blipFill>
        <p:spPr>
          <a:xfrm rot="5400000">
            <a:off x="-3258713" y="3248157"/>
            <a:ext cx="6868556" cy="351130"/>
          </a:xfrm>
          <a:prstGeom prst="rect">
            <a:avLst/>
          </a:prstGeom>
        </p:spPr>
      </p:pic>
    </p:spTree>
    <p:extLst>
      <p:ext uri="{BB962C8B-B14F-4D97-AF65-F5344CB8AC3E}">
        <p14:creationId xmlns:p14="http://schemas.microsoft.com/office/powerpoint/2010/main" val="399128866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9F4472-9490-8B45-BCC0-AAC7E607BF8B}"/>
              </a:ext>
            </a:extLst>
          </p:cNvPr>
          <p:cNvSpPr>
            <a:spLocks noGrp="1"/>
          </p:cNvSpPr>
          <p:nvPr>
            <p:ph idx="1" type="body"/>
          </p:nvPr>
        </p:nvSpPr>
        <p:spPr>
          <a:xfrm>
            <a:off x="419413" y="547394"/>
            <a:ext cx="5181600" cy="5910556"/>
          </a:xfrm>
        </p:spPr>
        <p:txBody>
          <a:bodyPr>
            <a:normAutofit fontScale="92500" lnSpcReduction="10000"/>
          </a:bodyPr>
          <a:lstStyle/>
          <a:p>
            <a:pPr indent="0" marL="114300">
              <a:buNone/>
            </a:pPr>
            <a:r>
              <a:rPr dirty="0" lang="en-US" sz="3500"/>
              <a:t>Contrary to popular belief, movements do not simply emerge in response to a given moment. It may appear to some that shifts in social behavior can happen quite suddenly, when in fact, it usually takes immense behind-the-scenes visioning, network building, and strategizing. </a:t>
            </a:r>
          </a:p>
          <a:p>
            <a:pPr indent="0" marL="114300">
              <a:buNone/>
            </a:pPr>
            <a:r>
              <a:rPr dirty="0" lang="en-US" sz="2200"/>
              <a:t>Howard, C. (2020).Targeted change making for a healthy recovery. </a:t>
            </a:r>
            <a:r>
              <a:rPr dirty="0" i="1" lang="en-US" sz="2200"/>
              <a:t>The Lancet: Planetary Health, 4</a:t>
            </a:r>
            <a:r>
              <a:rPr dirty="0" lang="en-US" sz="2200"/>
              <a:t>(9), e372-374. </a:t>
            </a:r>
          </a:p>
          <a:p>
            <a:pPr indent="0" marL="114300">
              <a:buNone/>
            </a:pPr>
            <a:endParaRPr dirty="0" lang="en-US"/>
          </a:p>
        </p:txBody>
      </p:sp>
      <p:pic>
        <p:nvPicPr>
          <p:cNvPr descr="10 Images of rosa parks Images: Library Of Congress Public Domain Search" id="1030" name="Picture 6">
            <a:extLst>
              <a:ext uri="{FF2B5EF4-FFF2-40B4-BE49-F238E27FC236}">
                <a16:creationId xmlns:a16="http://schemas.microsoft.com/office/drawing/2014/main" id="{9C55C9A3-55B8-D948-A5E1-4B3F2669BB6E}"/>
              </a:ext>
            </a:extLst>
          </p:cNvPr>
          <p:cNvPicPr>
            <a:picLocks noChangeArrowheads="1" noChangeAspect="1"/>
          </p:cNvPicPr>
          <p:nvPr/>
        </p:nvPicPr>
        <p:blipFill rotWithShape="1">
          <a:blip r:embed="rId3">
            <a:extLst>
              <a:ext uri="{28A0092B-C50C-407E-A947-70E740481C1C}">
                <a14:useLocalDpi xmlns:a14="http://schemas.microsoft.com/office/drawing/2010/main" val="0"/>
              </a:ext>
            </a:extLst>
          </a:blip>
          <a:srcRect b="52"/>
          <a:stretch/>
        </p:blipFill>
        <p:spPr bwMode="auto">
          <a:xfrm>
            <a:off x="6369051" y="400050"/>
            <a:ext cx="5538787" cy="6057900"/>
          </a:xfrm>
          <a:prstGeom prst="rect">
            <a:avLst/>
          </a:prstGeom>
          <a:noFill/>
          <a:extLst>
            <a:ext uri="{909E8E84-426E-40DD-AFC4-6F175D3DCCD1}">
              <a14:hiddenFill xmlns:a14="http://schemas.microsoft.com/office/drawing/2010/main">
                <a:solidFill>
                  <a:srgbClr val="FFFFFF"/>
                </a:solidFill>
              </a14:hiddenFill>
            </a:ext>
          </a:extLst>
        </p:spPr>
      </p:pic>
      <p:pic>
        <p:nvPicPr>
          <p:cNvPr descr="Background pattern&#10;&#10;Description automatically generated" id="4" name="Picture 3">
            <a:extLst>
              <a:ext uri="{FF2B5EF4-FFF2-40B4-BE49-F238E27FC236}">
                <a16:creationId xmlns:a16="http://schemas.microsoft.com/office/drawing/2014/main" id="{C9AA4733-B5C9-439F-9BF1-E2B56B2AD3D8}"/>
              </a:ext>
            </a:extLst>
          </p:cNvPr>
          <p:cNvPicPr>
            <a:picLocks noChangeAspect="1"/>
          </p:cNvPicPr>
          <p:nvPr/>
        </p:nvPicPr>
        <p:blipFill>
          <a:blip r:embed="rId4"/>
          <a:stretch>
            <a:fillRect/>
          </a:stretch>
        </p:blipFill>
        <p:spPr>
          <a:xfrm rot="5400000">
            <a:off x="-3258713" y="3248157"/>
            <a:ext cx="6868556" cy="351130"/>
          </a:xfrm>
          <a:prstGeom prst="rect">
            <a:avLst/>
          </a:prstGeom>
        </p:spPr>
      </p:pic>
    </p:spTree>
    <p:extLst>
      <p:ext uri="{BB962C8B-B14F-4D97-AF65-F5344CB8AC3E}">
        <p14:creationId xmlns:p14="http://schemas.microsoft.com/office/powerpoint/2010/main" val="538788622"/>
      </p:ext>
    </p:extLst>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green trees during daytime" id="2050" name="Picture 2">
            <a:extLst>
              <a:ext uri="{FF2B5EF4-FFF2-40B4-BE49-F238E27FC236}">
                <a16:creationId xmlns:a16="http://schemas.microsoft.com/office/drawing/2014/main" id="{96F4ED9F-D953-9B4E-B0F2-14971A6A959A}"/>
              </a:ext>
            </a:extLst>
          </p:cNvPr>
          <p:cNvPicPr>
            <a:picLocks noChangeArrowheads="1" noChangeAspect="1"/>
          </p:cNvPicPr>
          <p:nvPr/>
        </p:nvPicPr>
        <p:blipFill rotWithShape="1">
          <a:blip r:embed="rId3">
            <a:extLst>
              <a:ext uri="{28A0092B-C50C-407E-A947-70E740481C1C}">
                <a14:useLocalDpi xmlns:a14="http://schemas.microsoft.com/office/drawing/2010/main" val="0"/>
              </a:ext>
            </a:extLst>
          </a:blip>
          <a:srcRect b="-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lang="en-US" noProof="0" normalizeH="0" spc="0" strike="noStrike" sz="1400" u="none">
              <a:ln>
                <a:noFill/>
              </a:ln>
              <a:solidFill>
                <a:srgbClr val="FFFFFF"/>
              </a:solidFill>
              <a:effectLst/>
              <a:uLnTx/>
              <a:uFillTx/>
              <a:latin typeface="Arial"/>
              <a:ea typeface="+mn-ea"/>
              <a:cs typeface="+mn-cs"/>
              <a:sym typeface="Arial"/>
            </a:endParaRPr>
          </a:p>
        </p:txBody>
      </p:sp>
      <p:sp>
        <p:nvSpPr>
          <p:cNvPr id="5" name="Title 4">
            <a:extLst>
              <a:ext uri="{FF2B5EF4-FFF2-40B4-BE49-F238E27FC236}">
                <a16:creationId xmlns:a16="http://schemas.microsoft.com/office/drawing/2014/main" id="{A3327151-3E9A-EF45-AB82-0CEA786D6D6B}"/>
              </a:ext>
            </a:extLst>
          </p:cNvPr>
          <p:cNvSpPr>
            <a:spLocks noGrp="1"/>
          </p:cNvSpPr>
          <p:nvPr>
            <p:ph type="title"/>
          </p:nvPr>
        </p:nvSpPr>
        <p:spPr>
          <a:xfrm>
            <a:off x="523875" y="5317240"/>
            <a:ext cx="11210925" cy="744836"/>
          </a:xfrm>
        </p:spPr>
        <p:txBody>
          <a:bodyPr anchor="ctr" bIns="45720" lIns="91440" rIns="91440" rtlCol="0" tIns="45720" vert="horz">
            <a:normAutofit/>
          </a:bodyPr>
          <a:lstStyle/>
          <a:p>
            <a:pPr algn="ctr">
              <a:spcBef>
                <a:spcPct val="0"/>
              </a:spcBef>
            </a:pPr>
            <a:r>
              <a:rPr kern="1200" lang="en-US" sz="3600">
                <a:solidFill>
                  <a:schemeClr val="tx1">
                    <a:lumMod val="85000"/>
                    <a:lumOff val="15000"/>
                  </a:schemeClr>
                </a:solidFill>
                <a:latin typeface="+mj-lt"/>
                <a:ea typeface="+mj-ea"/>
                <a:cs typeface="+mj-cs"/>
              </a:rPr>
              <a:t>Movements require inclusive relationships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descr="Background pattern&#10;&#10;Description automatically generated" id="7" name="Picture 6">
            <a:extLst>
              <a:ext uri="{FF2B5EF4-FFF2-40B4-BE49-F238E27FC236}">
                <a16:creationId xmlns:a16="http://schemas.microsoft.com/office/drawing/2014/main" id="{D24B70A4-1361-4DED-80B4-198C647ABDCE}"/>
              </a:ext>
            </a:extLst>
          </p:cNvPr>
          <p:cNvPicPr>
            <a:picLocks noChangeAspect="1"/>
          </p:cNvPicPr>
          <p:nvPr/>
        </p:nvPicPr>
        <p:blipFill>
          <a:blip r:embed="rId4"/>
          <a:stretch>
            <a:fillRect/>
          </a:stretch>
        </p:blipFill>
        <p:spPr>
          <a:xfrm rot="5400000">
            <a:off x="-3258713" y="3248157"/>
            <a:ext cx="6868556" cy="351130"/>
          </a:xfrm>
          <a:prstGeom prst="rect">
            <a:avLst/>
          </a:prstGeom>
        </p:spPr>
      </p:pic>
    </p:spTree>
    <p:extLst>
      <p:ext uri="{BB962C8B-B14F-4D97-AF65-F5344CB8AC3E}">
        <p14:creationId xmlns:p14="http://schemas.microsoft.com/office/powerpoint/2010/main" val="3342800034"/>
      </p:ext>
    </p:extLst>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A person playing chess&#10;&#10;Description automatically generated with low confidence" id="5" name="Picture 4">
            <a:extLst>
              <a:ext uri="{FF2B5EF4-FFF2-40B4-BE49-F238E27FC236}">
                <a16:creationId xmlns:a16="http://schemas.microsoft.com/office/drawing/2014/main" id="{ABE03AC4-07C6-714F-90B0-ECAD66751418}"/>
              </a:ext>
            </a:extLst>
          </p:cNvPr>
          <p:cNvPicPr>
            <a:picLocks noChangeAspect="1"/>
          </p:cNvPicPr>
          <p:nvPr/>
        </p:nvPicPr>
        <p:blipFill rotWithShape="1">
          <a:blip r:embed="rId3"/>
          <a:srcRect b="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lang="en-US" noProof="0" normalizeH="0" spc="0" strike="noStrike" sz="1400" u="none">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A6C80803-982C-CC4B-AD32-1AAE06977358}"/>
              </a:ext>
            </a:extLst>
          </p:cNvPr>
          <p:cNvSpPr>
            <a:spLocks noGrp="1"/>
          </p:cNvSpPr>
          <p:nvPr>
            <p:ph type="title"/>
          </p:nvPr>
        </p:nvSpPr>
        <p:spPr>
          <a:xfrm>
            <a:off x="523875" y="5317240"/>
            <a:ext cx="11210925" cy="744836"/>
          </a:xfrm>
        </p:spPr>
        <p:txBody>
          <a:bodyPr anchor="ctr" bIns="45720" lIns="91440" rIns="91440" rtlCol="0" tIns="45720" vert="horz">
            <a:normAutofit/>
          </a:bodyPr>
          <a:lstStyle/>
          <a:p>
            <a:pPr algn="ctr">
              <a:spcBef>
                <a:spcPct val="0"/>
              </a:spcBef>
            </a:pPr>
            <a:r>
              <a:rPr kern="1200" lang="en-US" sz="3600">
                <a:solidFill>
                  <a:schemeClr val="tx1">
                    <a:lumMod val="85000"/>
                    <a:lumOff val="15000"/>
                  </a:schemeClr>
                </a:solidFill>
                <a:latin typeface="+mj-lt"/>
                <a:ea typeface="+mj-ea"/>
                <a:cs typeface="+mj-cs"/>
              </a:rPr>
              <a:t>Movements require thoughtful strategy</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descr="Background pattern&#10;&#10;Description automatically generated" id="7" name="Picture 6">
            <a:extLst>
              <a:ext uri="{FF2B5EF4-FFF2-40B4-BE49-F238E27FC236}">
                <a16:creationId xmlns:a16="http://schemas.microsoft.com/office/drawing/2014/main" id="{389D4900-9CD7-4506-BE25-FC77F8BE9B81}"/>
              </a:ext>
            </a:extLst>
          </p:cNvPr>
          <p:cNvPicPr>
            <a:picLocks noChangeAspect="1"/>
          </p:cNvPicPr>
          <p:nvPr/>
        </p:nvPicPr>
        <p:blipFill>
          <a:blip r:embed="rId4"/>
          <a:stretch>
            <a:fillRect/>
          </a:stretch>
        </p:blipFill>
        <p:spPr>
          <a:xfrm rot="5400000">
            <a:off x="-3258713" y="3248157"/>
            <a:ext cx="6868556" cy="351130"/>
          </a:xfrm>
          <a:prstGeom prst="rect">
            <a:avLst/>
          </a:prstGeom>
        </p:spPr>
      </p:pic>
    </p:spTree>
    <p:extLst>
      <p:ext uri="{BB962C8B-B14F-4D97-AF65-F5344CB8AC3E}">
        <p14:creationId xmlns:p14="http://schemas.microsoft.com/office/powerpoint/2010/main" val="2292112871"/>
      </p:ext>
    </p:extLst>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A picture containing person, people&#10;&#10;Description automatically generated" id="5" name="Picture 4">
            <a:extLst>
              <a:ext uri="{FF2B5EF4-FFF2-40B4-BE49-F238E27FC236}">
                <a16:creationId xmlns:a16="http://schemas.microsoft.com/office/drawing/2014/main" id="{D39C7909-1433-F345-A8FF-ECB65FD89023}"/>
              </a:ext>
            </a:extLst>
          </p:cNvPr>
          <p:cNvPicPr>
            <a:picLocks noChangeAspect="1"/>
          </p:cNvPicPr>
          <p:nvPr/>
        </p:nvPicPr>
        <p:blipFill rotWithShape="1">
          <a:blip r:embed="rId3"/>
          <a:srcRect b="-1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lang="en-US" noProof="0" normalizeH="0" spc="0" strike="noStrike" sz="1400" u="none">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B6B599E2-6751-8E4A-828A-37B9C407070A}"/>
              </a:ext>
            </a:extLst>
          </p:cNvPr>
          <p:cNvSpPr>
            <a:spLocks noGrp="1"/>
          </p:cNvSpPr>
          <p:nvPr>
            <p:ph type="title"/>
          </p:nvPr>
        </p:nvSpPr>
        <p:spPr>
          <a:xfrm>
            <a:off x="523875" y="5317240"/>
            <a:ext cx="11210925" cy="744836"/>
          </a:xfrm>
        </p:spPr>
        <p:txBody>
          <a:bodyPr anchor="ctr" bIns="45720" lIns="91440" rIns="91440" rtlCol="0" tIns="45720" vert="horz">
            <a:normAutofit/>
          </a:bodyPr>
          <a:lstStyle/>
          <a:p>
            <a:pPr algn="ctr">
              <a:spcBef>
                <a:spcPct val="0"/>
              </a:spcBef>
            </a:pPr>
            <a:r>
              <a:rPr kern="1200" lang="en-US" sz="3600">
                <a:solidFill>
                  <a:schemeClr val="tx1">
                    <a:lumMod val="85000"/>
                    <a:lumOff val="15000"/>
                  </a:schemeClr>
                </a:solidFill>
                <a:latin typeface="+mj-lt"/>
                <a:ea typeface="+mj-ea"/>
                <a:cs typeface="+mj-cs"/>
              </a:rPr>
              <a:t>Movements require effective communication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descr="Background pattern&#10;&#10;Description automatically generated" id="7" name="Picture 6">
            <a:extLst>
              <a:ext uri="{FF2B5EF4-FFF2-40B4-BE49-F238E27FC236}">
                <a16:creationId xmlns:a16="http://schemas.microsoft.com/office/drawing/2014/main" id="{2B963909-60BA-480C-8C73-F260631696FE}"/>
              </a:ext>
            </a:extLst>
          </p:cNvPr>
          <p:cNvPicPr>
            <a:picLocks noChangeAspect="1"/>
          </p:cNvPicPr>
          <p:nvPr/>
        </p:nvPicPr>
        <p:blipFill>
          <a:blip r:embed="rId4"/>
          <a:stretch>
            <a:fillRect/>
          </a:stretch>
        </p:blipFill>
        <p:spPr>
          <a:xfrm rot="5400000">
            <a:off x="-3258713" y="3248157"/>
            <a:ext cx="6868556" cy="351130"/>
          </a:xfrm>
          <a:prstGeom prst="rect">
            <a:avLst/>
          </a:prstGeom>
        </p:spPr>
      </p:pic>
    </p:spTree>
    <p:extLst>
      <p:ext uri="{BB962C8B-B14F-4D97-AF65-F5344CB8AC3E}">
        <p14:creationId xmlns:p14="http://schemas.microsoft.com/office/powerpoint/2010/main" val="526761399"/>
      </p:ext>
    </p:extLst>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A picture containing indoor, vegetable, metal, rack&#10;&#10;Description automatically generated" id="7" name="Picture 6">
            <a:extLst>
              <a:ext uri="{FF2B5EF4-FFF2-40B4-BE49-F238E27FC236}">
                <a16:creationId xmlns:a16="http://schemas.microsoft.com/office/drawing/2014/main" id="{9FC33D91-0F36-314F-8489-EFC5B88E1199}"/>
              </a:ext>
            </a:extLst>
          </p:cNvPr>
          <p:cNvPicPr>
            <a:picLocks noChangeAspect="1"/>
          </p:cNvPicPr>
          <p:nvPr/>
        </p:nvPicPr>
        <p:blipFill rotWithShape="1">
          <a:blip r:embed="rId3"/>
          <a:srcRect b="-2"/>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lang="en-US" noProof="0" normalizeH="0" spc="0" strike="noStrike" sz="1400" u="none">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3EAEE17A-C956-234A-A667-F90370F4F0F6}"/>
              </a:ext>
            </a:extLst>
          </p:cNvPr>
          <p:cNvSpPr>
            <a:spLocks noGrp="1"/>
          </p:cNvSpPr>
          <p:nvPr>
            <p:ph type="title"/>
          </p:nvPr>
        </p:nvSpPr>
        <p:spPr>
          <a:xfrm>
            <a:off x="523875" y="5317240"/>
            <a:ext cx="11210925" cy="744836"/>
          </a:xfrm>
        </p:spPr>
        <p:txBody>
          <a:bodyPr anchor="ctr" bIns="45720" lIns="91440" rIns="91440" rtlCol="0" tIns="45720" vert="horz">
            <a:normAutofit/>
          </a:bodyPr>
          <a:lstStyle/>
          <a:p>
            <a:pPr algn="ctr">
              <a:spcBef>
                <a:spcPct val="0"/>
              </a:spcBef>
            </a:pPr>
            <a:r>
              <a:rPr kern="1200" lang="en-US" sz="3600">
                <a:solidFill>
                  <a:schemeClr val="tx1">
                    <a:lumMod val="85000"/>
                    <a:lumOff val="15000"/>
                  </a:schemeClr>
                </a:solidFill>
                <a:latin typeface="+mj-lt"/>
                <a:ea typeface="+mj-ea"/>
                <a:cs typeface="+mj-cs"/>
              </a:rPr>
              <a:t>Movements require transformational partnerships</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descr="Background pattern&#10;&#10;Description automatically generated" id="8" name="Picture 7">
            <a:extLst>
              <a:ext uri="{FF2B5EF4-FFF2-40B4-BE49-F238E27FC236}">
                <a16:creationId xmlns:a16="http://schemas.microsoft.com/office/drawing/2014/main" id="{B454739B-FB4C-452E-8803-AC949B943C15}"/>
              </a:ext>
            </a:extLst>
          </p:cNvPr>
          <p:cNvPicPr>
            <a:picLocks noChangeAspect="1"/>
          </p:cNvPicPr>
          <p:nvPr/>
        </p:nvPicPr>
        <p:blipFill>
          <a:blip r:embed="rId4"/>
          <a:stretch>
            <a:fillRect/>
          </a:stretch>
        </p:blipFill>
        <p:spPr>
          <a:xfrm rot="5400000">
            <a:off x="-3258713" y="3248157"/>
            <a:ext cx="6868556" cy="351130"/>
          </a:xfrm>
          <a:prstGeom prst="rect">
            <a:avLst/>
          </a:prstGeom>
        </p:spPr>
      </p:pic>
    </p:spTree>
    <p:extLst>
      <p:ext uri="{BB962C8B-B14F-4D97-AF65-F5344CB8AC3E}">
        <p14:creationId xmlns:p14="http://schemas.microsoft.com/office/powerpoint/2010/main" val="141415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982719" y="1940176"/>
            <a:ext cx="3292524" cy="2971502"/>
          </a:xfrm>
          <a:prstGeom prst="rect">
            <a:avLst/>
          </a:prstGeom>
          <a:noFill/>
          <a:ln>
            <a:noFill/>
          </a:ln>
        </p:spPr>
      </p:pic>
      <p:cxnSp>
        <p:nvCxnSpPr>
          <p:cNvPr id="85" name="Google Shape;85;p13"/>
          <p:cNvCxnSpPr/>
          <p:nvPr/>
        </p:nvCxnSpPr>
        <p:spPr>
          <a:xfrm>
            <a:off x="4654296" y="1573887"/>
            <a:ext cx="0" cy="3710227"/>
          </a:xfrm>
          <a:prstGeom prst="straightConnector1">
            <a:avLst/>
          </a:prstGeom>
          <a:noFill/>
          <a:ln w="19050" cap="flat" cmpd="sng">
            <a:solidFill>
              <a:srgbClr val="FCB33E"/>
            </a:solidFill>
            <a:prstDash val="solid"/>
            <a:miter lim="800000"/>
            <a:headEnd type="none" w="sm" len="sm"/>
            <a:tailEnd type="none" w="sm" len="sm"/>
          </a:ln>
        </p:spPr>
      </p:cxnSp>
      <p:pic>
        <p:nvPicPr>
          <p:cNvPr id="86" name="Google Shape;86;p13"/>
          <p:cNvPicPr>
            <a:picLocks noChangeAspect="1"/>
          </p:cNvPicPr>
          <p:nvPr/>
        </p:nvPicPr>
        <p:blipFill rotWithShape="1">
          <a:blip r:embed="rId4">
            <a:alphaModFix/>
          </a:blip>
          <a:srcRect/>
          <a:stretch/>
        </p:blipFill>
        <p:spPr>
          <a:xfrm>
            <a:off x="935257" y="1127172"/>
            <a:ext cx="3719039" cy="715916"/>
          </a:xfrm>
          <a:prstGeom prst="rect">
            <a:avLst/>
          </a:prstGeom>
          <a:noFill/>
          <a:ln>
            <a:noFill/>
          </a:ln>
        </p:spPr>
      </p:pic>
      <p:pic>
        <p:nvPicPr>
          <p:cNvPr id="88" name="Google Shape;88;p13"/>
          <p:cNvPicPr preferRelativeResize="0">
            <a:picLocks noChangeAspect="1"/>
          </p:cNvPicPr>
          <p:nvPr/>
        </p:nvPicPr>
        <p:blipFill rotWithShape="1">
          <a:blip r:embed="rId5">
            <a:alphaModFix/>
          </a:blip>
          <a:srcRect/>
          <a:stretch/>
        </p:blipFill>
        <p:spPr>
          <a:xfrm>
            <a:off x="1612583" y="4955116"/>
            <a:ext cx="1986783" cy="960959"/>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BB9497E6-78EB-4F72-A9A1-EBD84298F6F8}"/>
              </a:ext>
            </a:extLst>
          </p:cNvPr>
          <p:cNvPicPr>
            <a:picLocks noChangeAspect="1"/>
          </p:cNvPicPr>
          <p:nvPr/>
        </p:nvPicPr>
        <p:blipFill>
          <a:blip r:embed="rId6"/>
          <a:stretch>
            <a:fillRect/>
          </a:stretch>
        </p:blipFill>
        <p:spPr>
          <a:xfrm>
            <a:off x="4900453" y="1843088"/>
            <a:ext cx="6308828" cy="3330395"/>
          </a:xfrm>
          <a:prstGeom prst="rect">
            <a:avLst/>
          </a:prstGeom>
        </p:spPr>
      </p:pic>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lang="en-US" noProof="0" normalizeH="0" spc="0" strike="noStrike" sz="1400" u="none">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B992B6DD-127E-F542-9FCA-C06A067247CD}"/>
              </a:ext>
            </a:extLst>
          </p:cNvPr>
          <p:cNvSpPr>
            <a:spLocks noGrp="1"/>
          </p:cNvSpPr>
          <p:nvPr>
            <p:ph type="title"/>
          </p:nvPr>
        </p:nvSpPr>
        <p:spPr>
          <a:xfrm>
            <a:off x="8728918" y="2261157"/>
            <a:ext cx="3091607" cy="1655483"/>
          </a:xfrm>
        </p:spPr>
        <p:txBody>
          <a:bodyPr anchor="b">
            <a:noAutofit/>
          </a:bodyPr>
          <a:lstStyle/>
          <a:p>
            <a:r>
              <a:rPr dirty="0" lang="en-US" sz="6000">
                <a:latin charset="77" pitchFamily="2" typeface="Bradley Hand"/>
              </a:rPr>
              <a:t>Go slow to move fast</a:t>
            </a:r>
          </a:p>
        </p:txBody>
      </p:sp>
      <p:pic>
        <p:nvPicPr>
          <p:cNvPr descr="A turtle walking on sand&#10;&#10;Description automatically generated with medium confidence" id="5" name="Picture 4">
            <a:extLst>
              <a:ext uri="{FF2B5EF4-FFF2-40B4-BE49-F238E27FC236}">
                <a16:creationId xmlns:a16="http://schemas.microsoft.com/office/drawing/2014/main" id="{42B7DE03-E1FD-8A45-9B8E-53DFD3936E92}"/>
              </a:ext>
            </a:extLst>
          </p:cNvPr>
          <p:cNvPicPr>
            <a:picLocks noChangeAspect="1"/>
          </p:cNvPicPr>
          <p:nvPr/>
        </p:nvPicPr>
        <p:blipFill rotWithShape="1">
          <a:blip r:embed="rId3"/>
          <a:srcRect b="-2" r="-13"/>
          <a:stretch/>
        </p:blipFill>
        <p:spPr>
          <a:xfrm>
            <a:off x="20" y="431"/>
            <a:ext cx="8115280" cy="6408311"/>
          </a:xfrm>
          <a:prstGeom prst="rect">
            <a:avLst/>
          </a:prstGeom>
        </p:spPr>
      </p:pic>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lang="en-US" noProof="0" normalizeH="0" spc="0" strike="noStrike" sz="1400" u="none">
              <a:ln>
                <a:noFill/>
              </a:ln>
              <a:solidFill>
                <a:srgbClr val="FFFFFF"/>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lang="en-US" noProof="0" normalizeH="0" spc="0" strike="noStrike" sz="1400" u="none">
              <a:ln>
                <a:noFill/>
              </a:ln>
              <a:solidFill>
                <a:srgbClr val="FFFFFF"/>
              </a:solidFill>
              <a:effectLst/>
              <a:uLnTx/>
              <a:uFillTx/>
              <a:latin typeface="Arial"/>
              <a:ea typeface="+mn-ea"/>
              <a:cs typeface="+mn-cs"/>
              <a:sym typeface="Arial"/>
            </a:endParaRPr>
          </a:p>
        </p:txBody>
      </p:sp>
      <p:pic>
        <p:nvPicPr>
          <p:cNvPr descr="Background pattern&#10;&#10;Description automatically generated" id="7" name="Picture 6">
            <a:extLst>
              <a:ext uri="{FF2B5EF4-FFF2-40B4-BE49-F238E27FC236}">
                <a16:creationId xmlns:a16="http://schemas.microsoft.com/office/drawing/2014/main" id="{596DB801-F8FB-48BB-A7FC-4D9515F2FF38}"/>
              </a:ext>
            </a:extLst>
          </p:cNvPr>
          <p:cNvPicPr>
            <a:picLocks noChangeAspect="1"/>
          </p:cNvPicPr>
          <p:nvPr/>
        </p:nvPicPr>
        <p:blipFill>
          <a:blip r:embed="rId4"/>
          <a:stretch>
            <a:fillRect/>
          </a:stretch>
        </p:blipFill>
        <p:spPr>
          <a:xfrm rot="5400000">
            <a:off x="-3258713" y="3248157"/>
            <a:ext cx="6868556" cy="351130"/>
          </a:xfrm>
          <a:prstGeom prst="rect">
            <a:avLst/>
          </a:prstGeom>
        </p:spPr>
      </p:pic>
    </p:spTree>
    <p:extLst>
      <p:ext uri="{BB962C8B-B14F-4D97-AF65-F5344CB8AC3E}">
        <p14:creationId xmlns:p14="http://schemas.microsoft.com/office/powerpoint/2010/main" val="1203061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0693-C14A-452B-87DF-1D87D807C7B4}"/>
              </a:ext>
            </a:extLst>
          </p:cNvPr>
          <p:cNvSpPr>
            <a:spLocks noGrp="1"/>
          </p:cNvSpPr>
          <p:nvPr>
            <p:ph type="title"/>
          </p:nvPr>
        </p:nvSpPr>
        <p:spPr>
          <a:xfrm>
            <a:off x="1339900" y="772420"/>
            <a:ext cx="10515600" cy="1325563"/>
          </a:xfrm>
        </p:spPr>
        <p:txBody>
          <a:bodyPr/>
          <a:lstStyle/>
          <a:p>
            <a:r>
              <a:rPr lang="en-US" dirty="0">
                <a:latin typeface="Abadi" panose="020B0604020104020204" pitchFamily="34" charset="0"/>
              </a:rPr>
              <a:t>Final Thoughts…</a:t>
            </a:r>
          </a:p>
        </p:txBody>
      </p:sp>
      <p:sp>
        <p:nvSpPr>
          <p:cNvPr id="3" name="Text Placeholder 2">
            <a:extLst>
              <a:ext uri="{FF2B5EF4-FFF2-40B4-BE49-F238E27FC236}">
                <a16:creationId xmlns:a16="http://schemas.microsoft.com/office/drawing/2014/main" id="{118432D0-F58A-4AE5-8A5A-24D077C7DEEF}"/>
              </a:ext>
            </a:extLst>
          </p:cNvPr>
          <p:cNvSpPr>
            <a:spLocks noGrp="1"/>
          </p:cNvSpPr>
          <p:nvPr>
            <p:ph type="body" idx="1"/>
          </p:nvPr>
        </p:nvSpPr>
        <p:spPr>
          <a:xfrm>
            <a:off x="1584351" y="1920723"/>
            <a:ext cx="10515600" cy="4351338"/>
          </a:xfrm>
        </p:spPr>
        <p:txBody>
          <a:bodyPr/>
          <a:lstStyle/>
          <a:p>
            <a:pPr marL="114300" indent="0">
              <a:buNone/>
            </a:pPr>
            <a:r>
              <a:rPr lang="en-US" dirty="0"/>
              <a:t>Current moment of impasse </a:t>
            </a:r>
          </a:p>
          <a:p>
            <a:pPr marL="114300" indent="0">
              <a:buNone/>
            </a:pPr>
            <a:r>
              <a:rPr lang="en-US" dirty="0"/>
              <a:t>We risk losing all of our progress</a:t>
            </a:r>
          </a:p>
          <a:p>
            <a:pPr marL="114300" indent="0">
              <a:buNone/>
            </a:pPr>
            <a:r>
              <a:rPr lang="en-US" dirty="0"/>
              <a:t>Urgency</a:t>
            </a:r>
          </a:p>
          <a:p>
            <a:pPr marL="114300" indent="0">
              <a:buNone/>
            </a:pPr>
            <a:r>
              <a:rPr lang="en-US" dirty="0"/>
              <a:t>Hope</a:t>
            </a:r>
          </a:p>
          <a:p>
            <a:pPr marL="114300" indent="0">
              <a:buNone/>
            </a:pPr>
            <a:endParaRPr lang="en-US" dirty="0"/>
          </a:p>
        </p:txBody>
      </p:sp>
      <p:sp>
        <p:nvSpPr>
          <p:cNvPr id="5" name="TextBox 4">
            <a:extLst>
              <a:ext uri="{FF2B5EF4-FFF2-40B4-BE49-F238E27FC236}">
                <a16:creationId xmlns:a16="http://schemas.microsoft.com/office/drawing/2014/main" id="{CA43DE94-45AF-4D40-9B53-391FBB5CA390}"/>
              </a:ext>
            </a:extLst>
          </p:cNvPr>
          <p:cNvSpPr txBox="1"/>
          <p:nvPr/>
        </p:nvSpPr>
        <p:spPr>
          <a:xfrm>
            <a:off x="2779225" y="4295759"/>
            <a:ext cx="7044538" cy="1384995"/>
          </a:xfrm>
          <a:prstGeom prst="rect">
            <a:avLst/>
          </a:prstGeom>
          <a:noFill/>
        </p:spPr>
        <p:txBody>
          <a:bodyPr wrap="square">
            <a:spAutoFit/>
          </a:bodyPr>
          <a:lstStyle/>
          <a:p>
            <a:pPr algn="ctr"/>
            <a:r>
              <a:rPr lang="en-US" sz="2800" b="0" i="1" u="none" strike="noStrike" baseline="0" dirty="0">
                <a:solidFill>
                  <a:srgbClr val="000000"/>
                </a:solidFill>
                <a:latin typeface="Neue Haas Unica W1G Light"/>
              </a:rPr>
              <a:t>“However, we cannot achieve the change needed without a profound shift in our education system. </a:t>
            </a:r>
            <a:endParaRPr lang="en-US" sz="2800" i="1" dirty="0"/>
          </a:p>
        </p:txBody>
      </p:sp>
      <p:pic>
        <p:nvPicPr>
          <p:cNvPr id="7" name="Picture 6" descr="Circle&#10;&#10;Description automatically generated with low confidence">
            <a:extLst>
              <a:ext uri="{FF2B5EF4-FFF2-40B4-BE49-F238E27FC236}">
                <a16:creationId xmlns:a16="http://schemas.microsoft.com/office/drawing/2014/main" id="{FEA7AAA1-E260-43D9-A776-98DF3476DFBB}"/>
              </a:ext>
            </a:extLst>
          </p:cNvPr>
          <p:cNvPicPr>
            <a:picLocks noChangeAspect="1"/>
          </p:cNvPicPr>
          <p:nvPr/>
        </p:nvPicPr>
        <p:blipFill>
          <a:blip r:embed="rId3"/>
          <a:stretch>
            <a:fillRect/>
          </a:stretch>
        </p:blipFill>
        <p:spPr>
          <a:xfrm>
            <a:off x="5768035" y="5738532"/>
            <a:ext cx="1066918" cy="893332"/>
          </a:xfrm>
          <a:prstGeom prst="rect">
            <a:avLst/>
          </a:prstGeom>
        </p:spPr>
      </p:pic>
      <p:pic>
        <p:nvPicPr>
          <p:cNvPr id="8" name="Picture 7">
            <a:extLst>
              <a:ext uri="{FF2B5EF4-FFF2-40B4-BE49-F238E27FC236}">
                <a16:creationId xmlns:a16="http://schemas.microsoft.com/office/drawing/2014/main" id="{5038DADD-A8AF-46C6-8534-C0A300A534D5}"/>
              </a:ext>
            </a:extLst>
          </p:cNvPr>
          <p:cNvPicPr>
            <a:picLocks noChangeAspect="1"/>
          </p:cNvPicPr>
          <p:nvPr/>
        </p:nvPicPr>
        <p:blipFill>
          <a:blip r:embed="rId4">
            <a:alphaModFix/>
          </a:blip>
          <a:stretch>
            <a:fillRect/>
          </a:stretch>
        </p:blipFill>
        <p:spPr>
          <a:xfrm>
            <a:off x="336500" y="743794"/>
            <a:ext cx="646220" cy="5238739"/>
          </a:xfrm>
          <a:prstGeom prst="rect">
            <a:avLst/>
          </a:prstGeom>
        </p:spPr>
      </p:pic>
    </p:spTree>
    <p:extLst>
      <p:ext uri="{BB962C8B-B14F-4D97-AF65-F5344CB8AC3E}">
        <p14:creationId xmlns:p14="http://schemas.microsoft.com/office/powerpoint/2010/main" val="3613045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85" name="Google Shape;85;p13"/>
          <p:cNvCxnSpPr/>
          <p:nvPr/>
        </p:nvCxnSpPr>
        <p:spPr>
          <a:xfrm>
            <a:off x="5144414" y="1573887"/>
            <a:ext cx="0" cy="3710227"/>
          </a:xfrm>
          <a:prstGeom prst="straightConnector1">
            <a:avLst/>
          </a:prstGeom>
          <a:noFill/>
          <a:ln w="19050" cap="flat" cmpd="sng">
            <a:solidFill>
              <a:srgbClr val="FCB33E"/>
            </a:solidFill>
            <a:prstDash val="solid"/>
            <a:miter lim="800000"/>
            <a:headEnd type="none" w="sm" len="sm"/>
            <a:tailEnd type="none" w="sm" len="sm"/>
          </a:ln>
        </p:spPr>
      </p:cxnSp>
      <p:pic>
        <p:nvPicPr>
          <p:cNvPr id="3" name="Picture 2" descr="Graphical user interface, application&#10;&#10;Description automatically generated">
            <a:extLst>
              <a:ext uri="{FF2B5EF4-FFF2-40B4-BE49-F238E27FC236}">
                <a16:creationId xmlns:a16="http://schemas.microsoft.com/office/drawing/2014/main" id="{BB9497E6-78EB-4F72-A9A1-EBD84298F6F8}"/>
              </a:ext>
            </a:extLst>
          </p:cNvPr>
          <p:cNvPicPr>
            <a:picLocks noChangeAspect="1"/>
          </p:cNvPicPr>
          <p:nvPr/>
        </p:nvPicPr>
        <p:blipFill>
          <a:blip r:embed="rId3"/>
          <a:stretch>
            <a:fillRect/>
          </a:stretch>
        </p:blipFill>
        <p:spPr>
          <a:xfrm>
            <a:off x="5321812" y="1811302"/>
            <a:ext cx="6533688" cy="3449097"/>
          </a:xfrm>
          <a:prstGeom prst="rect">
            <a:avLst/>
          </a:prstGeom>
        </p:spPr>
      </p:pic>
      <p:pic>
        <p:nvPicPr>
          <p:cNvPr id="7" name="Picture 6">
            <a:extLst>
              <a:ext uri="{FF2B5EF4-FFF2-40B4-BE49-F238E27FC236}">
                <a16:creationId xmlns:a16="http://schemas.microsoft.com/office/drawing/2014/main" id="{119DE806-245A-4A0D-8F61-77C1EBF11D97}"/>
              </a:ext>
            </a:extLst>
          </p:cNvPr>
          <p:cNvPicPr>
            <a:picLocks noChangeAspect="1"/>
          </p:cNvPicPr>
          <p:nvPr/>
        </p:nvPicPr>
        <p:blipFill>
          <a:blip r:embed="rId4">
            <a:alphaModFix/>
          </a:blip>
          <a:stretch>
            <a:fillRect/>
          </a:stretch>
        </p:blipFill>
        <p:spPr>
          <a:xfrm>
            <a:off x="336500" y="743794"/>
            <a:ext cx="646220" cy="5238739"/>
          </a:xfrm>
          <a:prstGeom prst="rect">
            <a:avLst/>
          </a:prstGeom>
        </p:spPr>
      </p:pic>
      <p:pic>
        <p:nvPicPr>
          <p:cNvPr id="8" name="Picture 2" descr="Answers to Your FTTH/PON Questions - VIAVI Perspectives">
            <a:extLst>
              <a:ext uri="{FF2B5EF4-FFF2-40B4-BE49-F238E27FC236}">
                <a16:creationId xmlns:a16="http://schemas.microsoft.com/office/drawing/2014/main" id="{49AE0427-ED13-40B5-ABBD-46FFF9C91FB6}"/>
              </a:ext>
            </a:extLst>
          </p:cNvPr>
          <p:cNvPicPr>
            <a:picLocks noChangeAspect="1" noChangeArrowheads="1"/>
          </p:cNvPicPr>
          <p:nvPr/>
        </p:nvPicPr>
        <p:blipFill>
          <a:blip r:embed="rId5">
            <a:alphaModFix amt="70000"/>
            <a:extLst>
              <a:ext uri="{28A0092B-C50C-407E-A947-70E740481C1C}">
                <a14:useLocalDpi xmlns:a14="http://schemas.microsoft.com/office/drawing/2010/main" val="0"/>
              </a:ext>
            </a:extLst>
          </a:blip>
          <a:srcRect/>
          <a:stretch>
            <a:fillRect/>
          </a:stretch>
        </p:blipFill>
        <p:spPr bwMode="auto">
          <a:xfrm>
            <a:off x="1115446" y="2441507"/>
            <a:ext cx="3851571" cy="1974984"/>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86;p13">
            <a:extLst>
              <a:ext uri="{FF2B5EF4-FFF2-40B4-BE49-F238E27FC236}">
                <a16:creationId xmlns:a16="http://schemas.microsoft.com/office/drawing/2014/main" id="{1022D26C-F6F5-40A3-89D3-C8B63442AECC}"/>
              </a:ext>
            </a:extLst>
          </p:cNvPr>
          <p:cNvPicPr>
            <a:picLocks noChangeAspect="1"/>
          </p:cNvPicPr>
          <p:nvPr/>
        </p:nvPicPr>
        <p:blipFill rotWithShape="1">
          <a:blip r:embed="rId6">
            <a:alphaModFix/>
          </a:blip>
          <a:srcRect/>
          <a:stretch/>
        </p:blipFill>
        <p:spPr>
          <a:xfrm>
            <a:off x="1336676" y="1453344"/>
            <a:ext cx="3719039" cy="715916"/>
          </a:xfrm>
          <a:prstGeom prst="rect">
            <a:avLst/>
          </a:prstGeom>
          <a:noFill/>
          <a:ln>
            <a:noFill/>
          </a:ln>
        </p:spPr>
      </p:pic>
    </p:spTree>
    <p:extLst>
      <p:ext uri="{BB962C8B-B14F-4D97-AF65-F5344CB8AC3E}">
        <p14:creationId xmlns:p14="http://schemas.microsoft.com/office/powerpoint/2010/main" val="129205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CD5067-3409-416E-B1D8-755378364BEB}"/>
              </a:ext>
            </a:extLst>
          </p:cNvPr>
          <p:cNvSpPr txBox="1"/>
          <p:nvPr/>
        </p:nvSpPr>
        <p:spPr>
          <a:xfrm>
            <a:off x="2163365" y="363857"/>
            <a:ext cx="8963055" cy="461665"/>
          </a:xfrm>
          <a:prstGeom prst="rect">
            <a:avLst/>
          </a:prstGeom>
          <a:noFill/>
        </p:spPr>
        <p:txBody>
          <a:bodyPr wrap="square">
            <a:spAutoFit/>
          </a:bodyPr>
          <a:lstStyle/>
          <a:p>
            <a:r>
              <a:rPr lang="en-US" sz="2400" b="1" dirty="0"/>
              <a:t>www.planetaryhealthalliance.org/education-framework</a:t>
            </a:r>
          </a:p>
        </p:txBody>
      </p:sp>
      <p:pic>
        <p:nvPicPr>
          <p:cNvPr id="5" name="Picture 4">
            <a:extLst>
              <a:ext uri="{FF2B5EF4-FFF2-40B4-BE49-F238E27FC236}">
                <a16:creationId xmlns:a16="http://schemas.microsoft.com/office/drawing/2014/main" id="{704FB43A-B490-4F51-A6C9-A88C3953F416}"/>
              </a:ext>
            </a:extLst>
          </p:cNvPr>
          <p:cNvPicPr>
            <a:picLocks noChangeAspect="1"/>
          </p:cNvPicPr>
          <p:nvPr/>
        </p:nvPicPr>
        <p:blipFill>
          <a:blip r:embed="rId2"/>
          <a:stretch>
            <a:fillRect/>
          </a:stretch>
        </p:blipFill>
        <p:spPr>
          <a:xfrm>
            <a:off x="1374450" y="825522"/>
            <a:ext cx="10072210" cy="5779137"/>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CC4DF9C8-2851-4D7F-9F05-AE64932D279F}"/>
              </a:ext>
            </a:extLst>
          </p:cNvPr>
          <p:cNvPicPr>
            <a:picLocks noChangeAspect="1"/>
          </p:cNvPicPr>
          <p:nvPr/>
        </p:nvPicPr>
        <p:blipFill>
          <a:blip r:embed="rId3"/>
          <a:stretch>
            <a:fillRect/>
          </a:stretch>
        </p:blipFill>
        <p:spPr>
          <a:xfrm>
            <a:off x="745340" y="3251101"/>
            <a:ext cx="5070243" cy="1894266"/>
          </a:xfrm>
          <a:prstGeom prst="rect">
            <a:avLst/>
          </a:prstGeom>
        </p:spPr>
      </p:pic>
    </p:spTree>
    <p:extLst>
      <p:ext uri="{BB962C8B-B14F-4D97-AF65-F5344CB8AC3E}">
        <p14:creationId xmlns:p14="http://schemas.microsoft.com/office/powerpoint/2010/main" val="69868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B2116688-ECE2-4A2B-B99A-710724B5125E}"/>
              </a:ext>
            </a:extLst>
          </p:cNvPr>
          <p:cNvPicPr>
            <a:picLocks noChangeAspect="1"/>
          </p:cNvPicPr>
          <p:nvPr/>
        </p:nvPicPr>
        <p:blipFill>
          <a:blip r:embed="rId3"/>
          <a:stretch>
            <a:fillRect/>
          </a:stretch>
        </p:blipFill>
        <p:spPr>
          <a:xfrm>
            <a:off x="933759" y="486621"/>
            <a:ext cx="9761064" cy="61411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43504989-3878-49A4-BF43-D3A5C0D53977}"/>
              </a:ext>
            </a:extLst>
          </p:cNvPr>
          <p:cNvPicPr>
            <a:picLocks noChangeAspect="1"/>
          </p:cNvPicPr>
          <p:nvPr/>
        </p:nvPicPr>
        <p:blipFill>
          <a:blip r:embed="rId3"/>
          <a:stretch>
            <a:fillRect/>
          </a:stretch>
        </p:blipFill>
        <p:spPr>
          <a:xfrm>
            <a:off x="1429888" y="4851402"/>
            <a:ext cx="1227624" cy="1615097"/>
          </a:xfrm>
          <a:prstGeom prst="rect">
            <a:avLst/>
          </a:prstGeom>
        </p:spPr>
      </p:pic>
      <p:pic>
        <p:nvPicPr>
          <p:cNvPr id="9" name="Picture 8">
            <a:extLst>
              <a:ext uri="{FF2B5EF4-FFF2-40B4-BE49-F238E27FC236}">
                <a16:creationId xmlns:a16="http://schemas.microsoft.com/office/drawing/2014/main" id="{D0E52F10-8A37-4EC0-87E1-26D5521BAA46}"/>
              </a:ext>
            </a:extLst>
          </p:cNvPr>
          <p:cNvPicPr>
            <a:picLocks noChangeAspect="1"/>
          </p:cNvPicPr>
          <p:nvPr/>
        </p:nvPicPr>
        <p:blipFill>
          <a:blip r:embed="rId4"/>
          <a:stretch>
            <a:fillRect/>
          </a:stretch>
        </p:blipFill>
        <p:spPr>
          <a:xfrm>
            <a:off x="4320636" y="4730107"/>
            <a:ext cx="1411397" cy="1803378"/>
          </a:xfrm>
          <a:prstGeom prst="rect">
            <a:avLst/>
          </a:prstGeom>
        </p:spPr>
      </p:pic>
      <p:pic>
        <p:nvPicPr>
          <p:cNvPr id="1026" name="Picture 2" descr="Amazon.com: The Anthropocene Disruption (9781771603195): Sandford, Robert  William: Books">
            <a:extLst>
              <a:ext uri="{FF2B5EF4-FFF2-40B4-BE49-F238E27FC236}">
                <a16:creationId xmlns:a16="http://schemas.microsoft.com/office/drawing/2014/main" id="{A9395E93-DFEC-4906-9516-04BA9D997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963" y="4613599"/>
            <a:ext cx="1252506" cy="19470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y Human Planet: How We Created the Anthropocene Book Online at Low Prices  in India | Human Planet: How We Created the Anthropocene Reviews &amp;amp; Ratings  - Amazon.in">
            <a:extLst>
              <a:ext uri="{FF2B5EF4-FFF2-40B4-BE49-F238E27FC236}">
                <a16:creationId xmlns:a16="http://schemas.microsoft.com/office/drawing/2014/main" id="{C972A6BC-DB71-4791-A307-8B59134A12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2775" y="4477858"/>
            <a:ext cx="1458032" cy="22201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mazon.com: Health in the Anthropocene: Living Well on a Finite Planet:  9781487524142: Zywert, Katharine, Quilley, Stephen: Books">
            <a:extLst>
              <a:ext uri="{FF2B5EF4-FFF2-40B4-BE49-F238E27FC236}">
                <a16:creationId xmlns:a16="http://schemas.microsoft.com/office/drawing/2014/main" id="{D3DB094C-C487-4D2B-AB90-EA6BD0E9D5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2944" y="4414654"/>
            <a:ext cx="1619912" cy="24290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verview of books on the anthropocene">
            <a:extLst>
              <a:ext uri="{FF2B5EF4-FFF2-40B4-BE49-F238E27FC236}">
                <a16:creationId xmlns:a16="http://schemas.microsoft.com/office/drawing/2014/main" id="{34A94C01-3A0D-41CA-AA5D-E4E83103C0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1136" y="4757262"/>
            <a:ext cx="1202252" cy="18033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thinking the Environment for the Anthropocene: Political Theory and  Socionatural Relations in the New Geological Epoch - Kindle edition by  Arias-Maldonado, Manuel, Trachtenberg, Zev. Politics &amp;amp; Social Sciences  Kindle eBooks @ Amazon.com.">
            <a:extLst>
              <a:ext uri="{FF2B5EF4-FFF2-40B4-BE49-F238E27FC236}">
                <a16:creationId xmlns:a16="http://schemas.microsoft.com/office/drawing/2014/main" id="{833C99BE-E038-430F-B0F4-4494A7ADAD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770" y="4902466"/>
            <a:ext cx="1096188" cy="14586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5695900-E3E3-41E8-9D86-22CAE9E8097B}"/>
              </a:ext>
            </a:extLst>
          </p:cNvPr>
          <p:cNvPicPr>
            <a:picLocks noChangeAspect="1"/>
          </p:cNvPicPr>
          <p:nvPr/>
        </p:nvPicPr>
        <p:blipFill>
          <a:blip r:embed="rId10"/>
          <a:stretch>
            <a:fillRect/>
          </a:stretch>
        </p:blipFill>
        <p:spPr>
          <a:xfrm>
            <a:off x="193013" y="1111403"/>
            <a:ext cx="5454957" cy="3070979"/>
          </a:xfrm>
          <a:prstGeom prst="rect">
            <a:avLst/>
          </a:prstGeom>
        </p:spPr>
      </p:pic>
      <p:pic>
        <p:nvPicPr>
          <p:cNvPr id="13" name="Picture 12" descr="Diagram&#10;&#10;Description automatically generated">
            <a:extLst>
              <a:ext uri="{FF2B5EF4-FFF2-40B4-BE49-F238E27FC236}">
                <a16:creationId xmlns:a16="http://schemas.microsoft.com/office/drawing/2014/main" id="{ED3348BF-CCC4-4823-8685-A7AB6A392C59}"/>
              </a:ext>
            </a:extLst>
          </p:cNvPr>
          <p:cNvPicPr>
            <a:picLocks noChangeAspect="1"/>
          </p:cNvPicPr>
          <p:nvPr/>
        </p:nvPicPr>
        <p:blipFill>
          <a:blip r:embed="rId11"/>
          <a:stretch>
            <a:fillRect/>
          </a:stretch>
        </p:blipFill>
        <p:spPr>
          <a:xfrm>
            <a:off x="181849" y="450755"/>
            <a:ext cx="4601594" cy="679430"/>
          </a:xfrm>
          <a:prstGeom prst="rect">
            <a:avLst/>
          </a:prstGeom>
        </p:spPr>
      </p:pic>
      <p:pic>
        <p:nvPicPr>
          <p:cNvPr id="15" name="Picture 14" descr="Chart&#10;&#10;Description automatically generated">
            <a:extLst>
              <a:ext uri="{FF2B5EF4-FFF2-40B4-BE49-F238E27FC236}">
                <a16:creationId xmlns:a16="http://schemas.microsoft.com/office/drawing/2014/main" id="{D97C014B-A396-4B1D-BF26-B0B33F2B784B}"/>
              </a:ext>
            </a:extLst>
          </p:cNvPr>
          <p:cNvPicPr>
            <a:picLocks noChangeAspect="1"/>
          </p:cNvPicPr>
          <p:nvPr/>
        </p:nvPicPr>
        <p:blipFill>
          <a:blip r:embed="rId12"/>
          <a:stretch>
            <a:fillRect/>
          </a:stretch>
        </p:blipFill>
        <p:spPr>
          <a:xfrm>
            <a:off x="5769047" y="1132565"/>
            <a:ext cx="5688733" cy="3199912"/>
          </a:xfrm>
          <a:prstGeom prst="rect">
            <a:avLst/>
          </a:prstGeom>
        </p:spPr>
      </p:pic>
      <p:pic>
        <p:nvPicPr>
          <p:cNvPr id="17" name="Picture 16" descr="A picture containing schematic&#10;&#10;Description automatically generated">
            <a:extLst>
              <a:ext uri="{FF2B5EF4-FFF2-40B4-BE49-F238E27FC236}">
                <a16:creationId xmlns:a16="http://schemas.microsoft.com/office/drawing/2014/main" id="{FE6447C6-5C85-4233-BDE4-7BC818A5AFBF}"/>
              </a:ext>
            </a:extLst>
          </p:cNvPr>
          <p:cNvPicPr>
            <a:picLocks noChangeAspect="1"/>
          </p:cNvPicPr>
          <p:nvPr/>
        </p:nvPicPr>
        <p:blipFill>
          <a:blip r:embed="rId13"/>
          <a:stretch>
            <a:fillRect/>
          </a:stretch>
        </p:blipFill>
        <p:spPr>
          <a:xfrm>
            <a:off x="5565393" y="450755"/>
            <a:ext cx="4847732" cy="675846"/>
          </a:xfrm>
          <a:prstGeom prst="rect">
            <a:avLst/>
          </a:prstGeom>
        </p:spPr>
      </p:pic>
    </p:spTree>
    <p:extLst>
      <p:ext uri="{BB962C8B-B14F-4D97-AF65-F5344CB8AC3E}">
        <p14:creationId xmlns:p14="http://schemas.microsoft.com/office/powerpoint/2010/main" val="3042549014"/>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Shape 97"/>
        <p:cNvGrpSpPr/>
        <p:nvPr/>
      </p:nvGrpSpPr>
      <p:grpSpPr>
        <a:xfrm>
          <a:off x="0" y="0"/>
          <a:ext cx="0" cy="0"/>
          <a:chOff x="0" y="0"/>
          <a:chExt cx="0" cy="0"/>
        </a:xfrm>
      </p:grpSpPr>
      <p:pic>
        <p:nvPicPr>
          <p:cNvPr descr="Table&#10;&#10;Description automatically generated" id="3" name="Picture 2">
            <a:extLst>
              <a:ext uri="{FF2B5EF4-FFF2-40B4-BE49-F238E27FC236}">
                <a16:creationId xmlns:a16="http://schemas.microsoft.com/office/drawing/2014/main" id="{F68AC0A2-77B7-4607-9E07-C3A2A6884D85}"/>
              </a:ext>
            </a:extLst>
          </p:cNvPr>
          <p:cNvPicPr>
            <a:picLocks noChangeAspect="1"/>
          </p:cNvPicPr>
          <p:nvPr/>
        </p:nvPicPr>
        <p:blipFill rotWithShape="1">
          <a:blip r:embed="rId3"/>
          <a:srcRect b="-34"/>
          <a:stretch/>
        </p:blipFill>
        <p:spPr>
          <a:xfrm>
            <a:off x="1980271" y="939723"/>
            <a:ext cx="8231458" cy="5918278"/>
          </a:xfrm>
          <a:prstGeom prst="rect">
            <a:avLst/>
          </a:prstGeom>
        </p:spPr>
      </p:pic>
      <p:pic>
        <p:nvPicPr>
          <p:cNvPr id="98" name="Google Shape;98;p15"/>
          <p:cNvPicPr preferRelativeResize="0"/>
          <p:nvPr/>
        </p:nvPicPr>
        <p:blipFill rotWithShape="1">
          <a:blip r:embed="rId4">
            <a:alphaModFix/>
          </a:blip>
          <a:srcRect b="-80" r="24"/>
          <a:stretch/>
        </p:blipFill>
        <p:spPr>
          <a:xfrm>
            <a:off x="0" y="0"/>
            <a:ext cx="4257103" cy="93972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3971</TotalTime>
  <Words>2267</Words>
  <Application>Microsoft Office PowerPoint</Application>
  <PresentationFormat>Widescreen</PresentationFormat>
  <Paragraphs>184</Paragraphs>
  <Slides>52</Slides>
  <Notes>32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52</vt:i4>
      </vt:variant>
    </vt:vector>
  </HeadingPairs>
  <TitlesOfParts>
    <vt:vector size="69" baseType="lpstr">
      <vt:lpstr>Abadi</vt:lpstr>
      <vt:lpstr>Helvetica Neue</vt:lpstr>
      <vt:lpstr>Neue Haas Unica W1G Light</vt:lpstr>
      <vt:lpstr>Calibri Light</vt:lpstr>
      <vt:lpstr>Open Sans</vt:lpstr>
      <vt:lpstr>Times New Roman</vt:lpstr>
      <vt:lpstr>Symbol</vt:lpstr>
      <vt:lpstr>Bradley Hand</vt:lpstr>
      <vt:lpstr>Calibri</vt:lpstr>
      <vt:lpstr>Arial</vt:lpstr>
      <vt:lpstr>Trebuchet MS</vt:lpstr>
      <vt:lpstr>YACkoButpeE 0</vt:lpstr>
      <vt:lpstr>Lucida Sans Unicode</vt:lpstr>
      <vt:lpstr>YACkoA9eHeY 0</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Interconnection       Within     Nature  </vt:lpstr>
      <vt:lpstr>PowerPoint Presentation</vt:lpstr>
      <vt:lpstr>PowerPoint Presentation</vt:lpstr>
      <vt:lpstr>PowerPoint Presentation</vt:lpstr>
      <vt:lpstr>IWN</vt:lpstr>
      <vt:lpstr>Stories</vt:lpstr>
      <vt:lpstr>PowerPoint Presentation</vt:lpstr>
      <vt:lpstr>Earth Centered Jurisprudence</vt:lpstr>
      <vt:lpstr>PH Educational Strategies</vt:lpstr>
      <vt:lpstr>PowerPoint Presentation</vt:lpstr>
      <vt:lpstr>Mahsi cho (thank you) Twitter &amp; Facebook: @DrNicoleRedvers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Anthropocene and Health: Key Concepts and Areas of Study</vt:lpstr>
      <vt:lpstr>PowerPoint Presentation</vt:lpstr>
      <vt:lpstr>PowerPoint Presentation</vt:lpstr>
      <vt:lpstr>PowerPoint Presentation</vt:lpstr>
      <vt:lpstr>PowerPoint Presentation</vt:lpstr>
      <vt:lpstr>PowerPoint Presentation</vt:lpstr>
      <vt:lpstr>Effective movement-building is needed to solve the urgent planetary health crisis  </vt:lpstr>
      <vt:lpstr>Ideas may be inspiring,…</vt:lpstr>
      <vt:lpstr>PowerPoint Presentation</vt:lpstr>
      <vt:lpstr>Movements require inclusive relationships</vt:lpstr>
      <vt:lpstr>Movements require thoughtful strategy</vt:lpstr>
      <vt:lpstr>Movements require effective communication</vt:lpstr>
      <vt:lpstr>Movements require transformational partnerships</vt:lpstr>
      <vt:lpstr>Go slow to move fast</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jennasmithcugh14@outlook.com</cp:lastModifiedBy>
  <cp:revision>16</cp:revision>
  <dcterms:modified xsi:type="dcterms:W3CDTF">2021-08-20T16:23:36Z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4259986</vt:lpwstr>
  </property>
  <property fmtid="{D5CDD505-2E9C-101B-9397-08002B2CF9AE}" name="NXPowerLiteSettings" pid="3">
    <vt:lpwstr>F7000400038000</vt:lpwstr>
  </property>
  <property fmtid="{D5CDD505-2E9C-101B-9397-08002B2CF9AE}" name="NXPowerLiteVersion" pid="4">
    <vt:lpwstr>S9.1.0</vt:lpwstr>
  </property>
</Properties>
</file>