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545" r:id="rId3"/>
    <p:sldId id="543" r:id="rId4"/>
    <p:sldId id="407" r:id="rId5"/>
    <p:sldId id="408" r:id="rId6"/>
    <p:sldId id="409" r:id="rId7"/>
    <p:sldId id="410" r:id="rId8"/>
    <p:sldId id="544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546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54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9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2578607" y="2630423"/>
            <a:ext cx="539496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7087617" y="2630423"/>
            <a:ext cx="1078991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7280655" y="2630423"/>
            <a:ext cx="4309872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10704575" y="2630423"/>
            <a:ext cx="10749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9527" y="2766518"/>
            <a:ext cx="1009294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52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4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2"/>
            <a:ext cx="4210981" cy="392415"/>
          </a:xfrm>
        </p:spPr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39" y="1078485"/>
            <a:ext cx="11374120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75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2"/>
            <a:ext cx="4210981" cy="392415"/>
          </a:xfrm>
        </p:spPr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17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2"/>
            <a:ext cx="4210981" cy="392415"/>
          </a:xfrm>
        </p:spPr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25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5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578607" y="2630423"/>
            <a:ext cx="539496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087615" y="2630423"/>
            <a:ext cx="1078991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280655" y="2630423"/>
            <a:ext cx="4309872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0704575" y="2630423"/>
            <a:ext cx="10749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9527" y="2766517"/>
            <a:ext cx="1009294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54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38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1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0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2192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1"/>
            <a:ext cx="4210981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39" y="1078485"/>
            <a:ext cx="11374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65612" y="6522033"/>
            <a:ext cx="93302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1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1"/>
            <a:ext cx="4210981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39" y="1078485"/>
            <a:ext cx="11374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65611" y="6522033"/>
            <a:ext cx="933027" cy="204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.cam.ac.uk/~schisto/schistosoma/S.m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.cam.ac.uk/~schis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d.cdc.gov/dpdx/IMAGES/ParasiteImages/S-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apps.who.int/iris/bitstream/handle/10665/180863/9789241509299_eng.pdf;jsessionid=A709E0CE27A591D302C4ED5B0C774041?sequence=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zyma.com/servicios/perfi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5/Fascio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zoonoses/diseases/approximate%20global%20distribution%20of%20cysticercosis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medscape.com/pi/em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therald.com/images/tapeworm.jpg)" TargetMode="External"/><Relationship Id="rId2" Type="http://schemas.openxmlformats.org/officeDocument/2006/relationships/hyperlink" Target="http://www.who.int/zoonoses/neglected_zoonotic_dise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news-room/fact-sheets/detail/taeniasis-cysticercosi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galvmed.org/news/first-ever-licenced-vaccine-major-cause-epilepsy-developing-world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arya@uwaterloo.ca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ject 8"/>
          <p:cNvSpPr/>
          <p:nvPr/>
        </p:nvSpPr>
        <p:spPr>
          <a:xfrm>
            <a:off x="9619488" y="1845564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9105" y="3176366"/>
            <a:ext cx="6193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CA" sz="3200" dirty="0"/>
              <a:t>Schistosomiasis and Cestodes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3333750" y="3845972"/>
            <a:ext cx="5524500" cy="2746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675"/>
              </a:spcBef>
              <a:tabLst>
                <a:tab pos="707390" algn="l"/>
                <a:tab pos="29972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Sina Helbig*,</a:t>
            </a:r>
            <a:r>
              <a:rPr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prstClr val="black"/>
                </a:solidFill>
                <a:latin typeface="Arial"/>
                <a:cs typeface="Arial"/>
              </a:rPr>
              <a:t>Akre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pc="-5" dirty="0" err="1">
                <a:solidFill>
                  <a:prstClr val="black"/>
                </a:solidFill>
                <a:latin typeface="Arial"/>
                <a:cs typeface="Arial"/>
              </a:rPr>
              <a:t>Adja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, Alia</a:t>
            </a:r>
            <a:r>
              <a:rPr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Tayea, </a:t>
            </a:r>
            <a:endParaRPr lang="en-US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80000"/>
              </a:lnSpc>
              <a:spcBef>
                <a:spcPts val="675"/>
              </a:spcBef>
              <a:tabLst>
                <a:tab pos="707390" algn="l"/>
                <a:tab pos="29972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Neil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Arya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**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405"/>
              </a:spcBef>
            </a:pPr>
            <a:r>
              <a:rPr lang="en-CA" sz="2000" dirty="0">
                <a:solidFill>
                  <a:prstClr val="black"/>
                </a:solidFill>
                <a:latin typeface="Arial"/>
                <a:cs typeface="Arial"/>
              </a:rPr>
              <a:t>July 2019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6685" marR="140970" algn="ctr">
              <a:lnSpc>
                <a:spcPct val="80000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Prepared as part of an education project of</a:t>
            </a:r>
            <a:r>
              <a:rPr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the  Global Health Education Consortium and  collaborating</a:t>
            </a:r>
            <a:r>
              <a:rPr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partners</a:t>
            </a:r>
          </a:p>
          <a:p>
            <a:pPr>
              <a:spcBef>
                <a:spcPts val="5"/>
              </a:spcBef>
            </a:pP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*First author **Corresponding</a:t>
            </a:r>
            <a:r>
              <a:rPr sz="16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author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244099"/>
            <a:ext cx="335407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9.3 </a:t>
            </a:r>
            <a:r>
              <a:rPr sz="2500" dirty="0">
                <a:solidFill>
                  <a:srgbClr val="FFFFFF"/>
                </a:solidFill>
              </a:rPr>
              <a:t>Life</a:t>
            </a:r>
            <a:r>
              <a:rPr sz="2500" spc="-7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cycle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2013820" y="885101"/>
            <a:ext cx="7991856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6938" y="6049467"/>
            <a:ext cx="80302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*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Different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snails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act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as intermediate hosts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different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species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Schistosoma.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13468B9-2C59-4D62-8947-E2FFEFBD08F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1" y="191652"/>
            <a:ext cx="620458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9.4 Symptoms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(general)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8" y="780208"/>
            <a:ext cx="8336915" cy="53600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spcBef>
                <a:spcPts val="73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Two syndromes typically</a:t>
            </a:r>
            <a:r>
              <a:rPr sz="26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seen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Early/Acute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49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Cercarial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dermatitis,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“swimmer’s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itch”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48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Katayama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fever/Katayama</a:t>
            </a:r>
            <a:r>
              <a:rPr sz="20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syndrome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Chronic disease (various</a:t>
            </a:r>
            <a:r>
              <a:rPr sz="22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manifestations)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6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Pathogenesis primarily through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cell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mediated</a:t>
            </a:r>
            <a:r>
              <a:rPr sz="22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immunity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121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Egg granuloma formation leads to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fibrosis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18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Cercarial</a:t>
            </a:r>
            <a:r>
              <a:rPr sz="26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dermatitis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Result of penetration of cercariae through</a:t>
            </a:r>
            <a:r>
              <a:rPr sz="2200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skin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Commonly with </a:t>
            </a: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S. hematobium, S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200" i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mansoni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Pruritis,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papular rash at the site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cercarial</a:t>
            </a:r>
            <a:r>
              <a:rPr sz="2200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penetration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Occurs mostly within 24h of exposure, but reports range</a:t>
            </a:r>
            <a:r>
              <a:rPr sz="2200" spc="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/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minutes up to 1</a:t>
            </a:r>
            <a:r>
              <a:rPr sz="22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week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AA3D372-C27D-448E-B741-6E6D6A5E60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7340" y="1076960"/>
            <a:ext cx="8998585" cy="450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indent="-342900">
              <a:spcBef>
                <a:spcPts val="105"/>
              </a:spcBef>
              <a:buFontTx/>
              <a:buChar char="•"/>
              <a:tabLst>
                <a:tab pos="380365" algn="l"/>
                <a:tab pos="3810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Acute schistosomiasis- Katayama</a:t>
            </a:r>
            <a:r>
              <a:rPr sz="26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fever/syndrome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781685" marR="1044575" lvl="1" indent="-287020">
              <a:lnSpc>
                <a:spcPct val="80000"/>
              </a:lnSpc>
              <a:spcBef>
                <a:spcPts val="490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Early clinical manifestation with 1</a:t>
            </a:r>
            <a:r>
              <a:rPr sz="1950" baseline="25641" dirty="0">
                <a:solidFill>
                  <a:prstClr val="black"/>
                </a:solidFill>
                <a:latin typeface="Arial"/>
                <a:cs typeface="Arial"/>
              </a:rPr>
              <a:t>st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infection or heavy reinfection  (primarily </a:t>
            </a:r>
            <a:r>
              <a:rPr sz="2000" i="1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sz="2000" i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japonicum/mansoni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More likely in traveler or new immigrant to endemic</a:t>
            </a:r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region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marR="127000" lvl="1" indent="-287020">
              <a:lnSpc>
                <a:spcPts val="2160"/>
              </a:lnSpc>
              <a:spcBef>
                <a:spcPts val="515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Symptoms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4-8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weeks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exposure with beginning of egg deposition</a:t>
            </a:r>
            <a:r>
              <a:rPr sz="2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  tissue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spcBef>
                <a:spcPts val="204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Non-specific symptoms: fever, sweat, chills, cough, diarrhea,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headaches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spcBef>
                <a:spcPts val="240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Lymphadenopathy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spcBef>
                <a:spcPts val="245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Hepatosplenomegaly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spcBef>
                <a:spcPts val="240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Urticaria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lnSpc>
                <a:spcPts val="2280"/>
              </a:lnSpc>
              <a:spcBef>
                <a:spcPts val="240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Respiratory symptoms – interstitial pneumonitis (more commonly seen</a:t>
            </a:r>
            <a:r>
              <a:rPr sz="2000"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>
              <a:lnSpc>
                <a:spcPts val="2280"/>
              </a:lnSpc>
            </a:pP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Arial"/>
                <a:cs typeface="Arial"/>
              </a:rPr>
              <a:t>haematobium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spcBef>
                <a:spcPts val="240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Eosinophilia,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hyperglobulinemia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1685" lvl="1" indent="-287020">
              <a:spcBef>
                <a:spcPts val="240"/>
              </a:spcBef>
              <a:buFont typeface="Courier New"/>
              <a:buChar char="o"/>
              <a:tabLst>
                <a:tab pos="7823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Immune complex reaction = Serum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sickness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301081"/>
            <a:ext cx="641096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9.4 Symptoms- Acute</a:t>
            </a:r>
            <a:r>
              <a:rPr sz="2500" spc="-3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disease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2A56994-8D48-425F-B720-486DB8CF40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459" y="1185672"/>
            <a:ext cx="5491480" cy="3333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9230" indent="-177165">
              <a:spcBef>
                <a:spcPts val="425"/>
              </a:spcBef>
              <a:buFontTx/>
              <a:buChar char="•"/>
              <a:tabLst>
                <a:tab pos="189865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Chronic intestinal</a:t>
            </a:r>
            <a:r>
              <a:rPr sz="26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</a:p>
          <a:p>
            <a:pPr marL="756285" lvl="1" indent="-287020">
              <a:spcBef>
                <a:spcPts val="26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S. mansoni, S. japonicum, S.</a:t>
            </a:r>
            <a:r>
              <a:rPr sz="2200" i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mekongi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Eggs in the intestinal</a:t>
            </a:r>
            <a:r>
              <a:rPr sz="2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wall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1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Inflammation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Microabscesses</a:t>
            </a:r>
          </a:p>
          <a:p>
            <a:pPr marL="1155700" lvl="2" indent="-229235">
              <a:lnSpc>
                <a:spcPts val="2395"/>
              </a:lnSpc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Polyposis</a:t>
            </a:r>
          </a:p>
          <a:p>
            <a:pPr marL="756285" lvl="1" indent="-287020">
              <a:lnSpc>
                <a:spcPts val="2635"/>
              </a:lnSpc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Symptoms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1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Diarrhea – commonly in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children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Left lower quadrant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pain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Occult or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visible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blood in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stool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1991" y="4492244"/>
            <a:ext cx="45650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Polyposis – protein-losing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enteropathy</a:t>
            </a:r>
          </a:p>
          <a:p>
            <a:pPr marL="241300" indent="-229235">
              <a:buFont typeface="Wingdings"/>
              <a:buChar char=""/>
              <a:tabLst>
                <a:tab pos="2419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Severe – colonic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obstruction</a:t>
            </a:r>
          </a:p>
          <a:p>
            <a:pPr marL="241300" indent="-229235">
              <a:buFont typeface="Wingdings"/>
              <a:buChar char=""/>
              <a:tabLst>
                <a:tab pos="2419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Abdominal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distention/ascites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455" y="249961"/>
            <a:ext cx="654748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9.4 </a:t>
            </a:r>
            <a:r>
              <a:rPr sz="2500" spc="-5" dirty="0">
                <a:solidFill>
                  <a:srgbClr val="FFFFFF"/>
                </a:solidFill>
              </a:rPr>
              <a:t>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5" dirty="0">
                <a:solidFill>
                  <a:srgbClr val="FFFFFF"/>
                </a:solidFill>
              </a:rPr>
              <a:t>Chronic</a:t>
            </a:r>
            <a:r>
              <a:rPr sz="2500" spc="-85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</a:t>
            </a:r>
            <a:r>
              <a:rPr sz="2500" spc="-5" dirty="0" err="1">
                <a:solidFill>
                  <a:srgbClr val="FFFFFF"/>
                </a:solidFill>
              </a:rPr>
              <a:t>isease</a:t>
            </a:r>
            <a:endParaRPr sz="2500" spc="-5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7808" y="1685545"/>
            <a:ext cx="2848356" cy="2103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1286" y="3816857"/>
            <a:ext cx="1166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mansoni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1631" y="4189222"/>
            <a:ext cx="30816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 marR="5080" indent="-117094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http://www.path.cam.ac.uk/~schisto/schistosoma/S.ma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nsoni.egg.gif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81CA4F2-9C8D-4B6E-8CFB-6C03A90F0EA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0" y="812888"/>
            <a:ext cx="7777480" cy="3016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indent="-343535">
              <a:spcBef>
                <a:spcPts val="36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Chronic hepatic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5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i="1" spc="-5" dirty="0">
                <a:solidFill>
                  <a:prstClr val="black"/>
                </a:solidFill>
                <a:latin typeface="Arial"/>
                <a:cs typeface="Arial"/>
              </a:rPr>
              <a:t>S.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mansoni, S.</a:t>
            </a:r>
            <a:r>
              <a:rPr sz="2000" i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japonicum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4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Eggs embolize to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liver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4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Granulomatous inflammatory reaction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(hepatomegaly)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24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Presinusoidal inflammation, periportal</a:t>
            </a:r>
            <a:r>
              <a:rPr sz="20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fibrosis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24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Clay-pipe-stem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fibrosis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4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Periportal collagen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deposits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5080" lvl="2" indent="-228600">
              <a:lnSpc>
                <a:spcPts val="2160"/>
              </a:lnSpc>
              <a:spcBef>
                <a:spcPts val="515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Obstruction of blood flow </a:t>
            </a:r>
            <a:r>
              <a:rPr sz="20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portal hypertension </a:t>
            </a:r>
            <a:r>
              <a:rPr sz="20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varices,  splenomegaly/hypersplenism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388" y="267554"/>
            <a:ext cx="654812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9.4 </a:t>
            </a:r>
            <a:r>
              <a:rPr sz="2500" spc="-5" dirty="0">
                <a:solidFill>
                  <a:srgbClr val="FFFFFF"/>
                </a:solidFill>
              </a:rPr>
              <a:t>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5" dirty="0">
                <a:solidFill>
                  <a:srgbClr val="FFFFFF"/>
                </a:solidFill>
              </a:rPr>
              <a:t>Chronic</a:t>
            </a:r>
            <a:r>
              <a:rPr sz="2500" spc="-85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</a:t>
            </a:r>
            <a:r>
              <a:rPr sz="2500" spc="-5" dirty="0" err="1">
                <a:solidFill>
                  <a:srgbClr val="FFFFFF"/>
                </a:solidFill>
              </a:rPr>
              <a:t>isease</a:t>
            </a:r>
            <a:endParaRPr sz="2500"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1376" y="3933444"/>
            <a:ext cx="1905000" cy="240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9579" y="4672965"/>
            <a:ext cx="1343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japonicum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0240" y="4777867"/>
            <a:ext cx="720090" cy="103505"/>
          </a:xfrm>
          <a:custGeom>
            <a:avLst/>
            <a:gdLst/>
            <a:ahLst/>
            <a:cxnLst/>
            <a:rect l="l" t="t" r="r" b="b"/>
            <a:pathLst>
              <a:path w="720089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720089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720089" h="103504">
                <a:moveTo>
                  <a:pt x="720089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720089" y="58038"/>
                </a:lnTo>
                <a:lnTo>
                  <a:pt x="720089" y="45338"/>
                </a:lnTo>
                <a:close/>
              </a:path>
              <a:path w="720089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720089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720089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653" y="5960160"/>
            <a:ext cx="23050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Photo: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http://www.path.cam.ac.uk/~schist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o/helminth_eggs/S.japonicum.egg.gif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14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D7BF61-E2BC-4211-8F7D-0D55B5A780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8" y="851914"/>
            <a:ext cx="8244205" cy="52412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2900">
              <a:spcBef>
                <a:spcPts val="74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Chronic cardiopulmonary/pulmonary</a:t>
            </a:r>
            <a:r>
              <a:rPr sz="26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</a:p>
          <a:p>
            <a:pPr marL="756285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Cardiopulmonary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hypertension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Associated with hepatosplenic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5080" lvl="2" indent="-228600">
              <a:spcBef>
                <a:spcPts val="49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Presinusoidal portal hypertension </a:t>
            </a:r>
            <a:r>
              <a:rPr sz="20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portocaval shunts </a:t>
            </a:r>
            <a:r>
              <a:rPr sz="20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eggs  travel and lodge in pulmonary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vasculature</a:t>
            </a:r>
          </a:p>
          <a:p>
            <a:pPr marL="756285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Pulmonary hypertension: antiparasitic treatment = no</a:t>
            </a:r>
            <a:r>
              <a:rPr sz="2200" spc="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50"/>
              </a:spcBef>
              <a:buFont typeface="Courier New"/>
              <a:buChar char="o"/>
            </a:pPr>
            <a:endParaRPr sz="3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Chronic CNS</a:t>
            </a:r>
            <a:r>
              <a:rPr sz="26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</a:p>
          <a:p>
            <a:pPr marL="756285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S. japonicum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– brain lesions</a:t>
            </a:r>
            <a:r>
              <a:rPr sz="2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(seizures)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marR="1266190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S. mansoni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– spinal cord lesions (more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likely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to be  symptomatic, transverse</a:t>
            </a:r>
            <a:r>
              <a:rPr sz="22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myelitis)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Ectopic worm or egg dissemination (egg</a:t>
            </a:r>
            <a:r>
              <a:rPr sz="22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embolizes)</a:t>
            </a: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Diagnosis usually difficult, since rarely systemic</a:t>
            </a:r>
            <a:r>
              <a:rPr sz="2200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symptoms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896" y="300760"/>
            <a:ext cx="613981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</a:rPr>
              <a:t>9.4 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10" dirty="0">
                <a:solidFill>
                  <a:srgbClr val="FFFFFF"/>
                </a:solidFill>
              </a:rPr>
              <a:t>Chronic</a:t>
            </a:r>
            <a:r>
              <a:rPr sz="2500" spc="-20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</a:t>
            </a:r>
            <a:r>
              <a:rPr sz="2500" spc="-5" dirty="0" err="1">
                <a:solidFill>
                  <a:srgbClr val="FFFFFF"/>
                </a:solidFill>
              </a:rPr>
              <a:t>isease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9C19B04-BF3E-4796-BB77-BB2E8CAC93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7" y="925831"/>
            <a:ext cx="7907020" cy="447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Chronic urinary tract</a:t>
            </a:r>
            <a:r>
              <a:rPr sz="26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Usually in children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Egg deposits in distal ureter and bladder</a:t>
            </a:r>
            <a:r>
              <a:rPr sz="22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wall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Hematuria 10-12 weeks after</a:t>
            </a:r>
            <a:r>
              <a:rPr sz="2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exposure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Dysuria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Late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manifestations: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5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Nephrotic range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proteinuria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Bladder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calcifications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Ureteral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obstruction</a:t>
            </a:r>
          </a:p>
          <a:p>
            <a:pPr marL="1155700" lvl="2" indent="-229235">
              <a:spcBef>
                <a:spcPts val="5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Renal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colic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Renal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failure</a:t>
            </a: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Secondary bacterial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infections</a:t>
            </a:r>
          </a:p>
          <a:p>
            <a:pPr marL="1155700" marR="5080" lvl="2" indent="-228600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Bladder carcinoma (squamous cell – well differentiated with  local spread; accounts for up to 31% of all cancers in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Egypt)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16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010" y="221606"/>
            <a:ext cx="613981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9.4 </a:t>
            </a:r>
            <a:r>
              <a:rPr sz="2500" spc="-10" dirty="0">
                <a:solidFill>
                  <a:srgbClr val="FFFFFF"/>
                </a:solidFill>
              </a:rPr>
              <a:t>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10" dirty="0">
                <a:solidFill>
                  <a:srgbClr val="FFFFFF"/>
                </a:solidFill>
              </a:rPr>
              <a:t>Chronic</a:t>
            </a:r>
            <a:r>
              <a:rPr sz="2500" spc="5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Disease</a:t>
            </a:r>
            <a:endParaRPr sz="2500" dirty="0"/>
          </a:p>
        </p:txBody>
      </p:sp>
      <p:sp>
        <p:nvSpPr>
          <p:cNvPr id="4" name="object 4"/>
          <p:cNvSpPr txBox="1"/>
          <p:nvPr/>
        </p:nvSpPr>
        <p:spPr>
          <a:xfrm>
            <a:off x="1711248" y="5908649"/>
            <a:ext cx="68224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Public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health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impact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of schistosomiasis: disease and mortality.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WHO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Expert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Committee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on the Control of Schistosomiasis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Bull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World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Health Organ 1993,</a:t>
            </a:r>
            <a:r>
              <a:rPr sz="1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71(6):657-662.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F13C2B6-2A04-4BE5-A4AE-C9B9D34312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944849"/>
            <a:ext cx="8014970" cy="282962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spcBef>
                <a:spcPts val="6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Chronic urogenital</a:t>
            </a:r>
            <a:r>
              <a:rPr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r>
              <a:rPr lang="en-CA" dirty="0">
                <a:solidFill>
                  <a:prstClr val="black"/>
                </a:solidFill>
                <a:latin typeface="Arial"/>
                <a:cs typeface="Arial"/>
              </a:rPr>
              <a:t>/ female genital schistosomiasis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49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CA" dirty="0">
                <a:solidFill>
                  <a:prstClr val="black"/>
                </a:solidFill>
                <a:latin typeface="Arial"/>
                <a:cs typeface="Arial"/>
              </a:rPr>
              <a:t>Genital schistosomiasis is relatively common in communities where women are exposed to </a:t>
            </a:r>
            <a:r>
              <a:rPr lang="en-CA" i="1" dirty="0">
                <a:solidFill>
                  <a:prstClr val="black"/>
                </a:solidFill>
                <a:latin typeface="Arial"/>
                <a:cs typeface="Arial"/>
              </a:rPr>
              <a:t>S. haematobium </a:t>
            </a:r>
            <a:r>
              <a:rPr lang="en-CA" dirty="0">
                <a:solidFill>
                  <a:prstClr val="black"/>
                </a:solidFill>
                <a:latin typeface="Arial"/>
                <a:cs typeface="Arial"/>
              </a:rPr>
              <a:t>through domestic work in infested waters.</a:t>
            </a:r>
          </a:p>
          <a:p>
            <a:pPr marL="756285" lvl="1" indent="-287020">
              <a:spcBef>
                <a:spcPts val="49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CA" dirty="0">
                <a:solidFill>
                  <a:prstClr val="black"/>
                </a:solidFill>
                <a:latin typeface="Arial"/>
                <a:cs typeface="Arial"/>
              </a:rPr>
              <a:t>Female genital schistosomiasis can be present without any urinary manifestations of </a:t>
            </a:r>
            <a:r>
              <a:rPr lang="en-CA" i="1" dirty="0">
                <a:solidFill>
                  <a:prstClr val="black"/>
                </a:solidFill>
                <a:latin typeface="Arial"/>
                <a:cs typeface="Arial"/>
              </a:rPr>
              <a:t>S. haematobium </a:t>
            </a:r>
            <a:r>
              <a:rPr lang="en-CA" dirty="0">
                <a:solidFill>
                  <a:prstClr val="black"/>
                </a:solidFill>
                <a:latin typeface="Arial"/>
                <a:cs typeface="Arial"/>
              </a:rPr>
              <a:t>and can mimic other gynaecological conditions. </a:t>
            </a:r>
          </a:p>
          <a:p>
            <a:pPr marL="756285" lvl="1" indent="-287020">
              <a:spcBef>
                <a:spcPts val="49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Bleeding, abdominal pain, ectopic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pregnancies</a:t>
            </a:r>
          </a:p>
          <a:p>
            <a:pPr marL="756285" lvl="1" indent="-287020">
              <a:spcBef>
                <a:spcPts val="48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Association with increased risk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acquiring HIV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and other</a:t>
            </a:r>
            <a:r>
              <a:rPr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STD’s</a:t>
            </a:r>
            <a:endParaRPr lang="en-CA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843" y="293628"/>
            <a:ext cx="634619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9.4 </a:t>
            </a:r>
            <a:r>
              <a:rPr sz="2500" spc="-10" dirty="0">
                <a:solidFill>
                  <a:srgbClr val="FFFFFF"/>
                </a:solidFill>
              </a:rPr>
              <a:t>Symptoms </a:t>
            </a:r>
            <a:r>
              <a:rPr sz="2500" spc="-5" dirty="0">
                <a:solidFill>
                  <a:srgbClr val="FFFFFF"/>
                </a:solidFill>
              </a:rPr>
              <a:t>- </a:t>
            </a:r>
            <a:r>
              <a:rPr sz="2500" spc="-10" dirty="0">
                <a:solidFill>
                  <a:srgbClr val="FFFFFF"/>
                </a:solidFill>
              </a:rPr>
              <a:t>Chronic</a:t>
            </a:r>
            <a:r>
              <a:rPr sz="2500" spc="75" dirty="0">
                <a:solidFill>
                  <a:srgbClr val="FFFFFF"/>
                </a:solidFill>
              </a:rPr>
              <a:t> </a:t>
            </a:r>
            <a:r>
              <a:rPr lang="en-CA" sz="2500" spc="-10" dirty="0">
                <a:solidFill>
                  <a:srgbClr val="FFFFFF"/>
                </a:solidFill>
              </a:rPr>
              <a:t>D</a:t>
            </a:r>
            <a:r>
              <a:rPr sz="2500" spc="-10" dirty="0" err="1">
                <a:solidFill>
                  <a:srgbClr val="FFFFFF"/>
                </a:solidFill>
              </a:rPr>
              <a:t>isease</a:t>
            </a:r>
            <a:endParaRPr sz="2500" dirty="0"/>
          </a:p>
        </p:txBody>
      </p:sp>
      <p:sp>
        <p:nvSpPr>
          <p:cNvPr id="4" name="object 4"/>
          <p:cNvSpPr/>
          <p:nvPr/>
        </p:nvSpPr>
        <p:spPr>
          <a:xfrm>
            <a:off x="4876800" y="3886201"/>
            <a:ext cx="1524000" cy="1433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7378" y="5141399"/>
            <a:ext cx="8498205" cy="909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115" marR="2560955">
              <a:spcBef>
                <a:spcPts val="95"/>
              </a:spcBef>
            </a:pPr>
            <a:endParaRPr lang="en-CA" sz="1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17115" marR="2560955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Photo: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http://www.dpd.cdc.gov/dpdx/IMAGES/ParasiteImages/S-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Z/Schistosomiasis/S_haematobium_egg_HB2.jpg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869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* “Female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genital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schistosomiasis as an evidence of a neglected cause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reproductive ill-health: a retrospective histopathological study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1000" spc="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Tanzania”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BMC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Infectious Diseases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2006, 6:134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doi:10.1186/1471-2334-6-134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BAB1AC1-4BFE-4352-AF57-90D63C0A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20874"/>
            <a:ext cx="86213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http://apps.who.int/iris/bitstream/handle/10665/180863/9789241509299_eng.pdf;jsessionid=A709E0CE27A591D302C4ED5B0C774041?sequence=1</a:t>
            </a: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01CC51B-EB76-4EBA-9986-0BE5DC33ACB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89" y="228650"/>
            <a:ext cx="345249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9.5</a:t>
            </a:r>
            <a:r>
              <a:rPr sz="2500" spc="-6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Diagnosis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18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7" y="854203"/>
            <a:ext cx="7773670" cy="48113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spcBef>
                <a:spcPts val="13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Gold Standard: Eggs in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stool of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patient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Intestinal and hepatic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schistosomiasis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119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Eggs identified in tissue of patient (liver/intestinal</a:t>
            </a:r>
            <a:r>
              <a:rPr sz="2200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biopsy)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120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Serology: FAST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ELISA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1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distinction between past and current</a:t>
            </a:r>
            <a:r>
              <a:rPr sz="2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infection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Useful if negative – rule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Useful in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travelers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spcBef>
                <a:spcPts val="11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Urinary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schistosomiasis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ts val="2640"/>
              </a:lnSpc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Eggs in urine or on bladder</a:t>
            </a:r>
            <a:r>
              <a:rPr sz="22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biopsy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FAST</a:t>
            </a:r>
            <a:r>
              <a:rPr sz="2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ELISA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diagnosis: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evaluation of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ureters,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squamous</a:t>
            </a:r>
            <a:r>
              <a:rPr sz="22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cell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>
              <a:spcBef>
                <a:spcPts val="5"/>
              </a:spcBef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carcinoma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E98EA98-8E5C-439A-9290-25B93624D6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00" y="303510"/>
            <a:ext cx="36474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9.6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Treatment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782267" y="924479"/>
            <a:ext cx="5923592" cy="516231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spcBef>
                <a:spcPts val="73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Praziquantel</a:t>
            </a:r>
            <a:endParaRPr lang="en-CA"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sz="22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species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Works against adult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worms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Cure rate</a:t>
            </a:r>
            <a:r>
              <a:rPr sz="22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60-90%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Exact mechanism of action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unknown</a:t>
            </a:r>
            <a:endParaRPr lang="en-CA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Causes tetanic contraction and paralyzes  adult</a:t>
            </a:r>
            <a:r>
              <a:rPr sz="2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worm</a:t>
            </a:r>
            <a:endParaRPr lang="en-CA" sz="22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200" spc="-5" dirty="0">
                <a:solidFill>
                  <a:prstClr val="black"/>
                </a:solidFill>
                <a:latin typeface="Arial"/>
                <a:cs typeface="Arial"/>
              </a:rPr>
              <a:t>Sequestered antigens get exposed, which facilitates</a:t>
            </a:r>
            <a:r>
              <a:rPr lang="en-US" sz="2200" spc="-2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Arial"/>
                <a:cs typeface="Arial"/>
              </a:rPr>
              <a:t>host  immune</a:t>
            </a:r>
            <a:r>
              <a:rPr lang="en-US" sz="22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Arial"/>
                <a:cs typeface="Arial"/>
              </a:rPr>
              <a:t>destruction</a:t>
            </a:r>
          </a:p>
          <a:p>
            <a:pPr marL="1269365" lvl="2" indent="-342900">
              <a:spcBef>
                <a:spcPts val="530"/>
              </a:spcBef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Treatment of complications of schistosomiasis,</a:t>
            </a:r>
            <a:r>
              <a:rPr lang="en-US"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e.g.  cancers, intestinal</a:t>
            </a:r>
            <a:r>
              <a:rPr lang="en-US" sz="24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</a:p>
          <a:p>
            <a:pPr marL="756285" lvl="1" indent="-287020">
              <a:spcBef>
                <a:spcPts val="530"/>
              </a:spcBef>
              <a:buFont typeface="Courier New"/>
              <a:buChar char="o"/>
              <a:tabLst>
                <a:tab pos="756920" algn="l"/>
              </a:tabLst>
            </a:pP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9962" y="1601042"/>
            <a:ext cx="2784348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7732" y="4032325"/>
            <a:ext cx="2608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tp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://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.p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a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n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z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y</a:t>
            </a:r>
            <a:r>
              <a:rPr sz="1000" spc="1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a.co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/ser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vi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c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os/p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r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f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i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l/img-catalogos/praziquantel.jpg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19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A8739AB-FB45-439A-8982-CBA56E836A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A7E4-34A2-4B10-8395-30761E5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03" y="1828801"/>
            <a:ext cx="4270439" cy="623248"/>
          </a:xfrm>
        </p:spPr>
        <p:txBody>
          <a:bodyPr/>
          <a:lstStyle/>
          <a:p>
            <a:pPr algn="ctr"/>
            <a:r>
              <a:rPr lang="en-CA" sz="2025" dirty="0"/>
              <a:t>INDEX:</a:t>
            </a:r>
            <a:br>
              <a:rPr lang="en-CA" sz="2025" dirty="0"/>
            </a:br>
            <a:r>
              <a:rPr lang="en-CA" sz="2025" dirty="0"/>
              <a:t>Schistosomiasis and Cestodes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7CDA-5337-43B4-B85B-C5B6DB8C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2793" y="2997202"/>
            <a:ext cx="7706413" cy="821266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800" dirty="0"/>
              <a:t>Schistosomiasis </a:t>
            </a:r>
            <a:r>
              <a:rPr lang="en-US" sz="1800" dirty="0"/>
              <a:t>(</a:t>
            </a:r>
            <a:r>
              <a:rPr lang="en-US" sz="1800" i="1" dirty="0"/>
              <a:t>S. mansoni / japonicum / mekongi) </a:t>
            </a:r>
            <a:r>
              <a:rPr lang="en-CA" sz="1800" dirty="0"/>
              <a:t>--------- (9.1 -- 9.7)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800" i="1" dirty="0"/>
              <a:t>Neurocysticercosis</a:t>
            </a:r>
            <a:r>
              <a:rPr lang="en-CA" sz="1800" dirty="0"/>
              <a:t> --------------------------------------------------- (10.1 -- 10.7)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82F287-A016-422D-9165-D9863DC763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990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67" y="227505"/>
            <a:ext cx="285559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9.7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Control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20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8" y="851914"/>
            <a:ext cx="8163559" cy="48691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2900">
              <a:spcBef>
                <a:spcPts val="74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Ecological approaches for snail</a:t>
            </a:r>
            <a:r>
              <a:rPr sz="26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control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756285" marR="5080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Shown to be successful in Japan, where </a:t>
            </a: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S. japonicum 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largely eliminated from islands; considered eradicated since  1976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E.g. current speed of rivers, streams,</a:t>
            </a:r>
            <a:r>
              <a:rPr sz="22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495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This has significant effect on snail host</a:t>
            </a:r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density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lvl="2">
              <a:buFont typeface="Wingdings"/>
              <a:buChar char=""/>
            </a:pP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18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Community-based control</a:t>
            </a:r>
            <a:r>
              <a:rPr sz="26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3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Public health education on disease &amp; infection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routes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Improved sanitation and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sanitation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practices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9235">
              <a:spcBef>
                <a:spcPts val="490"/>
              </a:spcBef>
              <a:buFont typeface="Wingdings"/>
              <a:buChar char=""/>
              <a:tabLst>
                <a:tab pos="11563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urination/ defaecation in water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sources!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2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Mass chemotherapy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(praziquantel)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E4A91FD-AD76-4B3B-A5F5-8B568628E1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34" y="234058"/>
            <a:ext cx="6737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</a:rPr>
              <a:t>Other Liver Flukes </a:t>
            </a:r>
            <a:r>
              <a:rPr sz="3000" dirty="0">
                <a:solidFill>
                  <a:srgbClr val="FFFFFF"/>
                </a:solidFill>
              </a:rPr>
              <a:t>and </a:t>
            </a:r>
            <a:r>
              <a:rPr sz="3000" spc="-5" dirty="0">
                <a:solidFill>
                  <a:srgbClr val="FFFFFF"/>
                </a:solidFill>
              </a:rPr>
              <a:t>Lung</a:t>
            </a:r>
            <a:r>
              <a:rPr sz="3000" spc="-70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Flukes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413934" y="1328798"/>
            <a:ext cx="5276215" cy="3493264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065">
              <a:spcBef>
                <a:spcPts val="1900"/>
              </a:spcBef>
              <a:tabLst>
                <a:tab pos="355600" algn="l"/>
                <a:tab pos="356235" algn="l"/>
              </a:tabLst>
            </a:pPr>
            <a:r>
              <a:rPr lang="en-CA" sz="2200" b="1" dirty="0">
                <a:solidFill>
                  <a:prstClr val="black"/>
                </a:solidFill>
                <a:latin typeface="Arial"/>
                <a:cs typeface="Arial"/>
              </a:rPr>
              <a:t>Liver Flukes: </a:t>
            </a:r>
          </a:p>
          <a:p>
            <a:pPr marL="812165" lvl="1" indent="-342900">
              <a:spcBef>
                <a:spcPts val="1900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n-CA" sz="2200" i="1" dirty="0">
                <a:solidFill>
                  <a:prstClr val="black"/>
                </a:solidFill>
                <a:latin typeface="Arial"/>
                <a:cs typeface="Arial"/>
              </a:rPr>
              <a:t>Clonorchis </a:t>
            </a:r>
            <a:r>
              <a:rPr lang="en-CA" sz="2200" i="1" dirty="0" err="1">
                <a:solidFill>
                  <a:prstClr val="black"/>
                </a:solidFill>
                <a:latin typeface="Arial"/>
                <a:cs typeface="Arial"/>
              </a:rPr>
              <a:t>sinensis</a:t>
            </a:r>
            <a:endParaRPr lang="en-CA" sz="22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165" lvl="1" indent="-342900">
              <a:spcBef>
                <a:spcPts val="1900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n-CA" sz="2200" i="1" dirty="0">
                <a:solidFill>
                  <a:prstClr val="black"/>
                </a:solidFill>
                <a:latin typeface="Arial"/>
                <a:cs typeface="Arial"/>
              </a:rPr>
              <a:t>Opisthorchis </a:t>
            </a:r>
            <a:r>
              <a:rPr lang="en-CA" sz="2200" i="1" dirty="0" err="1">
                <a:solidFill>
                  <a:prstClr val="black"/>
                </a:solidFill>
                <a:latin typeface="Arial"/>
                <a:cs typeface="Arial"/>
              </a:rPr>
              <a:t>felineous</a:t>
            </a:r>
            <a:endParaRPr lang="en-CA" sz="22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165" lvl="1" indent="-342900">
              <a:spcBef>
                <a:spcPts val="1900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n-CA" sz="2200" i="1" dirty="0" err="1">
                <a:solidFill>
                  <a:prstClr val="black"/>
                </a:solidFill>
                <a:latin typeface="Arial"/>
                <a:cs typeface="Arial"/>
              </a:rPr>
              <a:t>Fasciola</a:t>
            </a:r>
            <a:r>
              <a:rPr lang="en-CA" sz="2200" i="1" dirty="0">
                <a:solidFill>
                  <a:prstClr val="black"/>
                </a:solidFill>
                <a:latin typeface="Arial"/>
                <a:cs typeface="Arial"/>
              </a:rPr>
              <a:t> hepatica</a:t>
            </a:r>
          </a:p>
          <a:p>
            <a:pPr marL="12065">
              <a:spcBef>
                <a:spcPts val="1900"/>
              </a:spcBef>
              <a:tabLst>
                <a:tab pos="355600" algn="l"/>
                <a:tab pos="356235" algn="l"/>
              </a:tabLst>
            </a:pPr>
            <a:r>
              <a:rPr lang="en-CA" sz="2200" b="1" dirty="0">
                <a:solidFill>
                  <a:prstClr val="black"/>
                </a:solidFill>
                <a:latin typeface="Arial"/>
                <a:cs typeface="Arial"/>
              </a:rPr>
              <a:t>Lung Flukes:</a:t>
            </a:r>
          </a:p>
          <a:p>
            <a:pPr marL="812165" lvl="1" indent="-342900">
              <a:spcBef>
                <a:spcPts val="1900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n-CA" sz="2200" i="1" dirty="0" err="1">
                <a:solidFill>
                  <a:prstClr val="black"/>
                </a:solidFill>
                <a:latin typeface="Arial"/>
                <a:cs typeface="Arial"/>
              </a:rPr>
              <a:t>Paragonimus</a:t>
            </a:r>
            <a:r>
              <a:rPr lang="en-CA" sz="2200" i="1" dirty="0">
                <a:solidFill>
                  <a:prstClr val="black"/>
                </a:solidFill>
                <a:latin typeface="Arial"/>
                <a:cs typeface="Arial"/>
              </a:rPr>
              <a:t> spp. </a:t>
            </a:r>
          </a:p>
        </p:txBody>
      </p:sp>
      <p:sp>
        <p:nvSpPr>
          <p:cNvPr id="4" name="object 4"/>
          <p:cNvSpPr/>
          <p:nvPr/>
        </p:nvSpPr>
        <p:spPr>
          <a:xfrm>
            <a:off x="6491731" y="2538609"/>
            <a:ext cx="4373880" cy="187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0149" y="4411605"/>
            <a:ext cx="4133850" cy="85344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156335">
              <a:spcBef>
                <a:spcPts val="1360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Fasciola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hepatica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spcBef>
                <a:spcPts val="69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Photo: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http://upload.wikimedia.org/wikipedia/commons/thumb/3/35/Fasciol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a_hepatica2.jpg/250px-Fasciola_hepatica2.jpg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21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30212AE-6CE3-40A5-A241-51B4012D6E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8DD4972-F7D6-4EF9-9D06-EEE09E6CBB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02E41F-474F-4DA6-8A12-676151004B09}"/>
              </a:ext>
            </a:extLst>
          </p:cNvPr>
          <p:cNvSpPr/>
          <p:nvPr/>
        </p:nvSpPr>
        <p:spPr>
          <a:xfrm>
            <a:off x="3930984" y="1855800"/>
            <a:ext cx="43300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Neurocysticercosis</a:t>
            </a:r>
            <a:endParaRPr lang="en-CA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A70DF-6800-41E6-AADA-DA99E7189687}"/>
              </a:ext>
            </a:extLst>
          </p:cNvPr>
          <p:cNvSpPr txBox="1"/>
          <p:nvPr/>
        </p:nvSpPr>
        <p:spPr>
          <a:xfrm>
            <a:off x="3495840" y="2743890"/>
            <a:ext cx="520032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</a:pPr>
            <a:endParaRPr lang="en-US" sz="4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tabLst>
                <a:tab pos="3823970" algn="l"/>
                <a:tab pos="5053965" algn="l"/>
              </a:tabLst>
            </a:pP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Sina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Helbig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*, </a:t>
            </a:r>
            <a:r>
              <a:rPr lang="en-US" b="1" spc="-5" dirty="0">
                <a:solidFill>
                  <a:prstClr val="black"/>
                </a:solidFill>
                <a:latin typeface="Arial"/>
                <a:cs typeface="Arial"/>
              </a:rPr>
              <a:t>Alia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Tayea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Akre</a:t>
            </a:r>
            <a:r>
              <a:rPr lang="en-US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M.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Adja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Neil Arya</a:t>
            </a:r>
            <a:r>
              <a:rPr lang="en-US" b="1" baseline="25641" dirty="0">
                <a:solidFill>
                  <a:prstClr val="black"/>
                </a:solidFill>
                <a:latin typeface="Arial"/>
                <a:cs typeface="Arial"/>
              </a:rPr>
              <a:t>**</a:t>
            </a:r>
          </a:p>
          <a:p>
            <a:pPr>
              <a:spcBef>
                <a:spcPts val="10"/>
              </a:spcBef>
            </a:pP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4960" marR="308610" algn="ctr">
              <a:lnSpc>
                <a:spcPts val="1920"/>
              </a:lnSpc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Prepared as part of an education project of</a:t>
            </a:r>
            <a:r>
              <a:rPr lang="en-US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the  Global Health Education Consortium and  collaborating</a:t>
            </a:r>
            <a:r>
              <a:rPr lang="en-US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partners</a:t>
            </a:r>
          </a:p>
          <a:p>
            <a:pPr>
              <a:spcBef>
                <a:spcPts val="15"/>
              </a:spcBef>
            </a:pPr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*First author **Corresponding</a:t>
            </a:r>
            <a:r>
              <a:rPr lang="en-US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author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529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99" y="250282"/>
            <a:ext cx="474154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10.1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3440" y="1275080"/>
            <a:ext cx="7945120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3555" indent="-3429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Infection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CNS by larval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form of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pork tapeworm  (</a:t>
            </a:r>
            <a:r>
              <a:rPr sz="2400" i="1" spc="-5" dirty="0">
                <a:solidFill>
                  <a:prstClr val="black"/>
                </a:solidFill>
                <a:latin typeface="Arial"/>
                <a:cs typeface="Arial"/>
              </a:rPr>
              <a:t>Taenia</a:t>
            </a:r>
            <a:r>
              <a:rPr sz="24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prstClr val="black"/>
                </a:solidFill>
                <a:latin typeface="Arial"/>
                <a:cs typeface="Arial"/>
              </a:rPr>
              <a:t>solium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13715" indent="-342900">
              <a:spcBef>
                <a:spcPts val="18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Estimated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50 million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affected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worldwide, with 50,000  deaths resulting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from the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condition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18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Prevalence greatly reduced in Western Europe, where  prevalence used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close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the current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prevalence in  Mexico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(1.9%)</a:t>
            </a:r>
          </a:p>
          <a:p>
            <a:pPr marL="756285" lvl="1" indent="-287020">
              <a:lnSpc>
                <a:spcPts val="2640"/>
              </a:lnSpc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Remains common in most developing</a:t>
            </a:r>
            <a:r>
              <a:rPr sz="2200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countries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spcBef>
                <a:spcPts val="18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 major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cause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epilepsy in developing</a:t>
            </a:r>
            <a:r>
              <a:rPr sz="2400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countries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ts val="2640"/>
              </a:lnSpc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Main cause of acquired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epilepsy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3CCD603-41E0-4141-98DB-B860EFF323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836675"/>
            <a:ext cx="9108947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" y="219886"/>
            <a:ext cx="474535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10.1</a:t>
            </a:r>
            <a:r>
              <a:rPr sz="2500" spc="-20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6123839"/>
            <a:ext cx="87947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Photo:</a:t>
            </a:r>
            <a:r>
              <a:rPr sz="1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http://www.who.int/zoonoses/diseases/approximate%20global%20distribution%20of%20cysticercosis.jpg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DDBDCCA-818C-4F00-9AF8-655DF60717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07" y="210362"/>
            <a:ext cx="43129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10.2 </a:t>
            </a:r>
            <a:r>
              <a:rPr sz="2500" spc="-10" dirty="0">
                <a:solidFill>
                  <a:srgbClr val="FFFFFF"/>
                </a:solidFill>
              </a:rPr>
              <a:t>Risk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factors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5642" y="999067"/>
            <a:ext cx="8260715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72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32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Ingestion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parasite eggs, larvae by any route along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fecal-oral </a:t>
            </a:r>
            <a:r>
              <a:rPr sz="24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transmission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pathway</a:t>
            </a:r>
            <a:endParaRPr lang="en-CA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marR="4572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32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Poor hygiene practices (esp. handwashing) of infected  people,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200" i="1" spc="-105" dirty="0">
                <a:solidFill>
                  <a:prstClr val="black"/>
                </a:solidFill>
                <a:latin typeface="Arial"/>
                <a:cs typeface="Arial"/>
              </a:rPr>
              <a:t>T. </a:t>
            </a:r>
            <a:r>
              <a:rPr sz="2200" i="1" spc="-5" dirty="0">
                <a:solidFill>
                  <a:prstClr val="black"/>
                </a:solidFill>
                <a:latin typeface="Arial"/>
                <a:cs typeface="Arial"/>
              </a:rPr>
              <a:t>solium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eggs excreted in</a:t>
            </a:r>
            <a:r>
              <a:rPr sz="2200" spc="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CA" sz="2200" spc="-5" dirty="0">
                <a:solidFill>
                  <a:prstClr val="black"/>
                </a:solidFill>
                <a:latin typeface="Arial"/>
                <a:cs typeface="Arial"/>
              </a:rPr>
              <a:t>feces</a:t>
            </a:r>
            <a:endParaRPr lang="en-CA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marR="4572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32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During food preparation,</a:t>
            </a:r>
            <a:r>
              <a:rPr sz="22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handling</a:t>
            </a:r>
            <a:endParaRPr lang="en-CA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marR="4572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32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Autoinfection</a:t>
            </a:r>
            <a:endParaRPr lang="en-CA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457200" lvl="1">
              <a:spcBef>
                <a:spcPts val="100"/>
              </a:spcBef>
              <a:tabLst>
                <a:tab pos="203200" algn="l"/>
              </a:tabLst>
            </a:pP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However,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infection with parasite does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mean person will  develop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neurocysticercosis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15010" lvl="1" indent="-245745">
              <a:spcBef>
                <a:spcPts val="1195"/>
              </a:spcBef>
              <a:buFont typeface="Courier New"/>
              <a:buChar char="o"/>
              <a:tabLst>
                <a:tab pos="715645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Not all persons with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taeniasis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have CNS</a:t>
            </a:r>
            <a:r>
              <a:rPr sz="2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involvement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74980">
              <a:spcBef>
                <a:spcPts val="1210"/>
              </a:spcBef>
              <a:buFontTx/>
              <a:buChar char="•"/>
              <a:tabLst>
                <a:tab pos="203200" algn="l"/>
              </a:tabLst>
            </a:pP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Vegetarians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equally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risk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if they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are exposed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person  excreting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eggs!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5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*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Eating undercooked meat only leads to </a:t>
            </a:r>
            <a:r>
              <a:rPr sz="1600" i="1" spc="-80" dirty="0">
                <a:solidFill>
                  <a:prstClr val="black"/>
                </a:solidFill>
                <a:latin typeface="Arial"/>
                <a:cs typeface="Arial"/>
              </a:rPr>
              <a:t>T.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Solium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infection – </a:t>
            </a:r>
            <a:r>
              <a:rPr sz="1600" spc="-10" dirty="0">
                <a:solidFill>
                  <a:prstClr val="black"/>
                </a:solidFill>
                <a:latin typeface="Arial"/>
                <a:cs typeface="Arial"/>
              </a:rPr>
              <a:t>which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is asymptomatic for this  person, excreted eggs in feaces of this person are infectious and causes</a:t>
            </a:r>
            <a:r>
              <a:rPr sz="16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NCC.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B496DF1-7B2E-41DE-821C-49CE203736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430" y="1066800"/>
            <a:ext cx="4765548" cy="525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73" y="233349"/>
            <a:ext cx="367474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10.3 </a:t>
            </a:r>
            <a:r>
              <a:rPr sz="2500" spc="-10" dirty="0">
                <a:solidFill>
                  <a:srgbClr val="FFFFFF"/>
                </a:solidFill>
              </a:rPr>
              <a:t>Life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cycle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26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73" y="999067"/>
            <a:ext cx="5460957" cy="4858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spcBef>
                <a:spcPts val="105"/>
              </a:spcBef>
              <a:buFont typeface="Courier New" panose="02070309020205020404" pitchFamily="49" charset="0"/>
              <a:buChar char="o"/>
              <a:tabLst>
                <a:tab pos="149860" algn="l"/>
              </a:tabLst>
            </a:pP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Only if eggs are ingested by</a:t>
            </a:r>
            <a:r>
              <a:rPr sz="17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human</a:t>
            </a:r>
            <a:r>
              <a:rPr lang="en-CA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they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cause</a:t>
            </a:r>
            <a:r>
              <a:rPr sz="17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neurocysticercosis</a:t>
            </a:r>
            <a:endParaRPr lang="en-CA" sz="17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5"/>
              </a:spcBef>
              <a:buFont typeface="Courier New" panose="02070309020205020404" pitchFamily="49" charset="0"/>
              <a:buChar char="o"/>
              <a:tabLst>
                <a:tab pos="149860" algn="l"/>
              </a:tabLst>
            </a:pP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marR="49530" indent="-28575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49860" algn="l"/>
              </a:tabLst>
            </a:pP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Ingested taenia eggs are activated  by gastric and duodenal</a:t>
            </a:r>
            <a:r>
              <a:rPr sz="17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environment</a:t>
            </a:r>
            <a:r>
              <a:rPr lang="en-CA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develop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invasive</a:t>
            </a:r>
            <a:r>
              <a:rPr sz="17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larvae</a:t>
            </a:r>
            <a:r>
              <a:rPr lang="en-CA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(oncospheres)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small</a:t>
            </a:r>
            <a:r>
              <a:rPr sz="17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intestine</a:t>
            </a:r>
            <a:r>
              <a:rPr lang="en-CA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migrate across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the intestinal</a:t>
            </a:r>
            <a:r>
              <a:rPr sz="17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wall</a:t>
            </a:r>
            <a:r>
              <a:rPr lang="en-CA" sz="17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carried by bloodstream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where they 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eventually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settle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and mature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sz="1700" spc="-5" dirty="0" err="1">
                <a:solidFill>
                  <a:prstClr val="black"/>
                </a:solidFill>
                <a:latin typeface="Arial"/>
                <a:cs typeface="Arial"/>
              </a:rPr>
              <a:t>cysticerci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(process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duration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up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17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2m)</a:t>
            </a:r>
            <a:endParaRPr lang="en-CA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marR="49530" indent="-28575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49860" algn="l"/>
              </a:tabLst>
            </a:pP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49860" algn="l"/>
              </a:tabLst>
            </a:pP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Tropism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soft tissue, muscle</a:t>
            </a:r>
            <a:r>
              <a:rPr sz="17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CA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r>
              <a:rPr lang="en-CA" sz="1700" spc="5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Cysts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can be up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1cm large.  Largest in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ventricles/  subarachnoid space, smaller in</a:t>
            </a:r>
            <a:r>
              <a:rPr sz="17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brain 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parenchyma</a:t>
            </a:r>
            <a:endParaRPr lang="en-CA" sz="17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marR="76835" indent="-28575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49860" algn="l"/>
              </a:tabLst>
            </a:pP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marR="171450" indent="-285750">
              <a:spcBef>
                <a:spcPts val="605"/>
              </a:spcBef>
              <a:buFont typeface="Courier New" panose="02070309020205020404" pitchFamily="49" charset="0"/>
              <a:buChar char="o"/>
              <a:tabLst>
                <a:tab pos="89535" algn="l"/>
              </a:tabLst>
            </a:pP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Little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immune response elicited by  established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cysticerci If they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are not  actively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growing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17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degenerating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9FF42F-02CC-4E41-AC97-C0F1CF58D5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267" y="250282"/>
            <a:ext cx="399161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10.4</a:t>
            </a:r>
            <a:r>
              <a:rPr sz="2500" spc="-4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Symptoms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5025" y="1484884"/>
            <a:ext cx="7981950" cy="430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3830" indent="-3429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Majority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of cases are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asymptomatic,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and can remain so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decades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6565" algn="ctr">
              <a:lnSpc>
                <a:spcPts val="2635"/>
              </a:lnSpc>
            </a:pPr>
            <a:r>
              <a:rPr sz="2200" spc="-5" dirty="0">
                <a:solidFill>
                  <a:prstClr val="black"/>
                </a:solidFill>
                <a:latin typeface="Courier New"/>
                <a:cs typeface="Courier New"/>
              </a:rPr>
              <a:t>o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Little immunological reaction from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intact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cysticercal</a:t>
            </a:r>
            <a:r>
              <a:rPr sz="2200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larvae;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35609" algn="ctr"/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more serious reactions to dying, degenerating</a:t>
            </a:r>
            <a:r>
              <a:rPr sz="22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cysticerci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8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Leads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seizures, headaches (common) and</a:t>
            </a:r>
            <a:r>
              <a:rPr sz="2400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stroke</a:t>
            </a:r>
          </a:p>
          <a:p>
            <a:pPr marL="355600" marR="564515" indent="-342900">
              <a:spcBef>
                <a:spcPts val="18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Cases with many lesions and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brisk inflammatory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response (particularly with degenerating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cysts): sub-  acute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encephalitis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265" marR="487045" indent="-342265">
              <a:spcBef>
                <a:spcPts val="1800"/>
              </a:spcBef>
              <a:buFontTx/>
              <a:buChar char="•"/>
              <a:tabLst>
                <a:tab pos="3422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space-occupying lesion: any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focal</a:t>
            </a:r>
            <a:r>
              <a:rPr sz="2400" spc="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symptomatology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462915" algn="ctr">
              <a:spcBef>
                <a:spcPts val="5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including weakness and extrapyramidal</a:t>
            </a:r>
            <a:r>
              <a:rPr sz="2400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symptoms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B3779A3-2164-4C08-B9D9-72E8E7F1AD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7" y="968755"/>
            <a:ext cx="8374380" cy="529952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774825" indent="-342900">
              <a:lnSpc>
                <a:spcPts val="2590"/>
              </a:lnSpc>
              <a:spcBef>
                <a:spcPts val="4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Ventricular disease: 15%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cases, obstructive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hydrocephalus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marR="5080" lvl="1" indent="-287020">
              <a:lnSpc>
                <a:spcPts val="2380"/>
              </a:lnSpc>
              <a:spcBef>
                <a:spcPts val="52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May spontaneously remit due to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ball-valve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effect upon motion  intermittently occluding the ventricular outlet</a:t>
            </a:r>
            <a:r>
              <a:rPr sz="2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foramina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29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Untreated, most cases progress to sustained</a:t>
            </a:r>
            <a:r>
              <a:rPr sz="2200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hydrocephalus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45"/>
              </a:spcBef>
              <a:buFont typeface="Courier New"/>
              <a:buChar char="o"/>
            </a:pPr>
            <a:endParaRPr sz="3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20065" indent="-342900">
              <a:lnSpc>
                <a:spcPts val="2590"/>
              </a:lnSpc>
              <a:spcBef>
                <a:spcPts val="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Spinal disease: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cysts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 and around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cord have been  reported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22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Progressive paraplegia developing over period of</a:t>
            </a:r>
            <a:r>
              <a:rPr sz="22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weeks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50"/>
              </a:spcBef>
              <a:buFont typeface="Courier New"/>
              <a:buChar char="o"/>
            </a:pPr>
            <a:endParaRPr sz="3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520190" indent="-342900">
              <a:lnSpc>
                <a:spcPts val="2590"/>
              </a:lnSpc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Changes in mental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status,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cognitive impairment,  psychiatric disease, balance</a:t>
            </a:r>
            <a:r>
              <a:rPr sz="24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29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Ocular disease: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cysts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subretinal or</a:t>
            </a:r>
            <a:r>
              <a:rPr sz="24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intravitreous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28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67" y="218213"/>
            <a:ext cx="39941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10.4</a:t>
            </a:r>
            <a:r>
              <a:rPr sz="2500" spc="-5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Symptoms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CFE9E87-EDE2-4C32-B8AB-B49CE94910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267" y="176084"/>
            <a:ext cx="3776979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10.5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Diagnosis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709486" y="1028749"/>
            <a:ext cx="6359525" cy="2376933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3535">
              <a:spcBef>
                <a:spcPts val="7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Cysts on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neuroimaging</a:t>
            </a:r>
          </a:p>
          <a:p>
            <a:pPr marL="756285" lvl="1" indent="-287020">
              <a:spcBef>
                <a:spcPts val="59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CT (better at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diagnosing calcified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lesions)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7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MRI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(better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diagnosing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cysts)</a:t>
            </a:r>
          </a:p>
          <a:p>
            <a:pPr lvl="1">
              <a:spcBef>
                <a:spcPts val="50"/>
              </a:spcBef>
              <a:buFont typeface="Courier New"/>
              <a:buChar char="o"/>
            </a:pPr>
            <a:endParaRPr sz="3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3535">
              <a:buFontTx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Spinal disease per</a:t>
            </a:r>
            <a:r>
              <a:rPr sz="26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myelography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7707" y="3911888"/>
            <a:ext cx="246379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prstClr val="black"/>
                </a:solidFill>
                <a:latin typeface="Arial"/>
                <a:cs typeface="Arial"/>
              </a:rPr>
              <a:t>Serology: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3715" y="4354574"/>
            <a:ext cx="7147559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Courier New"/>
              <a:buChar char="o"/>
              <a:tabLst>
                <a:tab pos="29972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ELISA sensitivity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90%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crossreactivity with other  helminths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299085" indent="-287020">
              <a:spcBef>
                <a:spcPts val="575"/>
              </a:spcBef>
              <a:buFont typeface="Courier New"/>
              <a:buChar char="o"/>
              <a:tabLst>
                <a:tab pos="29972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Detection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Ab or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Ag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4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CSF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2752" y="1240536"/>
            <a:ext cx="2257044" cy="2363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968" y="3635755"/>
            <a:ext cx="22193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Photo: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http://img.medscape.com/pi/eme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d/ckb/neurology/1134815-1168784-  418tn.jpg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29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1F6A047-A7D6-4566-B7BC-3C5C07AFE0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3073" y="1600200"/>
            <a:ext cx="3665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/>
              <a:t>Schistosomiasis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165475" y="2514600"/>
            <a:ext cx="5861050" cy="30117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2750" marR="1551940" indent="-238125">
              <a:spcBef>
                <a:spcPts val="105"/>
              </a:spcBef>
            </a:pPr>
            <a:r>
              <a:rPr sz="2000" b="1" spc="-5" dirty="0">
                <a:solidFill>
                  <a:prstClr val="black"/>
                </a:solidFill>
                <a:latin typeface="Tahoma"/>
                <a:cs typeface="Tahoma"/>
              </a:rPr>
              <a:t>(Bilharzia, Snail fever) </a:t>
            </a:r>
            <a:endParaRPr lang="en-CA" sz="2000" b="1" spc="-5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682750" marR="1551940" indent="-238125">
              <a:spcBef>
                <a:spcPts val="105"/>
              </a:spcBef>
            </a:pPr>
            <a:endParaRPr lang="en-CA" sz="2000" b="1" spc="-5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682750" marR="1551940" indent="-238125" algn="ctr">
              <a:spcBef>
                <a:spcPts val="105"/>
              </a:spcBef>
            </a:pPr>
            <a:r>
              <a:rPr sz="2000" b="1" spc="-5" dirty="0">
                <a:solidFill>
                  <a:prstClr val="black"/>
                </a:solidFill>
                <a:latin typeface="Tahoma"/>
                <a:cs typeface="Tahoma"/>
              </a:rPr>
              <a:t>Trematode</a:t>
            </a:r>
            <a:r>
              <a:rPr sz="2000" b="1" spc="-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ahoma"/>
                <a:cs typeface="Tahoma"/>
              </a:rPr>
              <a:t>(Fluke)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3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tabLst>
                <a:tab pos="3823970" algn="l"/>
                <a:tab pos="5053965" algn="l"/>
              </a:tabLst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Sina Helbig*,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Alia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Tayea,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 err="1">
                <a:solidFill>
                  <a:prstClr val="black"/>
                </a:solidFill>
                <a:latin typeface="Arial"/>
                <a:cs typeface="Arial"/>
              </a:rPr>
              <a:t>Akre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CA" sz="1500" b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1500" b="1" dirty="0" err="1">
                <a:solidFill>
                  <a:prstClr val="black"/>
                </a:solidFill>
                <a:latin typeface="Arial"/>
                <a:cs typeface="Arial"/>
              </a:rPr>
              <a:t>Adja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Neil</a:t>
            </a:r>
            <a:r>
              <a:rPr lang="en-CA" sz="15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Arya</a:t>
            </a:r>
            <a:r>
              <a:rPr sz="1500" b="1" baseline="25641" dirty="0">
                <a:solidFill>
                  <a:prstClr val="black"/>
                </a:solidFill>
                <a:latin typeface="Arial"/>
                <a:cs typeface="Arial"/>
              </a:rPr>
              <a:t>**</a:t>
            </a:r>
          </a:p>
          <a:p>
            <a:pPr>
              <a:spcBef>
                <a:spcPts val="10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4960" marR="308610" algn="ctr">
              <a:lnSpc>
                <a:spcPts val="1920"/>
              </a:lnSpc>
            </a:pP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Prepared as part of an education project of</a:t>
            </a:r>
            <a:r>
              <a:rPr sz="1500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the  Global Health Education Consortium and  collaborating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partners</a:t>
            </a:r>
          </a:p>
          <a:p>
            <a:pPr>
              <a:spcBef>
                <a:spcPts val="15"/>
              </a:spcBef>
            </a:pP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*First author **Corresponding</a:t>
            </a:r>
            <a:r>
              <a:rPr sz="16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author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1E4FD7-7CAC-456B-B336-F9567F040A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7179" y="2193162"/>
            <a:ext cx="3751579" cy="99504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335"/>
              </a:spcBef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Neurocysticercosis in the  brain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(Photo credit: </a:t>
            </a:r>
            <a:r>
              <a:rPr sz="1200" spc="5" dirty="0">
                <a:solidFill>
                  <a:prstClr val="black"/>
                </a:solidFill>
                <a:latin typeface="Arial"/>
                <a:cs typeface="Arial"/>
              </a:rPr>
              <a:t>WHO/AL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Willingham) from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http://www.who.int/zoonoses/neglected_zoonotic_disea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ses/en/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178" y="4601033"/>
            <a:ext cx="3676650" cy="14420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Tapeworms in the human  intestine can grow to over 3m  in length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813435">
              <a:lnSpc>
                <a:spcPct val="80000"/>
              </a:lnSpc>
              <a:spcBef>
                <a:spcPts val="1455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(Photo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credit: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http://mtherald.com/images/tapeworm.jpg)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1868" y="836675"/>
            <a:ext cx="4113276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1868" y="4005071"/>
            <a:ext cx="4113276" cy="2360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060" y="219221"/>
            <a:ext cx="377761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10.5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Diagnosis</a:t>
            </a:r>
            <a:endParaRPr sz="25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30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B909A87-0D13-456A-BF09-9E0572D43DF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3834"/>
            <a:ext cx="397256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10.6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Treatment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31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8652" y="1239917"/>
            <a:ext cx="8354695" cy="504126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spcBef>
                <a:spcPts val="19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Treatment is complex and treatment plan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controversial</a:t>
            </a:r>
          </a:p>
          <a:p>
            <a:pPr marL="355600" marR="125730" indent="-342900" algn="just">
              <a:spcBef>
                <a:spcPts val="1800"/>
              </a:spcBef>
              <a:buFontTx/>
              <a:buChar char="•"/>
              <a:tabLst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Some advocate only treating certain cases due to the  adverse reactions associated with immune reaction</a:t>
            </a:r>
            <a:r>
              <a:rPr sz="26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to  dying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parasite</a:t>
            </a:r>
          </a:p>
          <a:p>
            <a:pPr marL="756285" marR="5080" lvl="1" indent="-287020">
              <a:spcBef>
                <a:spcPts val="1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Most viable cystic lesions either calcify or disappear, in viable  lesions antihelminthic therapy may hasten the death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parasite, but not change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 outcome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Advocate treating with corticosteroids and</a:t>
            </a:r>
            <a:r>
              <a:rPr sz="2200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anti-epileptic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/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drugs,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optimal duration is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subject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debate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7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Medications</a:t>
            </a:r>
          </a:p>
          <a:p>
            <a:pPr marL="756285" lvl="1" indent="-287020">
              <a:spcBef>
                <a:spcPts val="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Praziquantel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Albendazole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27CD8E0-D8CD-485D-B2B4-407C60C22A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643803" y="1787204"/>
            <a:ext cx="8904394" cy="3283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985" marR="421640" indent="-342900">
              <a:spcBef>
                <a:spcPts val="105"/>
              </a:spcBef>
              <a:buChar char="•"/>
              <a:tabLst>
                <a:tab pos="387350" algn="l"/>
                <a:tab pos="387985" algn="l"/>
              </a:tabLst>
            </a:pPr>
            <a:r>
              <a:rPr dirty="0"/>
              <a:t>Always pre-treat </a:t>
            </a:r>
            <a:r>
              <a:rPr spc="-5" dirty="0"/>
              <a:t>with </a:t>
            </a:r>
            <a:r>
              <a:rPr dirty="0"/>
              <a:t>corticosteroids, and continue  during</a:t>
            </a:r>
            <a:r>
              <a:rPr spc="-5" dirty="0"/>
              <a:t> </a:t>
            </a:r>
            <a:r>
              <a:rPr dirty="0"/>
              <a:t>treatment</a:t>
            </a:r>
          </a:p>
          <a:p>
            <a:pPr marL="502284">
              <a:spcBef>
                <a:spcPts val="530"/>
              </a:spcBef>
            </a:pPr>
            <a:r>
              <a:rPr spc="-5" dirty="0">
                <a:latin typeface="Courier New"/>
                <a:cs typeface="Courier New"/>
              </a:rPr>
              <a:t>o </a:t>
            </a:r>
            <a:r>
              <a:rPr spc="-5" dirty="0"/>
              <a:t>Decreases inflammatory reaction </a:t>
            </a:r>
            <a:r>
              <a:rPr dirty="0"/>
              <a:t>elicited </a:t>
            </a:r>
            <a:r>
              <a:rPr spc="-5" dirty="0"/>
              <a:t>by dying</a:t>
            </a:r>
            <a:r>
              <a:rPr spc="-200" dirty="0"/>
              <a:t> </a:t>
            </a:r>
            <a:r>
              <a:rPr spc="-5" dirty="0"/>
              <a:t>cysticerci</a:t>
            </a:r>
            <a:endParaRPr dirty="0">
              <a:latin typeface="Courier New"/>
              <a:cs typeface="Courier New"/>
            </a:endParaRPr>
          </a:p>
          <a:p>
            <a:pPr marL="32384">
              <a:spcBef>
                <a:spcPts val="5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387985" marR="1415415" indent="-342900">
              <a:buChar char="•"/>
              <a:tabLst>
                <a:tab pos="387350" algn="l"/>
                <a:tab pos="387985" algn="l"/>
              </a:tabLst>
            </a:pPr>
            <a:r>
              <a:rPr dirty="0"/>
              <a:t>Surgical treatment only in selected cases</a:t>
            </a:r>
            <a:r>
              <a:rPr spc="-75" dirty="0"/>
              <a:t> </a:t>
            </a:r>
            <a:r>
              <a:rPr dirty="0"/>
              <a:t>of  ventricular cysts, eye</a:t>
            </a:r>
            <a:r>
              <a:rPr spc="-55" dirty="0"/>
              <a:t> </a:t>
            </a:r>
            <a:r>
              <a:rPr dirty="0"/>
              <a:t>involvement</a:t>
            </a:r>
          </a:p>
          <a:p>
            <a:pPr marL="32384"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87985" indent="-342900">
              <a:buChar char="•"/>
              <a:tabLst>
                <a:tab pos="387350" algn="l"/>
                <a:tab pos="387985" algn="l"/>
              </a:tabLst>
            </a:pPr>
            <a:r>
              <a:rPr dirty="0"/>
              <a:t>Shunt placement in case of</a:t>
            </a:r>
            <a:r>
              <a:rPr spc="-30" dirty="0"/>
              <a:t> </a:t>
            </a:r>
            <a:r>
              <a:rPr dirty="0"/>
              <a:t>hydrocephalus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32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1" y="301081"/>
            <a:ext cx="397192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10.6</a:t>
            </a:r>
            <a:r>
              <a:rPr sz="2500" spc="-3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Treatment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F5CB18F-B66D-4541-B45B-B5084EC148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2062" y="1600582"/>
            <a:ext cx="2586228" cy="194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736" y="126292"/>
            <a:ext cx="31781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10.7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Control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33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6824" y="1124711"/>
            <a:ext cx="81788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Avoid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contact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with pig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faeces,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either direct or indirect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(e.g.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occupational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exposures)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Thorough cooking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pork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meat</a:t>
            </a:r>
          </a:p>
          <a:p>
            <a:pPr>
              <a:spcBef>
                <a:spcPts val="5"/>
              </a:spcBef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305435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Cooking/peel fruits and vegetables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that may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have come  into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contact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with pig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feaces (e.g.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cultivation)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546225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Avoid drinking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water sources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that may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be  contaminated by pig</a:t>
            </a: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faeces</a:t>
            </a:r>
          </a:p>
          <a:p>
            <a:pPr>
              <a:spcBef>
                <a:spcPts val="5"/>
              </a:spcBef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3535"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Washing hands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using toilet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before food</a:t>
            </a:r>
            <a:r>
              <a:rPr sz="20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handling</a:t>
            </a:r>
            <a:endParaRPr lang="en-CA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Tx/>
              <a:buChar char="•"/>
              <a:tabLst>
                <a:tab pos="355600" algn="l"/>
                <a:tab pos="356235" algn="l"/>
              </a:tabLst>
            </a:pPr>
            <a:endParaRPr lang="en-CA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Tx/>
              <a:buChar char="•"/>
              <a:tabLst>
                <a:tab pos="355600" algn="l"/>
                <a:tab pos="356235" algn="l"/>
              </a:tabLst>
            </a:pPr>
            <a:r>
              <a:rPr lang="en-CA" sz="2000" spc="-5" dirty="0">
                <a:solidFill>
                  <a:prstClr val="black"/>
                </a:solidFill>
                <a:latin typeface="Arial"/>
                <a:cs typeface="Arial"/>
              </a:rPr>
              <a:t>Potentially, vaccination of pigs (current vaccine available (WHO 2018))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A6EE97E-5443-41ED-AC4E-CF83DB68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254" y="58731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http://www.who.int/en/news-room/fact-sheets/detail/taeniasis-cysticercosis</a:t>
            </a: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https://www.galvmed.org/news/first-ever-licenced-vaccine-major-cause-epilepsy-developing-world/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352C50F-8A63-4476-96CE-4B1AFC24A20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73" y="301081"/>
            <a:ext cx="47193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Acknowledgments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34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465" y="2211039"/>
            <a:ext cx="8307070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235" algn="ctr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Thanks to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Jenna </a:t>
            </a: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Kelly, </a:t>
            </a:r>
            <a:r>
              <a:rPr sz="2500" b="1" spc="-5" dirty="0" err="1">
                <a:solidFill>
                  <a:prstClr val="black"/>
                </a:solidFill>
                <a:latin typeface="Arial"/>
                <a:cs typeface="Arial"/>
              </a:rPr>
              <a:t>Shazeen</a:t>
            </a: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b="1" spc="-5" dirty="0" err="1">
                <a:solidFill>
                  <a:prstClr val="black"/>
                </a:solidFill>
                <a:latin typeface="Arial"/>
                <a:cs typeface="Arial"/>
              </a:rPr>
              <a:t>Bandukwala</a:t>
            </a:r>
            <a:r>
              <a:rPr lang="en-CA" sz="2500" b="1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Melissa Whaling</a:t>
            </a:r>
            <a:r>
              <a:rPr lang="en-CA" sz="2500" b="1" spc="-5" dirty="0">
                <a:solidFill>
                  <a:prstClr val="black"/>
                </a:solidFill>
                <a:latin typeface="Arial"/>
                <a:cs typeface="Arial"/>
              </a:rPr>
              <a:t>, and Josephine Esposto</a:t>
            </a: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critical</a:t>
            </a:r>
            <a:r>
              <a:rPr sz="25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editing.</a:t>
            </a:r>
            <a:endParaRPr lang="en-CA" sz="25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2235" algn="ctr"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lang="en-CA" sz="25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2235" algn="ctr"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25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algn="ctr"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appreciate </a:t>
            </a: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Tim Brewer and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Jackeline </a:t>
            </a:r>
            <a:r>
              <a:rPr sz="2500" b="1" spc="-5" dirty="0">
                <a:solidFill>
                  <a:prstClr val="black"/>
                </a:solidFill>
                <a:latin typeface="Arial"/>
                <a:cs typeface="Arial"/>
              </a:rPr>
              <a:t>Alger for 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thoughtful</a:t>
            </a:r>
            <a:r>
              <a:rPr sz="25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prstClr val="black"/>
                </a:solidFill>
                <a:latin typeface="Arial"/>
                <a:cs typeface="Arial"/>
              </a:rPr>
              <a:t>review.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2DFF2-D492-4179-AAF2-8AAD40FB01B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1435373"/>
            <a:ext cx="3158236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0" algn="l">
              <a:spcBef>
                <a:spcPts val="105"/>
              </a:spcBef>
            </a:pPr>
            <a:r>
              <a:rPr spc="-5" dirty="0"/>
              <a:t>Credits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4625" y="2438400"/>
            <a:ext cx="8302751" cy="245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90"/>
              </a:lnSpc>
              <a:spcBef>
                <a:spcPts val="100"/>
              </a:spcBef>
              <a:tabLst>
                <a:tab pos="1135380" algn="l"/>
              </a:tabLst>
            </a:pPr>
            <a:r>
              <a:rPr sz="2200" b="1" spc="-5" dirty="0" err="1">
                <a:solidFill>
                  <a:prstClr val="black"/>
                </a:solidFill>
                <a:latin typeface="Arial"/>
                <a:cs typeface="Arial"/>
              </a:rPr>
              <a:t>Akre</a:t>
            </a:r>
            <a:r>
              <a:rPr sz="22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2200" b="1" spc="-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Adja</a:t>
            </a:r>
            <a:r>
              <a:rPr sz="2200" b="1" spc="-7" baseline="2430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, Sina Helbig</a:t>
            </a:r>
            <a:r>
              <a:rPr sz="2200" b="1" spc="-7" baseline="2430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, Alia Tayea</a:t>
            </a:r>
            <a:r>
              <a:rPr sz="2200" b="1" spc="-7" baseline="2430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b="1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Neil</a:t>
            </a:r>
            <a:r>
              <a:rPr lang="en-US" sz="2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Arya</a:t>
            </a:r>
            <a:r>
              <a:rPr sz="2200" b="1" spc="-7" baseline="2430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2200" b="1" baseline="24305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2230" marR="55244" algn="ctr">
              <a:lnSpc>
                <a:spcPct val="120000"/>
              </a:lnSpc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1: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 Institut Pierre Richet, Université de Cocody</a:t>
            </a:r>
            <a:r>
              <a:rPr sz="15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Abidjan  </a:t>
            </a:r>
            <a:endParaRPr lang="en-CA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230" marR="55244" algn="ctr">
              <a:lnSpc>
                <a:spcPct val="120000"/>
              </a:lnSpc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2: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 Boston University School of Medicine, Division</a:t>
            </a:r>
            <a:r>
              <a:rPr sz="15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</a:p>
          <a:p>
            <a:pPr marL="343535" algn="ctr"/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Infectious Diseases, Boston, MA,</a:t>
            </a:r>
            <a:r>
              <a:rPr sz="15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USA</a:t>
            </a:r>
          </a:p>
          <a:p>
            <a:pPr algn="ctr">
              <a:spcBef>
                <a:spcPts val="484"/>
              </a:spcBef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3: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Médecins Sans</a:t>
            </a:r>
            <a:r>
              <a:rPr sz="15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Frontières</a:t>
            </a:r>
          </a:p>
          <a:p>
            <a:pPr marL="528955" marR="522605" algn="ctr">
              <a:lnSpc>
                <a:spcPct val="120000"/>
              </a:lnSpc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4: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Western University, University of</a:t>
            </a:r>
            <a:r>
              <a:rPr sz="15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Waterloo,  McMaster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</a:p>
          <a:p>
            <a:pPr algn="ctr">
              <a:spcBef>
                <a:spcPts val="480"/>
              </a:spcBef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Contact</a:t>
            </a:r>
            <a:r>
              <a:rPr sz="15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narya@uwaterloo.ca</a:t>
            </a:r>
            <a:endParaRPr sz="15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0953D69-AD40-44D1-A082-CAC6D04839E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ject 8"/>
          <p:cNvSpPr/>
          <p:nvPr/>
        </p:nvSpPr>
        <p:spPr>
          <a:xfrm>
            <a:off x="9619488" y="1845564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9105" y="3429000"/>
            <a:ext cx="6193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CA" sz="3200" i="1" dirty="0"/>
              <a:t>End of Module</a:t>
            </a:r>
            <a:endParaRPr sz="3200" i="1" dirty="0"/>
          </a:p>
        </p:txBody>
      </p:sp>
    </p:spTree>
    <p:extLst>
      <p:ext uri="{BB962C8B-B14F-4D97-AF65-F5344CB8AC3E}">
        <p14:creationId xmlns:p14="http://schemas.microsoft.com/office/powerpoint/2010/main" val="67234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98" y="216415"/>
            <a:ext cx="441642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9.1</a:t>
            </a:r>
            <a:r>
              <a:rPr sz="2500" spc="-6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11125">
                <a:lnSpc>
                  <a:spcPts val="1650"/>
                </a:lnSpc>
              </a:pPr>
              <a:t>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1" y="1087120"/>
            <a:ext cx="7619365" cy="46837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2900">
              <a:spcBef>
                <a:spcPts val="74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Parasitic helminth endemic to &gt;70</a:t>
            </a:r>
            <a:r>
              <a:rPr sz="26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countries</a:t>
            </a:r>
          </a:p>
          <a:p>
            <a:pPr marL="756285" lvl="1" indent="-287020">
              <a:spcBef>
                <a:spcPts val="515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least 240 million people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affected,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and 700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million at</a:t>
            </a:r>
            <a:r>
              <a:rPr sz="21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risk</a:t>
            </a:r>
          </a:p>
          <a:p>
            <a:pPr marL="756285" marR="250825" lvl="1" indent="-287020">
              <a:spcBef>
                <a:spcPts val="500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Annual deaths from schistosomiasis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difficult to estimate: 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disease can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kill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directly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&amp;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indirectly (e.g. associated  carcinomas)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marR="594995" lvl="1" indent="-287020">
              <a:spcBef>
                <a:spcPts val="509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Revised estimates put death toll from disease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over  200,000/yr,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mostly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1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Africa</a:t>
            </a:r>
          </a:p>
          <a:p>
            <a:pPr lvl="1">
              <a:buFont typeface="Courier New"/>
              <a:buChar char="o"/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14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In endemic areas usually acquired in</a:t>
            </a:r>
            <a:r>
              <a:rPr sz="26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childhood</a:t>
            </a:r>
          </a:p>
          <a:p>
            <a:pPr marL="756285" lvl="1" indent="-287020">
              <a:spcBef>
                <a:spcPts val="515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Infection increases in prevalence with</a:t>
            </a:r>
            <a:r>
              <a:rPr sz="21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05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Peak age 15-20 years</a:t>
            </a:r>
            <a:r>
              <a:rPr sz="2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old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7020">
              <a:spcBef>
                <a:spcPts val="505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Risk is related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occupation and exposure</a:t>
            </a:r>
            <a:r>
              <a:rPr sz="21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routes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732E29-5F94-4822-B4D8-091B91F56B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5885" y="988061"/>
            <a:ext cx="8157209" cy="4939173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spcBef>
                <a:spcPts val="73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Infection intensity decreases with</a:t>
            </a:r>
            <a:r>
              <a:rPr sz="26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</a:p>
          <a:p>
            <a:pPr marL="756285" marR="423545" lvl="1" indent="-287020">
              <a:spcBef>
                <a:spcPts val="515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Acquired immunity, change in water contact, change in egg  production by</a:t>
            </a:r>
            <a:r>
              <a:rPr sz="21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worms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49225" indent="-342900">
              <a:spcBef>
                <a:spcPts val="143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Although relatively low (direct) case - fatality ratio,  disease has extremely high morbidity and</a:t>
            </a:r>
            <a:r>
              <a:rPr sz="26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enormous  impacts on health and</a:t>
            </a:r>
            <a:r>
              <a:rPr sz="26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socioeconomics</a:t>
            </a:r>
          </a:p>
          <a:p>
            <a:pPr marL="756285" lvl="1" indent="-287020">
              <a:spcBef>
                <a:spcPts val="509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Decreased productivity in chronic</a:t>
            </a:r>
            <a:r>
              <a:rPr sz="21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marR="5080" lvl="1" indent="-287020">
              <a:spcBef>
                <a:spcPts val="505"/>
              </a:spcBef>
              <a:buFont typeface="Courier New"/>
              <a:buChar char="o"/>
              <a:tabLst>
                <a:tab pos="756920" algn="l"/>
              </a:tabLst>
            </a:pP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Associated impacts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families of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those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affected,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in the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sz="21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treatment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costs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and loss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 income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139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Two main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types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of disease</a:t>
            </a:r>
            <a:r>
              <a:rPr sz="2400" i="1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Urinary and</a:t>
            </a:r>
            <a:r>
              <a:rPr sz="2400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Intestinal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11125">
                <a:lnSpc>
                  <a:spcPts val="1650"/>
                </a:lnSpc>
              </a:pPr>
              <a:t>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00" y="227847"/>
            <a:ext cx="441579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9.1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257433B-9149-4643-A55F-EC2D2303DD2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04" y="249961"/>
            <a:ext cx="32010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9.2 </a:t>
            </a:r>
            <a:r>
              <a:rPr sz="2500" spc="-5" dirty="0">
                <a:solidFill>
                  <a:srgbClr val="FFFFFF"/>
                </a:solidFill>
              </a:rPr>
              <a:t>Risk</a:t>
            </a:r>
            <a:r>
              <a:rPr sz="2500" spc="-6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11125">
                <a:lnSpc>
                  <a:spcPts val="1650"/>
                </a:lnSpc>
              </a:pPr>
              <a:t>6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4210" y="1213167"/>
            <a:ext cx="8323580" cy="443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Poor sanitation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practices</a:t>
            </a:r>
          </a:p>
          <a:p>
            <a:pPr marL="756285" marR="831215" lvl="1" indent="-287020">
              <a:spcBef>
                <a:spcPts val="5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Excretion of eggs into water sources used for drinking,  bathing, domestic use,</a:t>
            </a:r>
            <a:r>
              <a:rPr sz="22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7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School-age children (less</a:t>
            </a:r>
            <a:r>
              <a:rPr sz="26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immunity)</a:t>
            </a:r>
          </a:p>
          <a:p>
            <a:pPr marL="355600" marR="834390" indent="-342900">
              <a:spcBef>
                <a:spcPts val="18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Fresh-water exposure by swimming or bathing</a:t>
            </a:r>
            <a:r>
              <a:rPr sz="26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in  water containing infectious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cercariae</a:t>
            </a:r>
          </a:p>
          <a:p>
            <a:pPr marL="355600" marR="125095" indent="-342900">
              <a:spcBef>
                <a:spcPts val="17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Occupational exposure through e.g. irrigation ditches,  rice farming,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</a:p>
          <a:p>
            <a:pPr marL="756285" marR="5080" lvl="1" indent="-287020">
              <a:spcBef>
                <a:spcPts val="1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Particularly in/near standing or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slow-moving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water, where the  snail hosts can attach to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vegetation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21E7323-9C19-4F46-98BE-A2FD68ADB7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04" y="216094"/>
            <a:ext cx="32010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</a:t>
            </a:r>
            <a:r>
              <a:rPr lang="en-CA" sz="2500" dirty="0">
                <a:solidFill>
                  <a:srgbClr val="FFFFFF"/>
                </a:solidFill>
              </a:rPr>
              <a:t>3 Biology</a:t>
            </a:r>
            <a:endParaRPr sz="2500"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11125">
                <a:lnSpc>
                  <a:spcPts val="1650"/>
                </a:lnSpc>
              </a:pPr>
              <a:t>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10C8B-E700-4CB0-9B13-4545EEE51E4E}"/>
              </a:ext>
            </a:extLst>
          </p:cNvPr>
          <p:cNvSpPr/>
          <p:nvPr/>
        </p:nvSpPr>
        <p:spPr>
          <a:xfrm>
            <a:off x="1740421" y="30632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of S. mansoni showing lateral spine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549B75-1DF3-440B-AEB8-B22AC181F576}"/>
              </a:ext>
            </a:extLst>
          </p:cNvPr>
          <p:cNvSpPr/>
          <p:nvPr/>
        </p:nvSpPr>
        <p:spPr>
          <a:xfrm>
            <a:off x="6201249" y="1434679"/>
            <a:ext cx="3982214" cy="3903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39B8F-F8A6-47A8-ABD8-3C8E28502219}"/>
              </a:ext>
            </a:extLst>
          </p:cNvPr>
          <p:cNvSpPr/>
          <p:nvPr/>
        </p:nvSpPr>
        <p:spPr>
          <a:xfrm>
            <a:off x="6096000" y="5338236"/>
            <a:ext cx="2819400" cy="2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Photo credit: WHO-TDR-Pasteur Inst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B605927-606E-4843-AFE2-D2D8CB358E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71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036" y="836676"/>
            <a:ext cx="7287768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134" y="282661"/>
            <a:ext cx="28727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9.3</a:t>
            </a:r>
            <a:r>
              <a:rPr sz="2500" spc="-5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Biology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8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5390" y="5663606"/>
            <a:ext cx="7875905" cy="71056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spcBef>
                <a:spcPts val="103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Egg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i="1" dirty="0">
                <a:solidFill>
                  <a:prstClr val="black"/>
                </a:solidFill>
                <a:latin typeface="Arial"/>
                <a:cs typeface="Arial"/>
              </a:rPr>
              <a:t>S. </a:t>
            </a:r>
            <a:r>
              <a:rPr sz="2400" i="1" spc="-5" dirty="0">
                <a:solidFill>
                  <a:prstClr val="black"/>
                </a:solidFill>
                <a:latin typeface="Arial"/>
                <a:cs typeface="Arial"/>
              </a:rPr>
              <a:t>haematobium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showing terminal</a:t>
            </a:r>
            <a:r>
              <a:rPr sz="24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spine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R="5080" algn="r">
              <a:spcBef>
                <a:spcPts val="38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Photo credit: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WHO-TDR-Stammers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233F25E-7F2C-4021-9323-2F67E9DCFFF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9737" y="1848104"/>
            <a:ext cx="3300729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Egg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i="1" dirty="0">
                <a:solidFill>
                  <a:prstClr val="black"/>
                </a:solidFill>
                <a:latin typeface="Arial"/>
                <a:cs typeface="Arial"/>
              </a:rPr>
              <a:t>S. </a:t>
            </a:r>
            <a:r>
              <a:rPr sz="2400" i="1" spc="-5" dirty="0">
                <a:solidFill>
                  <a:prstClr val="black"/>
                </a:solidFill>
                <a:latin typeface="Arial"/>
                <a:cs typeface="Arial"/>
              </a:rPr>
              <a:t>japonicum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 with vestigial spine  (arrow).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eggs are  smaller than those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i="1" dirty="0">
                <a:solidFill>
                  <a:prstClr val="black"/>
                </a:solidFill>
                <a:latin typeface="Arial"/>
                <a:cs typeface="Arial"/>
              </a:rPr>
              <a:t>S.  </a:t>
            </a:r>
            <a:r>
              <a:rPr sz="2400" i="1" spc="-5" dirty="0">
                <a:solidFill>
                  <a:prstClr val="black"/>
                </a:solidFill>
                <a:latin typeface="Arial"/>
                <a:cs typeface="Arial"/>
              </a:rPr>
              <a:t>haematobium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z="2400" i="1" dirty="0">
                <a:solidFill>
                  <a:prstClr val="black"/>
                </a:solidFill>
                <a:latin typeface="Arial"/>
                <a:cs typeface="Arial"/>
              </a:rPr>
              <a:t>S.  </a:t>
            </a:r>
            <a:r>
              <a:rPr sz="2400" i="1" spc="-10" dirty="0">
                <a:solidFill>
                  <a:prstClr val="black"/>
                </a:solidFill>
                <a:latin typeface="Arial"/>
                <a:cs typeface="Arial"/>
              </a:rPr>
              <a:t>mansoni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and are oval or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subspherical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185587"/>
            <a:ext cx="28727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9.3</a:t>
            </a:r>
            <a:r>
              <a:rPr sz="2500" spc="-5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Biology</a:t>
            </a:r>
            <a:endParaRPr sz="2500" dirty="0"/>
          </a:p>
        </p:txBody>
      </p:sp>
      <p:sp>
        <p:nvSpPr>
          <p:cNvPr id="4" name="object 4"/>
          <p:cNvSpPr/>
          <p:nvPr/>
        </p:nvSpPr>
        <p:spPr>
          <a:xfrm>
            <a:off x="1847088" y="809244"/>
            <a:ext cx="4680204" cy="557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6288" y="6075071"/>
            <a:ext cx="10414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Photo credit:</a:t>
            </a:r>
            <a:r>
              <a:rPr sz="10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CDC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solidFill>
                  <a:prstClr val="white"/>
                </a:solidFill>
              </a:rPr>
              <a:t>Page</a:t>
            </a:r>
            <a:r>
              <a:rPr spc="-75" dirty="0">
                <a:solidFill>
                  <a:prstClr val="white"/>
                </a:solidFill>
              </a:rPr>
              <a:t> </a:t>
            </a:r>
            <a:fld id="{81D60167-4931-47E6-BA6A-407CBD079E47}" type="slidenum">
              <a:rPr dirty="0">
                <a:solidFill>
                  <a:prstClr val="white"/>
                </a:solidFill>
              </a:rPr>
              <a:pPr marL="12700">
                <a:lnSpc>
                  <a:spcPts val="1650"/>
                </a:lnSpc>
              </a:pPr>
              <a:t>9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4F4DD01-F6F1-47D9-A64F-AF0A4ED6F1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2361</Words>
  <Application>Microsoft Office PowerPoint</Application>
  <PresentationFormat>Widescreen</PresentationFormat>
  <Paragraphs>334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Tahoma</vt:lpstr>
      <vt:lpstr>Times New Roman</vt:lpstr>
      <vt:lpstr>Wingdings</vt:lpstr>
      <vt:lpstr>1_Office Theme</vt:lpstr>
      <vt:lpstr>2_Office Theme</vt:lpstr>
      <vt:lpstr>Schistosomiasis and Cestodes</vt:lpstr>
      <vt:lpstr>INDEX: Schistosomiasis and Cestodes</vt:lpstr>
      <vt:lpstr>Schistosomiasis</vt:lpstr>
      <vt:lpstr>9.1 Epidemiology</vt:lpstr>
      <vt:lpstr>9.1 Epidemiology</vt:lpstr>
      <vt:lpstr>9.2 Risk factors</vt:lpstr>
      <vt:lpstr>9.3 Biology</vt:lpstr>
      <vt:lpstr>9.3 Biology</vt:lpstr>
      <vt:lpstr>9.3 Biology</vt:lpstr>
      <vt:lpstr>9.3 Life cycle</vt:lpstr>
      <vt:lpstr>9.4 Symptoms (general)</vt:lpstr>
      <vt:lpstr>9.4 Symptoms- Acute disease</vt:lpstr>
      <vt:lpstr>9.4 Symptoms - Chronic Disease</vt:lpstr>
      <vt:lpstr>9.4 Symptoms - Chronic Disease</vt:lpstr>
      <vt:lpstr>9.4 Symptoms - Chronic Disease</vt:lpstr>
      <vt:lpstr>9.4 Symptoms - Chronic Disease</vt:lpstr>
      <vt:lpstr>9.4 Symptoms - Chronic Disease</vt:lpstr>
      <vt:lpstr>9.5 Diagnosis</vt:lpstr>
      <vt:lpstr>9.6 Treatment</vt:lpstr>
      <vt:lpstr>9.7 Control</vt:lpstr>
      <vt:lpstr>Other Liver Flukes and Lung Flukes</vt:lpstr>
      <vt:lpstr>PowerPoint Presentation</vt:lpstr>
      <vt:lpstr>10.1 Epidemiology</vt:lpstr>
      <vt:lpstr>10.1 Epidemiology</vt:lpstr>
      <vt:lpstr>10.2 Risk factors</vt:lpstr>
      <vt:lpstr>10.3 Life cycle</vt:lpstr>
      <vt:lpstr>10.4 Symptoms</vt:lpstr>
      <vt:lpstr>10.4 Symptoms</vt:lpstr>
      <vt:lpstr>10.5 Diagnosis</vt:lpstr>
      <vt:lpstr>10.5 Diagnosis</vt:lpstr>
      <vt:lpstr>10.6 Treatment</vt:lpstr>
      <vt:lpstr>10.6 Treatment</vt:lpstr>
      <vt:lpstr>10.7 Control</vt:lpstr>
      <vt:lpstr>Acknowledgments</vt:lpstr>
      <vt:lpstr>Credits</vt:lpstr>
      <vt:lpstr>End of Module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Schistosomiasis and Cestodes</dc:title>
  <dc:creator>Josephine Esposto</dc:creator>
  <cp:lastModifiedBy>Josephine Esposto</cp:lastModifiedBy>
  <cp:revision>2</cp:revision>
  <dcterms:created xsi:type="dcterms:W3CDTF">2019-07-12T13:57:02Z</dcterms:created>
  <dcterms:modified xsi:type="dcterms:W3CDTF">2019-07-12T14:10:40Z</dcterms:modified>
</cp:coreProperties>
</file>