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5" r:id="rId6"/>
    <p:sldId id="267" r:id="rId7"/>
    <p:sldId id="271" r:id="rId8"/>
    <p:sldId id="270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0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7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9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6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6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A510-D090-4A33-9618-1411A0241B2A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05758-01D4-4E69-9641-5329E9EEB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9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1966" y="765096"/>
            <a:ext cx="9640330" cy="2387600"/>
          </a:xfrm>
        </p:spPr>
        <p:txBody>
          <a:bodyPr>
            <a:noAutofit/>
          </a:bodyPr>
          <a:lstStyle/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Building Effective Partnerships for Development Between Low-Income Countries: a powerful opportunity for impact.</a:t>
            </a:r>
            <a:b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600" b="1" dirty="0">
                <a:solidFill>
                  <a:srgbClr val="FF0000"/>
                </a:solidFill>
              </a:rPr>
              <a:t>The African landscape through the eyes of </a:t>
            </a:r>
            <a:r>
              <a:rPr lang="en-US" sz="3600" b="1" dirty="0" smtClean="0">
                <a:solidFill>
                  <a:srgbClr val="FF0000"/>
                </a:solidFill>
              </a:rPr>
              <a:t>Uganda.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Partnership Progression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over the years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966" y="3917034"/>
            <a:ext cx="9144000" cy="1533167"/>
          </a:xfrm>
        </p:spPr>
        <p:txBody>
          <a:bodyPr>
            <a:noAutofit/>
          </a:bodyPr>
          <a:lstStyle/>
          <a:p>
            <a:r>
              <a:rPr lang="en-US" b="1" dirty="0" smtClean="0"/>
              <a:t>Harriet Mayanja-Kizza, </a:t>
            </a:r>
            <a:r>
              <a:rPr lang="en-US" b="1" dirty="0" err="1" smtClean="0"/>
              <a:t>Makerere</a:t>
            </a:r>
            <a:r>
              <a:rPr lang="en-US" b="1" dirty="0" smtClean="0"/>
              <a:t> University</a:t>
            </a:r>
          </a:p>
          <a:p>
            <a:endParaRPr lang="en-US" b="1" dirty="0" smtClean="0"/>
          </a:p>
          <a:p>
            <a:r>
              <a:rPr lang="en-US" dirty="0" smtClean="0"/>
              <a:t>June 26, 2023</a:t>
            </a:r>
            <a:br>
              <a:rPr lang="en-US" dirty="0" smtClean="0"/>
            </a:br>
            <a:r>
              <a:rPr lang="en-US" dirty="0" smtClean="0"/>
              <a:t>10:00am-11:00am EST, </a:t>
            </a:r>
          </a:p>
          <a:p>
            <a:r>
              <a:rPr lang="en-US" dirty="0" smtClean="0"/>
              <a:t>17:00 – 18:00 pm 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92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275" y="0"/>
            <a:ext cx="10515600" cy="858741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Funding Issues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583" y="800470"/>
            <a:ext cx="118037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HIC – partners, sub awards – encourage LMIC-LMIC research teams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LMIC – direct recipient of HIC research and training grants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What of LMIC funding options and opportunities??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 smtClean="0"/>
              <a:t>Africa Union and CDC Africa – often through various HIC  </a:t>
            </a:r>
            <a:r>
              <a:rPr lang="en-US" sz="2800" dirty="0" err="1" smtClean="0"/>
              <a:t>organisations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9489" y="3335986"/>
            <a:ext cx="9231464" cy="12003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In the current Financial Year (2022/23), </a:t>
            </a:r>
            <a:r>
              <a:rPr lang="en-US" sz="2400" dirty="0" err="1">
                <a:solidFill>
                  <a:srgbClr val="00B050"/>
                </a:solidFill>
              </a:rPr>
              <a:t>Makerere</a:t>
            </a:r>
            <a:r>
              <a:rPr lang="en-US" sz="2400" dirty="0">
                <a:solidFill>
                  <a:srgbClr val="00B050"/>
                </a:solidFill>
              </a:rPr>
              <a:t> University expects to receive about 30 Billion Uganda shillings (about US$ 8.1 million) under the Government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Research and Innovation Fund (RIF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) – 4</a:t>
            </a:r>
            <a:r>
              <a:rPr lang="en-US" sz="2400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year.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497" y="4935654"/>
            <a:ext cx="5705724" cy="156966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University Of Dar </a:t>
            </a:r>
            <a:r>
              <a:rPr lang="en-US" sz="2400" i="1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 Salaam 5th call for proposals for competitive research and innovation grants for year 2022-2023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 TZS 3,155,000,000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/=  (about USD 1,309,000)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734756" y="4874098"/>
            <a:ext cx="4428876" cy="1631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African Union Research Grants (AURG)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AURG supports pan African research and development through grants and direct funding, provided by the Pan-African </a:t>
            </a:r>
            <a:r>
              <a:rPr lang="en-US" sz="2000" dirty="0" err="1">
                <a:solidFill>
                  <a:srgbClr val="FF0000"/>
                </a:solidFill>
              </a:rPr>
              <a:t>Programme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957" y="126586"/>
            <a:ext cx="10515600" cy="1325563"/>
          </a:xfrm>
        </p:spPr>
        <p:txBody>
          <a:bodyPr/>
          <a:lstStyle/>
          <a:p>
            <a:r>
              <a:rPr lang="en-US" dirty="0" smtClean="0"/>
              <a:t>Every Cloud has a silver lining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221" y="1184746"/>
            <a:ext cx="11724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Pre HIV era – medical training in Africa – was primarily  “in house”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supplemented by available </a:t>
            </a:r>
            <a:r>
              <a:rPr lang="en-US" sz="3200" dirty="0" smtClean="0">
                <a:solidFill>
                  <a:srgbClr val="00B0F0"/>
                </a:solidFill>
              </a:rPr>
              <a:t>international textbooks</a:t>
            </a:r>
            <a:r>
              <a:rPr lang="en-US" sz="3200" dirty="0" smtClean="0"/>
              <a:t>,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occasional ad hoc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visiting lecturers and residents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irregular hard </a:t>
            </a:r>
            <a:r>
              <a:rPr lang="en-US" sz="3200" dirty="0" smtClean="0">
                <a:solidFill>
                  <a:srgbClr val="0070C0"/>
                </a:solidFill>
              </a:rPr>
              <a:t>copy journal editions </a:t>
            </a:r>
            <a:r>
              <a:rPr lang="en-US" sz="3200" dirty="0" smtClean="0"/>
              <a:t>in the libraries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87445" y="3984210"/>
            <a:ext cx="112294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Along came - </a:t>
            </a:r>
            <a:r>
              <a:rPr lang="en-US" sz="3200" kern="1200" dirty="0" smtClean="0">
                <a:solidFill>
                  <a:schemeClr val="tx1"/>
                </a:solidFill>
              </a:rPr>
              <a:t>HIV pandemic - impacted on the global community  - and  realization </a:t>
            </a:r>
            <a:r>
              <a:rPr lang="en-US" sz="3200" dirty="0" smtClean="0"/>
              <a:t>of a</a:t>
            </a:r>
            <a:r>
              <a:rPr lang="en-US" sz="3200" kern="1200" dirty="0" smtClean="0">
                <a:solidFill>
                  <a:schemeClr val="tx1"/>
                </a:solidFill>
              </a:rPr>
              <a:t> need for joint training and research efforts - to improve health – globally.</a:t>
            </a:r>
            <a:endParaRPr lang="en-US" sz="32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5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550" y="1360882"/>
            <a:ext cx="5157787" cy="823912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accent5">
                    <a:lumMod val="75000"/>
                  </a:schemeClr>
                </a:solidFill>
              </a:rPr>
              <a:t>My student elective. With the people of </a:t>
            </a:r>
            <a:r>
              <a:rPr lang="en-US" b="0" dirty="0" err="1" smtClean="0">
                <a:solidFill>
                  <a:schemeClr val="accent5">
                    <a:lumMod val="75000"/>
                  </a:schemeClr>
                </a:solidFill>
              </a:rPr>
              <a:t>Hiranpur</a:t>
            </a:r>
            <a:r>
              <a:rPr lang="en-US" b="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b="0" dirty="0" err="1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b="0" dirty="0" smtClean="0">
                <a:solidFill>
                  <a:schemeClr val="accent5">
                    <a:lumMod val="75000"/>
                  </a:schemeClr>
                </a:solidFill>
              </a:rPr>
              <a:t> BMJ. </a:t>
            </a:r>
            <a:r>
              <a:rPr lang="en-US" b="0" dirty="0" err="1" smtClean="0">
                <a:solidFill>
                  <a:schemeClr val="accent5">
                    <a:lumMod val="75000"/>
                  </a:schemeClr>
                </a:solidFill>
              </a:rPr>
              <a:t>Meakins</a:t>
            </a:r>
            <a:r>
              <a:rPr lang="en-US" b="0" dirty="0" smtClean="0">
                <a:solidFill>
                  <a:schemeClr val="accent5">
                    <a:lumMod val="75000"/>
                  </a:schemeClr>
                </a:solidFill>
              </a:rPr>
              <a:t> SJ: Feb </a:t>
            </a:r>
            <a:r>
              <a:rPr lang="en-US" b="0" dirty="0" smtClean="0">
                <a:solidFill>
                  <a:srgbClr val="FF0000"/>
                </a:solidFill>
              </a:rPr>
              <a:t>1980</a:t>
            </a:r>
            <a:endParaRPr lang="en-US" b="0" dirty="0">
              <a:solidFill>
                <a:srgbClr val="FF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66252" y="2993369"/>
            <a:ext cx="3545503" cy="321444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6157" y="1290919"/>
            <a:ext cx="6082748" cy="1523844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Case records of the Mass General Hospital. Weekly </a:t>
            </a:r>
            <a:r>
              <a:rPr lang="en-US" b="0" dirty="0" err="1" smtClean="0">
                <a:solidFill>
                  <a:schemeClr val="accent6">
                    <a:lumMod val="75000"/>
                  </a:schemeClr>
                </a:solidFill>
              </a:rPr>
              <a:t>clinicpathological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 exercises. </a:t>
            </a:r>
          </a:p>
          <a:p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Case 18-</a:t>
            </a:r>
            <a:r>
              <a:rPr lang="en-US" b="0" dirty="0" smtClean="0">
                <a:solidFill>
                  <a:srgbClr val="FF0000"/>
                </a:solidFill>
              </a:rPr>
              <a:t>1982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. A 47-yr old man with fever and a mediastinal mass. N </a:t>
            </a:r>
            <a:r>
              <a:rPr lang="en-US" b="0" dirty="0" err="1" smtClean="0">
                <a:solidFill>
                  <a:schemeClr val="accent6">
                    <a:lumMod val="75000"/>
                  </a:schemeClr>
                </a:solidFill>
              </a:rPr>
              <a:t>Engl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 J Med. 1982 May 6;306(18):1096-102.</a:t>
            </a:r>
            <a:endParaRPr lang="en-US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Content Placeholder 8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563" y="3197952"/>
            <a:ext cx="2775006" cy="30098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39788" y="19330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90149" y="-108736"/>
            <a:ext cx="110394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 Pre HIV - In library “Global Health Education”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7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33" y="420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new disease – c1981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The Global Response – changed the landscape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 rot="20321356">
            <a:off x="445621" y="2098698"/>
            <a:ext cx="4343213" cy="17003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err="1" smtClean="0"/>
              <a:t>Serwadda</a:t>
            </a:r>
            <a:r>
              <a:rPr lang="en-US" sz="2400" b="1" dirty="0" smtClean="0"/>
              <a:t> D, </a:t>
            </a:r>
            <a:r>
              <a:rPr lang="en-US" sz="2400" b="1" dirty="0" err="1" smtClean="0"/>
              <a:t>Mugerwa</a:t>
            </a:r>
            <a:r>
              <a:rPr lang="en-US" sz="2400" b="1" dirty="0" smtClean="0"/>
              <a:t> RD, </a:t>
            </a:r>
            <a:r>
              <a:rPr lang="en-US" sz="2400" b="1" dirty="0" err="1" smtClean="0"/>
              <a:t>Sewankambo</a:t>
            </a:r>
            <a:r>
              <a:rPr lang="en-US" sz="2400" b="1" dirty="0" smtClean="0"/>
              <a:t> NK, et al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Slim disease: a new disease in Uganda </a:t>
            </a:r>
            <a:r>
              <a:rPr lang="en-US" sz="2400" dirty="0" smtClean="0"/>
              <a:t>and its association with HTLV-III infection. Lancet. </a:t>
            </a:r>
            <a:r>
              <a:rPr lang="en-US" sz="2400" dirty="0" smtClean="0">
                <a:solidFill>
                  <a:srgbClr val="FF0000"/>
                </a:solidFill>
              </a:rPr>
              <a:t>1985</a:t>
            </a:r>
            <a:r>
              <a:rPr lang="en-US" sz="2400" dirty="0" smtClean="0"/>
              <a:t>:849.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 rot="20172461">
            <a:off x="1393973" y="3131105"/>
            <a:ext cx="7566687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Case Western Reserve University – </a:t>
            </a:r>
            <a:r>
              <a:rPr lang="en-US" sz="2400" dirty="0" err="1" smtClean="0"/>
              <a:t>Makerere</a:t>
            </a:r>
            <a:r>
              <a:rPr lang="en-US" sz="2400" dirty="0" smtClean="0"/>
              <a:t> University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1986 Frederick C. Robbins</a:t>
            </a:r>
            <a:r>
              <a:rPr lang="en-US" sz="2400" dirty="0" smtClean="0"/>
              <a:t>, Nobel Laureate came to Uganda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 rot="20136594">
            <a:off x="5763566" y="2693646"/>
            <a:ext cx="6070177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Fogarty International Center (FIC) at NIH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AIDS International Training and Research Program (AITRP) </a:t>
            </a:r>
            <a:r>
              <a:rPr lang="en-US" sz="2400" dirty="0" smtClean="0">
                <a:solidFill>
                  <a:srgbClr val="FF0000"/>
                </a:solidFill>
              </a:rPr>
              <a:t>1988  - 2012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Uganda: c.100 - </a:t>
            </a:r>
            <a:r>
              <a:rPr lang="en-US" sz="2400" dirty="0" err="1" smtClean="0"/>
              <a:t>Phd</a:t>
            </a:r>
            <a:r>
              <a:rPr lang="en-US" sz="2400" dirty="0" smtClean="0"/>
              <a:t>, MSc, Short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Epid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. &amp;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Biostat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Microbiology, Immunology, Behavioral sciences,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Pead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HIV impact, Lab. Techs, Research clinicians and 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c.95% back in Uganda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1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3" y="36361"/>
            <a:ext cx="11656612" cy="1325563"/>
          </a:xfrm>
          <a:ln w="19050">
            <a:noFill/>
          </a:ln>
        </p:spPr>
        <p:txBody>
          <a:bodyPr/>
          <a:lstStyle/>
          <a:p>
            <a:r>
              <a:rPr lang="en-US" b="1" dirty="0" smtClean="0"/>
              <a:t>Next…South-South-North Global research &amp; 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677" y="1542822"/>
            <a:ext cx="4064675" cy="1625241"/>
          </a:xfrm>
          <a:ln w="190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NACCAP 2004-2009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rgbClr val="0070C0"/>
                </a:solidFill>
              </a:rPr>
              <a:t>HIV</a:t>
            </a:r>
            <a:r>
              <a:rPr lang="en-US" dirty="0" smtClean="0"/>
              <a:t>  In country training </a:t>
            </a:r>
            <a:r>
              <a:rPr lang="en-US" dirty="0" smtClean="0">
                <a:solidFill>
                  <a:srgbClr val="FF0000"/>
                </a:solidFill>
              </a:rPr>
              <a:t>Uganda, Rwanda,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Netherlands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en-US" dirty="0" smtClean="0"/>
              <a:t> Masters, Doctorate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101" y="5197517"/>
            <a:ext cx="5353879" cy="1474166"/>
          </a:xfrm>
          <a:ln w="190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IDRC, NIH (ICEMR_PRISIM) - 2007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70C0"/>
                </a:solidFill>
              </a:rPr>
              <a:t>Malaria</a:t>
            </a:r>
            <a:r>
              <a:rPr lang="en-US" dirty="0" smtClean="0"/>
              <a:t>  – Trained Ugandans – Masters, Doctorate, Short courses </a:t>
            </a:r>
            <a:r>
              <a:rPr lang="en-US" dirty="0" smtClean="0">
                <a:solidFill>
                  <a:srgbClr val="FF0000"/>
                </a:solidFill>
              </a:rPr>
              <a:t>Uganda, USA, UK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5956" y="3529858"/>
            <a:ext cx="5548024" cy="1305863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BMGF - 2005, EDCTP 2010 -  studies </a:t>
            </a:r>
            <a:r>
              <a:rPr lang="en-US" dirty="0" smtClean="0"/>
              <a:t>–</a:t>
            </a:r>
            <a:r>
              <a:rPr lang="en-US" dirty="0" smtClean="0">
                <a:solidFill>
                  <a:srgbClr val="FF0000"/>
                </a:solidFill>
              </a:rPr>
              <a:t>Uganda, Gambia, Namibia, Malawi, South Africa, Germany , USA.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Tu</a:t>
            </a:r>
            <a:r>
              <a:rPr lang="en-US" dirty="0" smtClean="0">
                <a:solidFill>
                  <a:srgbClr val="0070C0"/>
                </a:solidFill>
              </a:rPr>
              <a:t>berculosis Immuno-diagnosis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393822" y="1542822"/>
            <a:ext cx="5181600" cy="4376157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Uganda,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2003, Infectious Disease Institute (IDI),  </a:t>
            </a:r>
            <a:r>
              <a:rPr lang="en-US" dirty="0" smtClean="0"/>
              <a:t>- 9 Ugandan, 5 American HIV researchers.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Trained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cross Africa, ID fellows from the USA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Later founded the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West Africa IDI (WAIDI)</a:t>
            </a:r>
            <a:r>
              <a:rPr lang="en-US" dirty="0" smtClean="0"/>
              <a:t> – a West African hub in “Capacity Building, Research and Innovation”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8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136" y="185831"/>
            <a:ext cx="11656612" cy="1325563"/>
          </a:xfrm>
          <a:ln w="28575">
            <a:noFill/>
          </a:ln>
        </p:spPr>
        <p:txBody>
          <a:bodyPr/>
          <a:lstStyle/>
          <a:p>
            <a:r>
              <a:rPr lang="en-US" b="1" dirty="0" smtClean="0"/>
              <a:t>Next…South-South-North Global research &amp; training</a:t>
            </a:r>
            <a:endParaRPr lang="en-US" b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29870" y="2152255"/>
            <a:ext cx="6199212" cy="3755486"/>
          </a:xfrm>
          <a:prstGeom prst="rect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CEBHA plus-BMBF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Germany) – 2016-2022. </a:t>
            </a:r>
            <a:r>
              <a:rPr lang="en-US" dirty="0" smtClean="0"/>
              <a:t>Evidence </a:t>
            </a:r>
            <a:r>
              <a:rPr lang="en-US" dirty="0"/>
              <a:t>synthesis: </a:t>
            </a:r>
            <a:r>
              <a:rPr lang="en-US" dirty="0">
                <a:solidFill>
                  <a:srgbClr val="FF0000"/>
                </a:solidFill>
              </a:rPr>
              <a:t>Uganda lead, Ethiopia, Rwanda, Malawi, South Africa, Germany 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Diabetes mellitus, hypertension, road traffic injury prevention strategies. </a:t>
            </a:r>
            <a:r>
              <a:rPr lang="en-US" dirty="0"/>
              <a:t>Masters, Doctorate, Short courses </a:t>
            </a:r>
            <a:r>
              <a:rPr lang="en-US" dirty="0" smtClean="0"/>
              <a:t>EBHC&amp;PH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CDC Africa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766169" y="1882564"/>
            <a:ext cx="5181600" cy="3953460"/>
          </a:xfrm>
          <a:ln w="28575"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SANTHE-BMGF, Deltas Africa – 2022. </a:t>
            </a:r>
            <a:r>
              <a:rPr lang="en-US" dirty="0" smtClean="0"/>
              <a:t>(</a:t>
            </a:r>
            <a:r>
              <a:rPr lang="en-US" dirty="0"/>
              <a:t>Developing Excellence in Leadership, Training, and Science in </a:t>
            </a:r>
            <a:r>
              <a:rPr lang="en-US" dirty="0" smtClean="0"/>
              <a:t>Africa). </a:t>
            </a:r>
            <a:r>
              <a:rPr lang="en-US" dirty="0" smtClean="0">
                <a:solidFill>
                  <a:srgbClr val="FF0000"/>
                </a:solidFill>
              </a:rPr>
              <a:t>South Africa, Uganda, Kenya, Rwanda, Cameroon, Botswana, Zambia – US, Europe partners. </a:t>
            </a:r>
            <a:r>
              <a:rPr lang="en-US" dirty="0" smtClean="0">
                <a:solidFill>
                  <a:srgbClr val="0070C0"/>
                </a:solidFill>
              </a:rPr>
              <a:t>HIV and tuberculosis control. </a:t>
            </a:r>
            <a:r>
              <a:rPr lang="en-US" dirty="0" smtClean="0"/>
              <a:t>Doctorate, Post Doc, Masters.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0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13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High Impact </a:t>
            </a:r>
            <a:r>
              <a:rPr lang="en-US" sz="4000" b="1" dirty="0"/>
              <a:t>on </a:t>
            </a:r>
            <a:r>
              <a:rPr lang="en-US" sz="4000" b="1" dirty="0" smtClean="0">
                <a:solidFill>
                  <a:srgbClr val="FF0000"/>
                </a:solidFill>
              </a:rPr>
              <a:t>LMIC Research</a:t>
            </a:r>
            <a:r>
              <a:rPr lang="en-US" sz="4000" b="1" dirty="0" smtClean="0">
                <a:solidFill>
                  <a:srgbClr val="FF0000"/>
                </a:solidFill>
              </a:rPr>
              <a:t>, &amp; Research </a:t>
            </a:r>
            <a:r>
              <a:rPr lang="en-US" sz="4000" b="1" dirty="0" smtClean="0">
                <a:solidFill>
                  <a:srgbClr val="FF0000"/>
                </a:solidFill>
              </a:rPr>
              <a:t>Training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647" y="1055208"/>
            <a:ext cx="121023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kern="1200" dirty="0" smtClean="0">
                <a:solidFill>
                  <a:schemeClr val="tx1"/>
                </a:solidFill>
              </a:rPr>
              <a:t>LMIC have discovered each other -  including awareness of their: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kern="1200" dirty="0" smtClean="0">
                <a:solidFill>
                  <a:schemeClr val="tx1"/>
                </a:solidFill>
              </a:rPr>
              <a:t>Strengths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Weaknesses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kern="1200" dirty="0" smtClean="0">
                <a:solidFill>
                  <a:schemeClr val="tx1"/>
                </a:solidFill>
              </a:rPr>
              <a:t>Opportunities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dirty="0" smtClean="0"/>
              <a:t>Limitations</a:t>
            </a:r>
            <a:endParaRPr lang="en-US" sz="3200" kern="1200" dirty="0" smtClean="0">
              <a:solidFill>
                <a:schemeClr val="tx1"/>
              </a:solidFill>
            </a:endParaRP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kern="1200" dirty="0" smtClean="0">
                <a:solidFill>
                  <a:schemeClr val="tx1"/>
                </a:solidFill>
              </a:rPr>
              <a:t>LMIC now taking lead in some of these LMIC-LMIC –HIC research and training programs  - with increased face to face interaction in LMIC</a:t>
            </a: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kern="1200" dirty="0" smtClean="0">
                <a:solidFill>
                  <a:schemeClr val="tx1"/>
                </a:solidFill>
              </a:rPr>
              <a:t>LMIC improved putting emphasis on health and training issues with a focus on LMIC settings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653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553" y="0"/>
            <a:ext cx="11082988" cy="1325563"/>
          </a:xfrm>
        </p:spPr>
        <p:txBody>
          <a:bodyPr/>
          <a:lstStyle/>
          <a:p>
            <a:r>
              <a:rPr lang="en-US" b="1" dirty="0" smtClean="0"/>
              <a:t>Impact on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LMIC-LMIC Global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Health Education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1177" y="1325563"/>
            <a:ext cx="112669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200" dirty="0" smtClean="0">
                <a:solidFill>
                  <a:schemeClr val="tx1"/>
                </a:solidFill>
              </a:rPr>
              <a:t>Still seems to lag behind</a:t>
            </a:r>
          </a:p>
          <a:p>
            <a:endParaRPr lang="en-US" sz="3200" dirty="0"/>
          </a:p>
          <a:p>
            <a:r>
              <a:rPr lang="en-US" sz="3200" kern="1200" dirty="0" smtClean="0">
                <a:solidFill>
                  <a:schemeClr val="tx1"/>
                </a:solidFill>
              </a:rPr>
              <a:t>Uganda – </a:t>
            </a:r>
            <a:r>
              <a:rPr lang="en-US" sz="3200" kern="1200" dirty="0" smtClean="0">
                <a:solidFill>
                  <a:schemeClr val="tx1"/>
                </a:solidFill>
              </a:rPr>
              <a:t>annually, about 20 medical students </a:t>
            </a:r>
            <a:r>
              <a:rPr lang="en-US" sz="3200" kern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3200" kern="1200" dirty="0" smtClean="0">
                <a:solidFill>
                  <a:schemeClr val="tx1"/>
                </a:solidFill>
              </a:rPr>
              <a:t>4-6 weeks in USA and Europe medical schools  - but </a:t>
            </a:r>
            <a:r>
              <a:rPr lang="en-US" sz="3200" kern="1200" dirty="0" smtClean="0">
                <a:solidFill>
                  <a:schemeClr val="accent2">
                    <a:lumMod val="75000"/>
                  </a:schemeClr>
                </a:solidFill>
              </a:rPr>
              <a:t>limited LMIC-LMIC </a:t>
            </a:r>
            <a:r>
              <a:rPr lang="en-US" sz="3200" kern="1200" dirty="0" smtClean="0">
                <a:solidFill>
                  <a:schemeClr val="accent2">
                    <a:lumMod val="75000"/>
                  </a:schemeClr>
                </a:solidFill>
              </a:rPr>
              <a:t>exchanges. </a:t>
            </a:r>
          </a:p>
          <a:p>
            <a:endParaRPr lang="en-US" sz="3200" dirty="0"/>
          </a:p>
          <a:p>
            <a:r>
              <a:rPr lang="en-US" sz="3200" kern="1200" dirty="0" smtClean="0">
                <a:solidFill>
                  <a:schemeClr val="tx1"/>
                </a:solidFill>
              </a:rPr>
              <a:t>Also, about 10-15 faculty short visits to HIC medical schools.</a:t>
            </a:r>
            <a:endParaRPr lang="en-US" sz="3200" kern="1200" dirty="0" smtClean="0">
              <a:solidFill>
                <a:schemeClr val="tx1"/>
              </a:solidFill>
            </a:endParaRPr>
          </a:p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638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Training Initiatives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7580" y="1779687"/>
            <a:ext cx="54757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Roboto"/>
              </a:rPr>
              <a:t>Bellagio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Global Health Education Initiative (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BGHEI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Roboto"/>
              </a:rPr>
              <a:t>)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Roboto"/>
              </a:rPr>
              <a:t>2016</a:t>
            </a:r>
            <a:r>
              <a:rPr lang="en-US" sz="3200" dirty="0" smtClean="0">
                <a:latin typeface="Roboto"/>
              </a:rPr>
              <a:t> -  forum for debate </a:t>
            </a:r>
            <a:r>
              <a:rPr lang="en-US" sz="3200" dirty="0">
                <a:latin typeface="Roboto"/>
              </a:rPr>
              <a:t>and discussion </a:t>
            </a:r>
            <a:r>
              <a:rPr lang="en-US" sz="3200" dirty="0" smtClean="0">
                <a:latin typeface="Roboto"/>
              </a:rPr>
              <a:t>on </a:t>
            </a:r>
            <a:r>
              <a:rPr lang="en-US" sz="3200" dirty="0" smtClean="0"/>
              <a:t>universal global health education.</a:t>
            </a: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Uganda, Tanzania, South Africa, Israel, India, China, Colombia, USA, UK – </a:t>
            </a:r>
            <a:r>
              <a:rPr lang="en-US" sz="3200" dirty="0" smtClean="0">
                <a:solidFill>
                  <a:srgbClr val="FF0000"/>
                </a:solidFill>
              </a:rPr>
              <a:t>2022 meeting in Uganda.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7453" y="1929227"/>
            <a:ext cx="58879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Sub-saharan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african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network for TB/HIV research excellence (SANTHE) 2021. </a:t>
            </a:r>
            <a:r>
              <a:rPr lang="en-US" sz="2800" dirty="0" smtClean="0"/>
              <a:t>Advance African Science – Research&amp; Training.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South Africa, Uganda, Kenya, Zambia, Zimbabwe,  Cameroon</a:t>
            </a:r>
          </a:p>
          <a:p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4636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784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Roboto</vt:lpstr>
      <vt:lpstr>Times New Roman</vt:lpstr>
      <vt:lpstr>Wingdings</vt:lpstr>
      <vt:lpstr>Office Theme</vt:lpstr>
      <vt:lpstr>  Building Effective Partnerships for Development Between Low-Income Countries: a powerful opportunity for impact.    The African landscape through the eyes of Uganda. Partnership Progression over the years</vt:lpstr>
      <vt:lpstr>Every Cloud has a silver lining</vt:lpstr>
      <vt:lpstr> </vt:lpstr>
      <vt:lpstr>The new disease – c1981 The Global Response – changed the landscape</vt:lpstr>
      <vt:lpstr>Next…South-South-North Global research &amp; training</vt:lpstr>
      <vt:lpstr>Next…South-South-North Global research &amp; training</vt:lpstr>
      <vt:lpstr>High Impact on LMIC Research, &amp; Research Training</vt:lpstr>
      <vt:lpstr>Impact on LMIC-LMIC Global Health Education</vt:lpstr>
      <vt:lpstr>International Training Initiatives</vt:lpstr>
      <vt:lpstr>Funding Issues 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Partnerships for Development Between Low-Income Countries: a powerful opportunity for impact      Building Effective Partnerships for Development Between Low-Income Countries: a powerful opportunity for impact</dc:title>
  <dc:creator>25677</dc:creator>
  <cp:lastModifiedBy>25677</cp:lastModifiedBy>
  <cp:revision>45</cp:revision>
  <dcterms:created xsi:type="dcterms:W3CDTF">2023-06-21T06:37:47Z</dcterms:created>
  <dcterms:modified xsi:type="dcterms:W3CDTF">2023-06-26T11:21:11Z</dcterms:modified>
</cp:coreProperties>
</file>