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0" r:id="rId3"/>
    <p:sldId id="467" r:id="rId4"/>
    <p:sldId id="282" r:id="rId5"/>
    <p:sldId id="460" r:id="rId6"/>
    <p:sldId id="464" r:id="rId7"/>
    <p:sldId id="463" r:id="rId8"/>
    <p:sldId id="289" r:id="rId9"/>
    <p:sldId id="313" r:id="rId10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-82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21351-590F-4AA9-BA70-D2DD6E2B5F16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5424-2F77-4756-B35E-2EDDA54A5CA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79232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E2EC-C15A-29D8-BF34-8DB938057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42435-E729-BC08-7A00-274B130EF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EC10-6D6D-B07A-62A1-74B949BC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8B5FB-FBFD-8FA5-2A84-668A99E7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D50E2-CDE5-B43F-0103-3CB4BEDC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9442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D248-6B17-FB8C-C3C1-90CF6F0B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F8BE2-D6F3-EC3B-11D7-27D6A1575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C8B06-C6FB-193A-AAD4-D9F4E014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FD5F-A148-F662-4B9D-4BD379A6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0B93D-69D8-AEA7-F2D2-EF2C25CB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7495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D1BB5-0D3B-1E97-1976-CF3283064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C793B-16D6-0B70-D4B0-2DB1C0B3F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9858E-85D8-9564-B36C-6FF1149B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FBC97-0B9F-13F0-54F1-F52EF5BE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2AD7-1C3B-B11D-2EB8-AA73C65D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5851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EABC-25D9-37D6-19EF-601990BB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4F35D-BE3A-AD1E-50C3-B9B9C7682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4980B-A5BD-67D9-9369-99971CB6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3A7FD-B377-5F5B-64B3-11628CA1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CD7DA-9752-9324-F81A-40BBEAC8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03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C6CB-8A7A-265C-E537-B56FFD9D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DA76A-46EF-3FB8-E2C9-AC4E6CC1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4A43-4502-0FC1-03ED-1DD1A685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62E42-F16D-B41B-3FC8-D0C2EB24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230E4-7877-C1DD-2B78-EB9C25FD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5662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6E26-8FEA-48D9-DE2E-A07F9579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0849-CFA6-7DD5-B84A-24F313210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A17DA-AC43-1451-DFAA-DC1EBFDCC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F4062-8292-EB42-DBBD-9A5C629A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83C8B-E1A5-160C-B391-AB95E1E0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2B9B0-A5CD-123D-39B7-EC4A3ABC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3228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191C-75AD-B71F-5DFE-72950A42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8E713-04BB-8A08-695A-9E6F5D6E4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AEF66-5DD5-75FA-15D3-8DF6C144E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EFB34-7DC3-4162-9847-4A0AD2427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D44BD-1EAD-38CB-D400-56114A8B9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E6ECB-A93D-F71D-E83F-3EC7A347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E643B-6B1B-7B29-EF46-61B6F4BE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847FA-8648-ADC9-C058-7F06AEFA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35121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83A9-28BF-B31B-2FB6-E1574AA9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50406-22D6-3C57-A73C-4AC66F4B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BE7F4-FC18-5703-4206-756D5E6E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2694B-FCCD-33B5-0FE3-1197A275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683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9469D-6F47-7E87-2BB2-E63EF8C7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F66C6-FA55-DDFF-4FA2-0F279853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FD57B-4B5E-533B-D6E3-E256D71E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0192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D6A4-ABB7-4CFA-DAE3-726203C4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E72C-9F11-1ABA-169A-B04CCAB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6DEC8-5CD7-2029-F7A8-102DB860E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53C37-B999-2C8F-591D-D3D0F242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486CC-E1CC-2CF8-C321-E62427E4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664E8-19E3-4FF7-69E5-6A2AABCA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6411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F6D8-2948-4304-4A3E-EC7BB572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017D24-BA0F-0D7A-72AF-62ACF5728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FA353-559D-7073-DBED-F1C61C515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B82DE-E77B-74D9-D85D-76DACD85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C8CEB-DB13-0457-A85B-97DECEF6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DB209-D0F9-301C-F058-B2180FDD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71411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33498-97BB-DA35-2C57-14257C8F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AD45-5C55-1630-2DEC-DA74EC253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5995E-C6B8-A49A-8EE3-7821BDFFF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E3C2-AF3A-4997-A994-F89ABA7D9B78}" type="datetimeFigureOut">
              <a:rPr lang="en-UG" smtClean="0"/>
              <a:t>26/06/2023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3F4C9-E60B-8C90-3F81-BD373E376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3D85-5F8F-6136-8E08-14571B5E0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ED9C-F876-4D8B-8A44-DD7F2B5D898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357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562C-295E-1A15-8D45-7A4251343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838325"/>
            <a:ext cx="11879543" cy="266466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LMIC 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niversities and other stakeholders should accelerate partnerships for national development</a:t>
            </a:r>
            <a:br>
              <a:rPr lang="en-UG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G" sz="3200" dirty="0">
                <a:solidFill>
                  <a:srgbClr val="403F42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  </a:t>
            </a:r>
            <a:br>
              <a:rPr lang="en-UG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565AB-5ECE-7A04-E005-EC977CE69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3795" y="3422678"/>
            <a:ext cx="6702072" cy="14869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Nelson Sewankambo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Makerere University College of Health Sciences</a:t>
            </a:r>
          </a:p>
          <a:p>
            <a:endParaRPr lang="en-UG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C192F-EDB8-1953-BA71-AA1D7C07F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28" y="4823271"/>
            <a:ext cx="3230395" cy="175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Mak_header_new">
            <a:extLst>
              <a:ext uri="{FF2B5EF4-FFF2-40B4-BE49-F238E27FC236}">
                <a16:creationId xmlns:a16="http://schemas.microsoft.com/office/drawing/2014/main" id="{335774B5-2D48-0661-3CBD-4490FB86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288"/>
            <a:ext cx="12153900" cy="165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6" y="5524873"/>
            <a:ext cx="3810868" cy="10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0560-BEF8-5B0D-3CF0-2B03C56F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LMICs are at the cross-roads with many disruptive changes: Partnerships are a potential solution</a:t>
            </a:r>
            <a:r>
              <a:rPr lang="en-US" dirty="0"/>
              <a:t>	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C0F01-C2BA-8033-D082-0087F808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17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knowledge economy &amp; globalization -&gt; human capital</a:t>
            </a:r>
          </a:p>
          <a:p>
            <a:r>
              <a:rPr lang="en-US" dirty="0"/>
              <a:t>Country resources not adequately exploited for LMICs’ development</a:t>
            </a:r>
          </a:p>
          <a:p>
            <a:r>
              <a:rPr lang="en-US" dirty="0"/>
              <a:t>Underutilized potential </a:t>
            </a:r>
            <a:r>
              <a:rPr lang="en-US" dirty="0" err="1"/>
              <a:t>eg</a:t>
            </a:r>
            <a:r>
              <a:rPr lang="en-US" dirty="0"/>
              <a:t> Africa’s population Young/doubling - 2030</a:t>
            </a:r>
          </a:p>
          <a:p>
            <a:r>
              <a:rPr lang="en-US" dirty="0"/>
              <a:t>Rapid technological changes and the Fourth Industrial revolution</a:t>
            </a:r>
          </a:p>
          <a:p>
            <a:r>
              <a:rPr lang="en-US" dirty="0"/>
              <a:t>COVID-19 pandemic &amp; HIC nationalism undermining LMICs</a:t>
            </a:r>
          </a:p>
          <a:p>
            <a:r>
              <a:rPr lang="en-US" dirty="0"/>
              <a:t>Climate Change and its greater impact on the most vulnerable</a:t>
            </a:r>
          </a:p>
          <a:p>
            <a:r>
              <a:rPr lang="en-US" dirty="0"/>
              <a:t>Widening inequalities between and with countries</a:t>
            </a:r>
          </a:p>
          <a:p>
            <a:r>
              <a:rPr lang="en-US" dirty="0"/>
              <a:t>All above call for redefining the Future of 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2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4DAB-629C-3E8F-5700-43F837F4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Insufficient LMIC partnerships with stakeholders (communities, LMIC governments,  research institutions, industry, private sector, funders): Why? 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2228-531E-35AD-02A9-53582CF8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endParaRPr lang="en-US" sz="3200" dirty="0"/>
          </a:p>
          <a:p>
            <a:r>
              <a:rPr lang="en-US" sz="3600" dirty="0"/>
              <a:t>A fixed mindset to first think of collaboration </a:t>
            </a:r>
            <a:r>
              <a:rPr lang="en-US" sz="3600"/>
              <a:t>with HICs </a:t>
            </a:r>
            <a:endParaRPr lang="en-US" sz="3600" dirty="0"/>
          </a:p>
          <a:p>
            <a:r>
              <a:rPr lang="en-US" sz="3600" dirty="0"/>
              <a:t>LMICs coloniality/relationships with the countries’ colonial past</a:t>
            </a:r>
          </a:p>
          <a:p>
            <a:r>
              <a:rPr lang="en-US" sz="3600" dirty="0"/>
              <a:t>Weak infrastructure, low resources, uncertain nature and quality of university academic core in many LMIC institutions</a:t>
            </a:r>
          </a:p>
          <a:p>
            <a:endParaRPr lang="en-US" sz="3600" dirty="0"/>
          </a:p>
          <a:p>
            <a:r>
              <a:rPr lang="en-US" sz="3600" dirty="0"/>
              <a:t>The World bank policy de-emphasized </a:t>
            </a:r>
            <a:r>
              <a:rPr lang="en-US" sz="3600" dirty="0" err="1"/>
              <a:t>tertially</a:t>
            </a:r>
            <a:r>
              <a:rPr lang="en-US" sz="3600" dirty="0"/>
              <a:t> education based on the infamous study (</a:t>
            </a:r>
            <a:r>
              <a:rPr lang="en-US" sz="3600" dirty="0" err="1"/>
              <a:t>Psacharopoulos</a:t>
            </a:r>
            <a:r>
              <a:rPr lang="en-US" sz="3600" dirty="0"/>
              <a:t> et al 1986)</a:t>
            </a:r>
          </a:p>
          <a:p>
            <a:endParaRPr lang="en-US" sz="3600" dirty="0"/>
          </a:p>
          <a:p>
            <a:r>
              <a:rPr lang="en-US" sz="3600" dirty="0"/>
              <a:t>The vexing problematic of the role of higher education in LMICs national development and nature of the pact between Universities, political authorities and society at large</a:t>
            </a:r>
          </a:p>
          <a:p>
            <a:endParaRPr lang="en-US" sz="3200" dirty="0"/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85996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8677" r="2162" b="9630"/>
          <a:stretch/>
        </p:blipFill>
        <p:spPr>
          <a:xfrm>
            <a:off x="388618" y="1676400"/>
            <a:ext cx="6410604" cy="4172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" b="927"/>
          <a:stretch/>
        </p:blipFill>
        <p:spPr>
          <a:xfrm>
            <a:off x="7138095" y="1480464"/>
            <a:ext cx="4886688" cy="409302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42712" y="198392"/>
            <a:ext cx="8262669" cy="8770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Medical and Nursing Education Partnerships</a:t>
            </a:r>
          </a:p>
        </p:txBody>
      </p:sp>
    </p:spTree>
    <p:extLst>
      <p:ext uri="{BB962C8B-B14F-4D97-AF65-F5344CB8AC3E}">
        <p14:creationId xmlns:p14="http://schemas.microsoft.com/office/powerpoint/2010/main" val="229676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F367-BF90-6790-05E6-BF1C3106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AFREhealth: A pan-African consortium led by Africans to address Africa’s health needs </a:t>
            </a:r>
            <a:endParaRPr lang="en-U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8F1AF8-EB3B-330E-739A-AA8F95B40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7" y="2981326"/>
            <a:ext cx="10046327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7" y="17395"/>
            <a:ext cx="10515600" cy="98715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Momentum for LMIC Partnerships Is Building Up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 t="563" r="20889" b="25446"/>
          <a:stretch/>
        </p:blipFill>
        <p:spPr>
          <a:xfrm>
            <a:off x="7953813" y="1046747"/>
            <a:ext cx="4018347" cy="5648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F8391-72D2-D305-7274-2D4A099B3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77" t="27773" r="18259" b="50164"/>
          <a:stretch/>
        </p:blipFill>
        <p:spPr>
          <a:xfrm>
            <a:off x="-29689" y="2159668"/>
            <a:ext cx="7904747" cy="31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8710-504E-8E92-6D25-11E588F8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Institutional Partnerships for development: Way forward 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1B5D9-4164-1C6D-D14B-E46D1E17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Mindset shift adapted to 21</a:t>
            </a:r>
            <a:r>
              <a:rPr lang="en-US" sz="3200" baseline="30000" dirty="0"/>
              <a:t>st</a:t>
            </a:r>
            <a:r>
              <a:rPr lang="en-US" sz="3200" dirty="0"/>
              <a:t>-Century  challenges </a:t>
            </a:r>
          </a:p>
          <a:p>
            <a:r>
              <a:rPr lang="en-US" sz="3200" dirty="0"/>
              <a:t>Keep questioning the status quo</a:t>
            </a:r>
          </a:p>
          <a:p>
            <a:r>
              <a:rPr lang="en-US" sz="3200" dirty="0"/>
              <a:t>Avoid a colonial mentality in approach</a:t>
            </a:r>
          </a:p>
          <a:p>
            <a:r>
              <a:rPr lang="en-US" sz="3200" dirty="0"/>
              <a:t>Equity as a guiding principle</a:t>
            </a:r>
          </a:p>
          <a:p>
            <a:r>
              <a:rPr lang="en-US" sz="3200" dirty="0"/>
              <a:t>Exploit new opportunities</a:t>
            </a:r>
          </a:p>
          <a:p>
            <a:r>
              <a:rPr lang="en-US" sz="3200" dirty="0"/>
              <a:t>Concern for community welfare and </a:t>
            </a:r>
            <a:r>
              <a:rPr lang="en-US" sz="3200" dirty="0" err="1"/>
              <a:t>devt</a:t>
            </a:r>
            <a:endParaRPr lang="en-US" sz="3200" dirty="0"/>
          </a:p>
          <a:p>
            <a:r>
              <a:rPr lang="en-US" sz="3200" dirty="0"/>
              <a:t>Ensure a human-centered approach</a:t>
            </a:r>
          </a:p>
          <a:p>
            <a:r>
              <a:rPr lang="en-US" sz="3200" dirty="0"/>
              <a:t>Advocacy for partnerships </a:t>
            </a:r>
            <a:r>
              <a:rPr lang="en-US" sz="3200" dirty="0" err="1"/>
              <a:t>e.g</a:t>
            </a:r>
            <a:r>
              <a:rPr lang="en-US" sz="3200" dirty="0"/>
              <a:t> AGHP </a:t>
            </a:r>
          </a:p>
          <a:p>
            <a:r>
              <a:rPr lang="en-US" sz="3200" dirty="0"/>
              <a:t>Develop the science of impact evaluation</a:t>
            </a:r>
            <a:endParaRPr lang="en-UG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53239"/>
            <a:ext cx="4068326" cy="32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5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7F5B-D1FB-4204-9294-F2F02FE7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Summary: Redefining Collaboration in LMICs is urgently needed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1B9D9-DC0F-4FA2-A8E5-A3FA07DAA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Forward looking and creative leadership and stewardship of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Universities and other institutions &amp;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establish strategic partnerships with governments. </a:t>
            </a: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LMIC governments’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concrete plans for universities as needed partners in national  development, provide reasonable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financing (Higher education, research, industry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and support for human capital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Strengthen community engagement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value/ support LMIC partnerships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</a:rPr>
              <a:t>Funders</a:t>
            </a:r>
            <a:r>
              <a:rPr lang="en-US" dirty="0">
                <a:latin typeface="Times New Roman" panose="02020603050405020304" pitchFamily="18" charset="0"/>
              </a:rPr>
              <a:t> to invest in building trust in LMIC institutions to lead partnerships which should be funded directly without unnecessarily going through HICs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42768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2736" r="3111" b="17663"/>
          <a:stretch/>
        </p:blipFill>
        <p:spPr>
          <a:xfrm>
            <a:off x="-60833" y="-69011"/>
            <a:ext cx="6258851" cy="688934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6"/>
          <a:stretch/>
        </p:blipFill>
        <p:spPr>
          <a:xfrm>
            <a:off x="6198018" y="1613942"/>
            <a:ext cx="5853342" cy="3833822"/>
          </a:xfrm>
        </p:spPr>
      </p:pic>
      <p:sp>
        <p:nvSpPr>
          <p:cNvPr id="8" name="TextBox 7"/>
          <p:cNvSpPr txBox="1"/>
          <p:nvPr/>
        </p:nvSpPr>
        <p:spPr>
          <a:xfrm>
            <a:off x="7109146" y="5599040"/>
            <a:ext cx="4031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www.dreamstime.com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9800830" y="2498503"/>
            <a:ext cx="579550" cy="2704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2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395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Lucida Sans Unicode</vt:lpstr>
      <vt:lpstr>Times New Roman</vt:lpstr>
      <vt:lpstr>Wingdings</vt:lpstr>
      <vt:lpstr>Office Theme</vt:lpstr>
      <vt:lpstr>        LMIC Universities and other stakeholders should accelerate partnerships for national development    </vt:lpstr>
      <vt:lpstr>LMICs are at the cross-roads with many disruptive changes: Partnerships are a potential solution </vt:lpstr>
      <vt:lpstr>Insufficient LMIC partnerships with stakeholders (communities, LMIC governments,  research institutions, industry, private sector, funders): Why? </vt:lpstr>
      <vt:lpstr>Medical and Nursing Education Partnerships</vt:lpstr>
      <vt:lpstr>AFREhealth: A pan-African consortium led by Africans to address Africa’s health needs </vt:lpstr>
      <vt:lpstr>Momentum for LMIC Partnerships Is Building Up </vt:lpstr>
      <vt:lpstr> Institutional Partnerships for development: Way forward </vt:lpstr>
      <vt:lpstr>Summary: Redefining Collaboration in LMICs is urgently needed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SUSTAIN: International Health Research Ethics Training Program - 5R25TW009730-05</dc:title>
  <dc:creator>Sewankambo</dc:creator>
  <cp:lastModifiedBy>Sewankambo</cp:lastModifiedBy>
  <cp:revision>24</cp:revision>
  <cp:lastPrinted>2023-05-12T14:18:52Z</cp:lastPrinted>
  <dcterms:created xsi:type="dcterms:W3CDTF">2023-05-12T09:42:03Z</dcterms:created>
  <dcterms:modified xsi:type="dcterms:W3CDTF">2023-06-26T13:30:16Z</dcterms:modified>
</cp:coreProperties>
</file>