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0" r:id="rId6"/>
    <p:sldId id="370" r:id="rId7"/>
    <p:sldId id="354" r:id="rId8"/>
    <p:sldId id="357" r:id="rId9"/>
    <p:sldId id="360" r:id="rId10"/>
    <p:sldId id="339" r:id="rId11"/>
    <p:sldId id="361" r:id="rId12"/>
    <p:sldId id="363" r:id="rId13"/>
    <p:sldId id="371" r:id="rId14"/>
    <p:sldId id="367" r:id="rId15"/>
    <p:sldId id="372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9" autoAdjust="0"/>
    <p:restoredTop sz="75441" autoAdjust="0"/>
  </p:normalViewPr>
  <p:slideViewPr>
    <p:cSldViewPr snapToGrid="0">
      <p:cViewPr varScale="1">
        <p:scale>
          <a:sx n="82" d="100"/>
          <a:sy n="82" d="100"/>
        </p:scale>
        <p:origin x="13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779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C0A257-B081-4972-B0CF-1F39F8714D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48091-2DCD-4509-A944-5FC3CAA095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27F89-6F89-4D72-A243-A68B4122D611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56B26-2CBE-4E97-9F33-B336733FED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7CD2B-E28A-4D49-A0FA-D516F93D72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E5BEA-06EA-4996-A757-E0A11090F5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8613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51D79-A941-472A-B86F-4C1D5FA7235B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29E61-899D-4DEC-B2DA-C928176A27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00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63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26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373063"/>
            <a:ext cx="6120000" cy="3960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835"/>
              </a:spcAft>
              <a:defRPr sz="6400" cap="all" baseline="0"/>
            </a:lvl1pPr>
            <a:lvl2pPr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46DD6-3FEF-4E8E-852D-6AB87C9AE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00" y="0"/>
            <a:ext cx="1736846" cy="51435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1003A7-996F-2041-9CFA-9950B961691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8299386" y="738762"/>
            <a:ext cx="1471979" cy="21725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400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76000"/>
          </a:xfrm>
        </p:spPr>
        <p:txBody>
          <a:bodyPr numCol="1" spcCol="180000">
            <a:noAutofit/>
          </a:bodyPr>
          <a:lstStyle>
            <a:lvl1pPr>
              <a:defRPr sz="1400">
                <a:solidFill>
                  <a:schemeClr val="accent1"/>
                </a:solidFill>
                <a:latin typeface="+mj-lt"/>
              </a:defRPr>
            </a:lvl1pPr>
            <a:lvl2pPr>
              <a:defRPr sz="1100"/>
            </a:lvl2pPr>
            <a:lvl3pPr marL="90000" indent="-90000">
              <a:defRPr sz="1100"/>
            </a:lvl3pPr>
            <a:lvl4pPr marL="180000" indent="-90000">
              <a:defRPr sz="1100"/>
            </a:lvl4pPr>
            <a:lvl5pPr marL="270000" indent="-90000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7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00" y="324000"/>
            <a:ext cx="2520000" cy="3006725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defRPr sz="36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727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40000"/>
          </a:xfrm>
        </p:spPr>
        <p:txBody>
          <a:bodyPr numCol="2" spcCol="180000">
            <a:noAutofit/>
          </a:bodyPr>
          <a:lstStyle>
            <a:lvl1pPr>
              <a:defRPr sz="800">
                <a:solidFill>
                  <a:schemeClr val="accent1"/>
                </a:solidFill>
                <a:latin typeface="+mj-lt"/>
              </a:defRPr>
            </a:lvl1pPr>
            <a:lvl2pPr>
              <a:defRPr sz="800"/>
            </a:lvl2pPr>
            <a:lvl3pPr marL="90000" indent="-90000">
              <a:defRPr sz="800"/>
            </a:lvl3pPr>
            <a:lvl4pPr marL="180000" indent="-90000">
              <a:defRPr sz="800"/>
            </a:lvl4pPr>
            <a:lvl5pPr marL="270000" indent="-900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6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2520000" cy="4140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spcAft>
                <a:spcPts val="1200"/>
              </a:spcAft>
              <a:defRPr sz="1800">
                <a:solidFill>
                  <a:schemeClr val="tx1"/>
                </a:solidFill>
              </a:defRPr>
            </a:lvl2pPr>
            <a:lvl3pPr>
              <a:buNone/>
              <a:defRPr/>
            </a:lvl3pPr>
            <a:lvl4pPr marL="179388" indent="-179388">
              <a:buFont typeface="Arial" panose="020B0604020202020204" pitchFamily="34" charset="0"/>
              <a:buChar char="•"/>
              <a:defRPr/>
            </a:lvl4pPr>
            <a:lvl5pPr marL="357188" indent="-179388">
              <a:buFont typeface="Times New Roman" panose="02020603050405020304" pitchFamily="18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00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maller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40000"/>
          </a:xfrm>
        </p:spPr>
        <p:txBody>
          <a:bodyPr numCol="2" spcCol="180000">
            <a:noAutofit/>
          </a:bodyPr>
          <a:lstStyle>
            <a:lvl1pPr>
              <a:defRPr sz="800">
                <a:solidFill>
                  <a:schemeClr val="accent1"/>
                </a:solidFill>
                <a:latin typeface="+mj-lt"/>
              </a:defRPr>
            </a:lvl1pPr>
            <a:lvl2pPr>
              <a:defRPr sz="800"/>
            </a:lvl2pPr>
            <a:lvl3pPr marL="90000" indent="-90000">
              <a:defRPr sz="800"/>
            </a:lvl3pPr>
            <a:lvl4pPr marL="180000" indent="-90000">
              <a:defRPr sz="800"/>
            </a:lvl4pPr>
            <a:lvl5pPr marL="270000" indent="-900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7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2520000" cy="4140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1800">
                <a:solidFill>
                  <a:schemeClr val="accent1"/>
                </a:solidFill>
              </a:defRPr>
            </a:lvl2pPr>
            <a:lvl3pPr>
              <a:buNone/>
              <a:defRPr sz="800"/>
            </a:lvl3pPr>
            <a:lvl4pPr marL="179388" indent="-179388">
              <a:buFont typeface="Arial" panose="020B0604020202020204" pitchFamily="34" charset="0"/>
              <a:buChar char="•"/>
              <a:defRPr sz="800"/>
            </a:lvl4pPr>
            <a:lvl5pPr marL="357188" indent="-179388">
              <a:buFont typeface="Times New Roman" panose="02020603050405020304" pitchFamily="18" charset="0"/>
              <a:buChar char="–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970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9153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4117324-6B4D-4511-9A09-354F37701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8459788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800000"/>
            <a:ext cx="3600000" cy="27000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9153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3600000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4572000" y="324000"/>
            <a:ext cx="0" cy="410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6000" y="323850"/>
            <a:ext cx="3528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2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2309347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150" y="1080000"/>
            <a:ext cx="3600000" cy="3347538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0000" y="324000"/>
            <a:ext cx="3600000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6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4572000" y="324000"/>
            <a:ext cx="0" cy="410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000" y="323850"/>
            <a:ext cx="3528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00226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7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32000" y="323850"/>
            <a:ext cx="5652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2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B4478A-1BDA-4472-A289-4B0C4E795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2160000" cy="4140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1800">
                <a:solidFill>
                  <a:schemeClr val="accent1"/>
                </a:solidFill>
              </a:defRPr>
            </a:lvl2pPr>
            <a:lvl3pPr>
              <a:buNone/>
              <a:defRPr sz="800"/>
            </a:lvl3pPr>
            <a:lvl4pPr marL="179388" indent="-179388">
              <a:buFont typeface="Arial" panose="020B0604020202020204" pitchFamily="34" charset="0"/>
              <a:buChar char="•"/>
              <a:defRPr sz="800"/>
            </a:lvl4pPr>
            <a:lvl5pPr marL="357188" indent="-179388">
              <a:buFont typeface="Times New Roman" panose="02020603050405020304" pitchFamily="18" charset="0"/>
              <a:buChar char="–"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8945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6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50" y="324000"/>
            <a:ext cx="8460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005714D-B845-45B5-AB70-7040C72172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011687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7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50" y="324000"/>
            <a:ext cx="4104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80000" y="324000"/>
            <a:ext cx="4104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6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2248986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gge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7767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50" y="324000"/>
            <a:ext cx="3528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324000"/>
            <a:ext cx="3528000" cy="23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8000" y="324000"/>
            <a:ext cx="108000" cy="2304000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5C4169D-51A2-418E-95CB-AE67319994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60000" y="2916000"/>
            <a:ext cx="2124000" cy="14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51BCC0A-46D4-42B0-987C-A33E38A571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3767" y="2916000"/>
            <a:ext cx="108000" cy="1476000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79250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999" y="373063"/>
            <a:ext cx="7523999" cy="327402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835"/>
              </a:spcAft>
              <a:defRPr sz="6400" cap="all" baseline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A049C-4F69-43AF-8C8B-0B56DA46C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1999" y="2196000"/>
            <a:ext cx="4248000" cy="259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2CD92-94A0-4183-91AF-1A31B8F16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6" y="0"/>
            <a:ext cx="1736846" cy="51435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5C636-BAFD-854B-9B7F-A267A335B9F2}"/>
              </a:ext>
            </a:extLst>
          </p:cNvPr>
          <p:cNvSpPr txBox="1">
            <a:spLocks/>
          </p:cNvSpPr>
          <p:nvPr userDrawn="1"/>
        </p:nvSpPr>
        <p:spPr>
          <a:xfrm>
            <a:off x="7397928" y="4988549"/>
            <a:ext cx="1823765" cy="892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br>
              <a:rPr lang="en-US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400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61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2000" y="323999"/>
            <a:ext cx="3312000" cy="1980000"/>
          </a:xfrm>
        </p:spPr>
        <p:txBody>
          <a:bodyPr/>
          <a:lstStyle>
            <a:lvl1pPr>
              <a:lnSpc>
                <a:spcPct val="80000"/>
              </a:lnSpc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6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000" y="323850"/>
            <a:ext cx="4104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2000" y="3024000"/>
            <a:ext cx="3311525" cy="1511214"/>
          </a:xfrm>
        </p:spPr>
        <p:txBody>
          <a:bodyPr/>
          <a:lstStyle>
            <a:lvl1pPr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0450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4000" y="323999"/>
            <a:ext cx="4770000" cy="2880000"/>
          </a:xfrm>
        </p:spPr>
        <p:txBody>
          <a:bodyPr/>
          <a:lstStyle>
            <a:lvl1pPr>
              <a:lnSpc>
                <a:spcPct val="80000"/>
              </a:lnSpc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9153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64000" y="3024000"/>
            <a:ext cx="3311525" cy="1511214"/>
          </a:xfrm>
        </p:spPr>
        <p:txBody>
          <a:bodyPr/>
          <a:lstStyle>
            <a:lvl1pPr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CBDA75-3AB1-4C8B-B29D-537B8B1FA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800"/>
            <a:ext cx="914400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1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323999"/>
            <a:ext cx="4770000" cy="2880000"/>
          </a:xfrm>
        </p:spPr>
        <p:txBody>
          <a:bodyPr/>
          <a:lstStyle>
            <a:lvl1pPr>
              <a:lnSpc>
                <a:spcPct val="80000"/>
              </a:lnSpc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5129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0000" y="3024000"/>
            <a:ext cx="3311525" cy="1511214"/>
          </a:xfrm>
        </p:spPr>
        <p:txBody>
          <a:bodyPr/>
          <a:lstStyle>
            <a:lvl1pPr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49A01F5-92DF-1D48-B3C0-D8F1FC50B6AB}"/>
              </a:ext>
            </a:extLst>
          </p:cNvPr>
          <p:cNvSpPr txBox="1">
            <a:spLocks/>
          </p:cNvSpPr>
          <p:nvPr userDrawn="1"/>
        </p:nvSpPr>
        <p:spPr>
          <a:xfrm>
            <a:off x="7380000" y="5054290"/>
            <a:ext cx="1035570" cy="892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dirty="0">
                <a:solidFill>
                  <a:schemeClr val="tx2">
                    <a:lumMod val="75000"/>
                  </a:schemeClr>
                </a:solidFill>
              </a:rPr>
              <a:t>CRICOS Provider #00120C</a:t>
            </a:r>
            <a:endParaRPr lang="en-AU" sz="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3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260000"/>
            <a:ext cx="3960000" cy="32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000" y="1260000"/>
            <a:ext cx="3960000" cy="32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CA85DCDF-C5A3-43A1-9E40-308CB7A5F9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79153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DD MMM YY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F810F9-EC51-4622-9468-3349A7AFA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324001"/>
            <a:ext cx="8459788" cy="936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260872"/>
            <a:ext cx="3960000" cy="540000"/>
          </a:xfrm>
        </p:spPr>
        <p:txBody>
          <a:bodyPr anchor="ctr">
            <a:normAutofit/>
          </a:bodyPr>
          <a:lstStyle>
            <a:lvl1pPr marL="0" indent="0">
              <a:buNone/>
              <a:defRPr sz="1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1800000"/>
            <a:ext cx="3960000" cy="2700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000" y="1260872"/>
            <a:ext cx="3960000" cy="540000"/>
          </a:xfrm>
        </p:spPr>
        <p:txBody>
          <a:bodyPr anchor="ctr">
            <a:normAutofit/>
          </a:bodyPr>
          <a:lstStyle>
            <a:lvl1pPr marL="0" indent="0">
              <a:buNone/>
              <a:defRPr sz="1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000" y="1800000"/>
            <a:ext cx="3960000" cy="2700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14F034C-2451-4BE6-BB2F-13B71E82B30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73176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FFA563F-7AE3-402E-9587-9C3CED7B3A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324001"/>
            <a:ext cx="8459788" cy="936872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8CE9A8DC-B386-48E5-A2B7-FF03052B9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6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515565A-8448-45B8-888E-3D8DE5735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8459788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513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31999" y="373063"/>
            <a:ext cx="5612607" cy="170273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835"/>
              </a:spcAft>
              <a:defRPr sz="6400" cap="all" baseline="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C6D-31F3-4B5D-8AEA-D378B3F6B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32138" y="1260000"/>
            <a:ext cx="5611812" cy="2921000"/>
          </a:xfrm>
        </p:spPr>
        <p:txBody>
          <a:bodyPr/>
          <a:lstStyle>
            <a:lvl1pPr>
              <a:spcAft>
                <a:spcPts val="2835"/>
              </a:spcAft>
              <a:defRPr sz="1800"/>
            </a:lvl1pPr>
            <a:lvl2pPr>
              <a:spcAft>
                <a:spcPts val="0"/>
              </a:spcAft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E533D-B90B-4984-80AF-6A213C6C3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6" y="0"/>
            <a:ext cx="1736846" cy="51435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C1CA678-19D7-8442-96F0-22E27EFC3DED}"/>
              </a:ext>
            </a:extLst>
          </p:cNvPr>
          <p:cNvSpPr txBox="1">
            <a:spLocks/>
          </p:cNvSpPr>
          <p:nvPr userDrawn="1"/>
        </p:nvSpPr>
        <p:spPr>
          <a:xfrm>
            <a:off x="1397212" y="5054290"/>
            <a:ext cx="2618976" cy="892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400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0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638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5129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accent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818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7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tx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5412E3-4376-4E7F-8689-900603DB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800"/>
            <a:ext cx="914400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2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DarkImage">
    <p:bg>
      <p:bgPr>
        <a:solidFill>
          <a:schemeClr val="bg2">
            <a:alpha val="9349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5129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tx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8922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Light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7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DD MMM YY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tx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63311-D81E-4290-8966-289EB731C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484"/>
            <a:ext cx="914400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99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324000"/>
            <a:ext cx="2880000" cy="3144414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000" y="324000"/>
            <a:ext cx="4932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3176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481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324000"/>
            <a:ext cx="2520000" cy="3144414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40000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9153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58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76000"/>
          </a:xfrm>
        </p:spPr>
        <p:txBody>
          <a:bodyPr numCol="2" spcCol="180000">
            <a:noAutofit/>
          </a:bodyPr>
          <a:lstStyle>
            <a:lvl1pPr>
              <a:defRPr sz="1000">
                <a:solidFill>
                  <a:schemeClr val="accent1"/>
                </a:solidFill>
                <a:latin typeface="+mj-lt"/>
              </a:defRPr>
            </a:lvl1pPr>
            <a:lvl2pPr>
              <a:defRPr sz="800"/>
            </a:lvl2pPr>
            <a:lvl3pPr marL="90000" indent="-90000">
              <a:defRPr sz="800"/>
            </a:lvl3pPr>
            <a:lvl4pPr marL="180000" indent="-90000">
              <a:defRPr sz="800"/>
            </a:lvl4pPr>
            <a:lvl5pPr marL="270000" indent="-900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9153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00" y="324000"/>
            <a:ext cx="2520000" cy="3006725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defRPr sz="3600"/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6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00" y="324000"/>
            <a:ext cx="8460000" cy="75723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800000"/>
            <a:ext cx="8460000" cy="27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000" y="4914000"/>
            <a:ext cx="5400000" cy="10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ANU SCHOOL OF LAW  |   PRESENTATION NAME GOES HERE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4000" y="4914000"/>
            <a:ext cx="360000" cy="10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EA9F80-8DAB-4E35-8304-FAC3410EE5CB}"/>
              </a:ext>
            </a:extLst>
          </p:cNvPr>
          <p:cNvSpPr txBox="1"/>
          <p:nvPr userDrawn="1"/>
        </p:nvSpPr>
        <p:spPr>
          <a:xfrm>
            <a:off x="-1967198" y="10969"/>
            <a:ext cx="1908720" cy="3785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menu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2F70BC5-DBE8-42FB-9A35-2E8AC821B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667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DEE85A-4266-4E69-A969-DFA7B1E1413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198" y="947672"/>
            <a:ext cx="474729" cy="1617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7071D7-58A8-4D10-B668-7A37D63450FB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800"/>
            <a:ext cx="9144000" cy="256032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F38DE2A-A10B-154D-A8BE-8E54C3DBFD94}"/>
              </a:ext>
            </a:extLst>
          </p:cNvPr>
          <p:cNvSpPr txBox="1">
            <a:spLocks/>
          </p:cNvSpPr>
          <p:nvPr userDrawn="1"/>
        </p:nvSpPr>
        <p:spPr>
          <a:xfrm>
            <a:off x="6575686" y="5053403"/>
            <a:ext cx="3302518" cy="164471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400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3" r:id="rId3"/>
    <p:sldLayoutId id="2147483669" r:id="rId4"/>
    <p:sldLayoutId id="2147483670" r:id="rId5"/>
    <p:sldLayoutId id="2147483687" r:id="rId6"/>
    <p:sldLayoutId id="2147483671" r:id="rId7"/>
    <p:sldLayoutId id="2147483672" r:id="rId8"/>
    <p:sldLayoutId id="2147483673" r:id="rId9"/>
    <p:sldLayoutId id="2147483674" r:id="rId10"/>
    <p:sldLayoutId id="2147483677" r:id="rId11"/>
    <p:sldLayoutId id="2147483678" r:id="rId12"/>
    <p:sldLayoutId id="2147483662" r:id="rId13"/>
    <p:sldLayoutId id="2147483676" r:id="rId14"/>
    <p:sldLayoutId id="2147483675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64" r:id="rId23"/>
    <p:sldLayoutId id="2147483665" r:id="rId24"/>
    <p:sldLayoutId id="2147483666" r:id="rId25"/>
    <p:sldLayoutId id="2147483667" r:id="rId26"/>
    <p:sldLayoutId id="2147483686" r:id="rId27"/>
    <p:sldLayoutId id="2147483689" r:id="rId28"/>
  </p:sldLayoutIdLs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Times New Roman" panose="02020603050405020304" pitchFamily="18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Sofia Pro Light" panose="020B0000000000000000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rontiersin.org/articles/10.3389/fpubh.2023.1144716/full" TargetMode="Externa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Danish.ahamd@anu.edu.au" TargetMode="Externa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www.canberra.edu.au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5" Type="http://schemas.openxmlformats.org/officeDocument/2006/relationships/hyperlink" Target="https://iiphg.edu.in/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">
            <a:extLst>
              <a:ext uri="{FF2B5EF4-FFF2-40B4-BE49-F238E27FC236}">
                <a16:creationId xmlns:a16="http://schemas.microsoft.com/office/drawing/2014/main" id="{1B463864-2770-6602-65B4-99465DAD6BF9}"/>
              </a:ext>
            </a:extLst>
          </p:cNvPr>
          <p:cNvSpPr txBox="1">
            <a:spLocks/>
          </p:cNvSpPr>
          <p:nvPr/>
        </p:nvSpPr>
        <p:spPr>
          <a:xfrm>
            <a:off x="-247950" y="1252992"/>
            <a:ext cx="8674400" cy="126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SzPct val="111111"/>
            </a:pPr>
            <a:br>
              <a:rPr lang="en-GB" sz="1200" dirty="0"/>
            </a:br>
            <a:r>
              <a:rPr lang="en-GB" sz="2400" dirty="0"/>
              <a:t>I-PELICAN 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ct val="55279"/>
              <a:buFont typeface="Arial"/>
              <a:buNone/>
            </a:pPr>
            <a:r>
              <a:rPr lang="en-GB" sz="1600" dirty="0">
                <a:solidFill>
                  <a:srgbClr val="1F497D"/>
                </a:solidFill>
              </a:rPr>
              <a:t>International Peer Exchange and Learning Innovation-Canberra University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ct val="55279"/>
              <a:buFont typeface="Arial"/>
              <a:buNone/>
            </a:pPr>
            <a:endParaRPr lang="en-GB" sz="1600" b="1" dirty="0">
              <a:solidFill>
                <a:srgbClr val="1F497D"/>
              </a:solidFill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ct val="55279"/>
              <a:buFont typeface="Arial"/>
              <a:buNone/>
            </a:pPr>
            <a:br>
              <a:rPr lang="en-GB" sz="1600" b="1" dirty="0">
                <a:solidFill>
                  <a:srgbClr val="1F497D"/>
                </a:solidFill>
              </a:rPr>
            </a:br>
            <a:br>
              <a:rPr lang="en-GB" sz="1000" b="1" dirty="0">
                <a:solidFill>
                  <a:srgbClr val="1F497D"/>
                </a:solidFill>
              </a:rPr>
            </a:br>
            <a:endParaRPr lang="en-GB" sz="800" dirty="0">
              <a:solidFill>
                <a:srgbClr val="1F497D"/>
              </a:solidFill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buSzPct val="111111"/>
            </a:pPr>
            <a:endParaRPr lang="en-GB" sz="12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A63D417-35F5-881E-0985-4CE796E1A5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87" y="4532011"/>
            <a:ext cx="962013" cy="5766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431C64-C565-CA22-EB21-7A7758144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194" y="4532011"/>
            <a:ext cx="1531993" cy="4879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DE78AF-1010-B809-52B2-81BBC965B7B8}"/>
              </a:ext>
            </a:extLst>
          </p:cNvPr>
          <p:cNvSpPr txBox="1"/>
          <p:nvPr/>
        </p:nvSpPr>
        <p:spPr>
          <a:xfrm>
            <a:off x="0" y="3203463"/>
            <a:ext cx="8261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Presenters:</a:t>
            </a:r>
          </a:p>
          <a:p>
            <a:pPr algn="ctr"/>
            <a:r>
              <a:rPr lang="en-AU" dirty="0"/>
              <a:t>Danish Ahmad(ANU-SMP) &amp; Ro McFarlane(UC)</a:t>
            </a:r>
          </a:p>
          <a:p>
            <a:pPr algn="ctr"/>
            <a:r>
              <a:rPr lang="en-AU" dirty="0">
                <a:solidFill>
                  <a:srgbClr val="0070C0"/>
                </a:solidFill>
              </a:rPr>
              <a:t>On behalf of the I-PELICAN Team  </a:t>
            </a:r>
            <a:endParaRPr lang="en-A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AU" dirty="0">
                <a:solidFill>
                  <a:srgbClr val="0070C0"/>
                </a:solidFill>
              </a:rPr>
              <a:t>UC:, Jennifer Smith</a:t>
            </a:r>
          </a:p>
          <a:p>
            <a:pPr algn="ctr"/>
            <a:r>
              <a:rPr lang="en-AU" dirty="0">
                <a:solidFill>
                  <a:srgbClr val="0070C0"/>
                </a:solidFill>
              </a:rPr>
              <a:t>IIPH-G: Deepak Saxena, Dr Dileep Mavalankar </a:t>
            </a:r>
          </a:p>
        </p:txBody>
      </p:sp>
      <p:sp>
        <p:nvSpPr>
          <p:cNvPr id="9" name="Google Shape;55;p1">
            <a:extLst>
              <a:ext uri="{FF2B5EF4-FFF2-40B4-BE49-F238E27FC236}">
                <a16:creationId xmlns:a16="http://schemas.microsoft.com/office/drawing/2014/main" id="{79ECCB35-3C89-1A67-9A0E-EC5E78573B55}"/>
              </a:ext>
            </a:extLst>
          </p:cNvPr>
          <p:cNvSpPr txBox="1">
            <a:spLocks/>
          </p:cNvSpPr>
          <p:nvPr/>
        </p:nvSpPr>
        <p:spPr>
          <a:xfrm>
            <a:off x="-247950" y="1018924"/>
            <a:ext cx="8874633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imes New Roman" panose="02020603050405020304" pitchFamily="18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ofia Pro Light" panose="020B0000000000000000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buSzPts val="440"/>
            </a:pPr>
            <a:r>
              <a:rPr lang="en-AU" sz="1620" b="1" dirty="0">
                <a:solidFill>
                  <a:schemeClr val="dk1"/>
                </a:solidFill>
              </a:rPr>
              <a:t>Australian Leads:</a:t>
            </a:r>
          </a:p>
          <a:p>
            <a:pPr algn="ctr">
              <a:spcAft>
                <a:spcPts val="0"/>
              </a:spcAft>
              <a:buSzPts val="440"/>
            </a:pPr>
            <a:r>
              <a:rPr lang="en-AU" sz="1620" dirty="0">
                <a:solidFill>
                  <a:schemeClr val="dk1"/>
                </a:solidFill>
              </a:rPr>
              <a:t> University of Canberra(UC),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buSzPts val="440"/>
            </a:pPr>
            <a:r>
              <a:rPr lang="en-AU" sz="1620" dirty="0">
                <a:solidFill>
                  <a:schemeClr val="dk1"/>
                </a:solidFill>
              </a:rPr>
              <a:t>School of Medicine &amp; Psychology, Australian National University(ANU-SMP), </a:t>
            </a:r>
          </a:p>
          <a:p>
            <a:pPr algn="ctr">
              <a:spcAft>
                <a:spcPts val="0"/>
              </a:spcAft>
              <a:buSzPts val="440"/>
            </a:pPr>
            <a:r>
              <a:rPr lang="en-AU" sz="1620" b="1" dirty="0">
                <a:solidFill>
                  <a:schemeClr val="dk1"/>
                </a:solidFill>
              </a:rPr>
              <a:t>International Partner:</a:t>
            </a:r>
          </a:p>
          <a:p>
            <a:pPr algn="ctr">
              <a:spcAft>
                <a:spcPts val="0"/>
              </a:spcAft>
              <a:buSzPts val="440"/>
            </a:pPr>
            <a:r>
              <a:rPr lang="en-AU" sz="1620" dirty="0">
                <a:solidFill>
                  <a:schemeClr val="dk1"/>
                </a:solidFill>
              </a:rPr>
              <a:t> Indian Institute of Public Health Gandhinagar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buSzPts val="440"/>
            </a:pPr>
            <a:r>
              <a:rPr lang="en-AU" sz="1620" dirty="0">
                <a:solidFill>
                  <a:schemeClr val="dk1"/>
                </a:solidFill>
              </a:rPr>
              <a:t>CUGH Presentation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buSzPts val="440"/>
            </a:pPr>
            <a:r>
              <a:rPr lang="en-AU" sz="1620" b="1" dirty="0">
                <a:solidFill>
                  <a:schemeClr val="dk1"/>
                </a:solidFill>
              </a:rPr>
              <a:t>14</a:t>
            </a:r>
            <a:r>
              <a:rPr lang="en-AU" sz="1620" b="1" baseline="30000" dirty="0">
                <a:solidFill>
                  <a:schemeClr val="dk1"/>
                </a:solidFill>
              </a:rPr>
              <a:t>th</a:t>
            </a:r>
            <a:r>
              <a:rPr lang="en-AU" sz="1620" b="1" dirty="0">
                <a:solidFill>
                  <a:schemeClr val="dk1"/>
                </a:solidFill>
              </a:rPr>
              <a:t> Sept 2023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buSzPts val="440"/>
            </a:pPr>
            <a:endParaRPr lang="en-AU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838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DB07072-C86D-CDBF-D02E-C26E22BBA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77801"/>
            <a:ext cx="4481209" cy="4590199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Domestic/Bilateral (UC-ANU-SMP) Institutional Ties Strengthened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International/Trilateral (ANU-SMP-UC –IIPHG) Collab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Training and Capacity Building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Engagement, International Cultural &amp; Health System Exposure and Virtual Mobility </a:t>
            </a:r>
          </a:p>
          <a:p>
            <a:endPara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I-PELICAN-Academic Metrics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 University Excellence Award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Curriculum and Pedagogy Publication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Case Study HE Fellowship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Advance HE innovation case study  submission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UC is extending I-PELICAN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ANU-SMP? introduces I-PELICAN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EECC2-F1AA-24B3-120E-84F8DCFE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0000" y="4914000"/>
            <a:ext cx="5400000" cy="1080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1B246D-D118-269F-92FE-E721FACE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914000"/>
            <a:ext cx="360000" cy="1080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spcAft>
                  <a:spcPts val="600"/>
                </a:spcAft>
              </a:pPr>
              <a:t>10</a:t>
            </a:fld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677B4-B880-6E02-3C4A-6875E6F90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9153" y="4914000"/>
            <a:ext cx="720000" cy="108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 kern="1200" cap="all" baseline="0">
                <a:latin typeface="+mn-lt"/>
                <a:ea typeface="+mn-ea"/>
                <a:cs typeface="+mn-cs"/>
              </a:rPr>
              <a:t>DD MMM YY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A77411-2F8D-D955-C6A1-250C9729CE5F}"/>
              </a:ext>
            </a:extLst>
          </p:cNvPr>
          <p:cNvSpPr txBox="1"/>
          <p:nvPr/>
        </p:nvSpPr>
        <p:spPr>
          <a:xfrm>
            <a:off x="0" y="-52136"/>
            <a:ext cx="3600000" cy="15128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defTabSz="685800">
              <a:spcAft>
                <a:spcPts val="600"/>
              </a:spcAft>
              <a:buSzPts val="2800"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defTabSz="685800">
              <a:spcAft>
                <a:spcPts val="600"/>
              </a:spcAft>
              <a:buSzPts val="2800"/>
            </a:pP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tree with pink flowers&#10;&#10;Description automatically generated">
            <a:extLst>
              <a:ext uri="{FF2B5EF4-FFF2-40B4-BE49-F238E27FC236}">
                <a16:creationId xmlns:a16="http://schemas.microsoft.com/office/drawing/2014/main" id="{28979EA9-412D-9002-B5C2-5BEDD1495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" r="3" b="22809"/>
          <a:stretch/>
        </p:blipFill>
        <p:spPr>
          <a:xfrm>
            <a:off x="5256000" y="323850"/>
            <a:ext cx="3528000" cy="4104000"/>
          </a:xfrm>
          <a:prstGeom prst="rect">
            <a:avLst/>
          </a:prstGeom>
          <a:noFill/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EB6E984-68B2-E393-1F47-776B69D5F9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2000" y="630621"/>
            <a:ext cx="108000" cy="3796917"/>
          </a:xfrm>
        </p:spPr>
        <p:txBody>
          <a:bodyPr/>
          <a:lstStyle/>
          <a:p>
            <a:r>
              <a:rPr lang="en-AU" b="0" i="0" dirty="0">
                <a:solidFill>
                  <a:srgbClr val="6B7280"/>
                </a:solidFill>
                <a:effectLst/>
                <a:latin typeface="Inter"/>
              </a:rPr>
              <a:t>Picture: Shutterstock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6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CD54-8E69-BCB6-E779-274E9BB6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</p:spPr>
        <p:txBody>
          <a:bodyPr>
            <a:noAutofit/>
          </a:bodyPr>
          <a:lstStyle/>
          <a:p>
            <a:r>
              <a:rPr lang="en-AU" sz="2800" dirty="0"/>
              <a:t>How was I-PELICAN conducted: Frontiers article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6B456-9D9F-3545-1C0C-86270FBB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4C1288-B6F6-31F6-35BB-5F1873504A57}"/>
              </a:ext>
            </a:extLst>
          </p:cNvPr>
          <p:cNvSpPr txBox="1"/>
          <p:nvPr/>
        </p:nvSpPr>
        <p:spPr>
          <a:xfrm>
            <a:off x="-1" y="1720577"/>
            <a:ext cx="1126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hlinkClick r:id="rId2"/>
              </a:rPr>
              <a:t>https://www.frontiersin.org/articles/10.3389/fpubh.2023.1144716/full</a:t>
            </a:r>
            <a:endParaRPr lang="en-AU" sz="800" dirty="0"/>
          </a:p>
          <a:p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C2A41E-0F1A-B004-9245-5913A2797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71" y="717163"/>
            <a:ext cx="7952637" cy="41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00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182A3-5CF2-58BC-182F-85CDB4D8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</p:spPr>
        <p:txBody>
          <a:bodyPr>
            <a:noAutofit/>
          </a:bodyPr>
          <a:lstStyle/>
          <a:p>
            <a:r>
              <a:rPr lang="en-AU" sz="2800" dirty="0">
                <a:solidFill>
                  <a:schemeClr val="tx1"/>
                </a:solidFill>
              </a:rPr>
              <a:t>Institutions &amp; Collaborators:  Welcomed to Join the I-PELICAN 2024 journey.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29DB0-F41E-E659-F0B6-708E51BDC1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1260DAB-7F3B-0451-9FA4-C5DACB28D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36720"/>
              </p:ext>
            </p:extLst>
          </p:nvPr>
        </p:nvGraphicFramePr>
        <p:xfrm>
          <a:off x="0" y="1379257"/>
          <a:ext cx="4321277" cy="1674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412">
                  <a:extLst>
                    <a:ext uri="{9D8B030D-6E8A-4147-A177-3AD203B41FA5}">
                      <a16:colId xmlns:a16="http://schemas.microsoft.com/office/drawing/2014/main" val="770495180"/>
                    </a:ext>
                  </a:extLst>
                </a:gridCol>
                <a:gridCol w="2060439">
                  <a:extLst>
                    <a:ext uri="{9D8B030D-6E8A-4147-A177-3AD203B41FA5}">
                      <a16:colId xmlns:a16="http://schemas.microsoft.com/office/drawing/2014/main" val="38396300"/>
                    </a:ext>
                  </a:extLst>
                </a:gridCol>
                <a:gridCol w="1440426">
                  <a:extLst>
                    <a:ext uri="{9D8B030D-6E8A-4147-A177-3AD203B41FA5}">
                      <a16:colId xmlns:a16="http://schemas.microsoft.com/office/drawing/2014/main" val="1245568729"/>
                    </a:ext>
                  </a:extLst>
                </a:gridCol>
              </a:tblGrid>
              <a:tr h="96372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Institution 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Partnering  Institution 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332058"/>
                  </a:ext>
                </a:extLst>
              </a:tr>
              <a:tr h="710629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688292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5FBCC-5369-B7A5-E338-ADE8A0B9A5C5}"/>
              </a:ext>
            </a:extLst>
          </p:cNvPr>
          <p:cNvSpPr txBox="1">
            <a:spLocks/>
          </p:cNvSpPr>
          <p:nvPr/>
        </p:nvSpPr>
        <p:spPr>
          <a:xfrm>
            <a:off x="4446638" y="1524297"/>
            <a:ext cx="4423343" cy="292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imes New Roman" panose="02020603050405020304" pitchFamily="18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ofia Pro Light" panose="020B0000000000000000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us for queries, feedback and collaborations 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Danish (ANU-SMP):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Danish.ahamd@anu.edu.au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 McFarlane(UC) :Ro.McFarlane@canberra.edu.au</a:t>
            </a:r>
          </a:p>
          <a:p>
            <a:endParaRPr lang="en-US" dirty="0">
              <a:solidFill>
                <a:schemeClr val="tx1"/>
              </a:solidFill>
              <a:latin typeface="The Serif Hand Light" panose="03070302030502020204" pitchFamily="66" charset="0"/>
            </a:endParaRPr>
          </a:p>
        </p:txBody>
      </p:sp>
      <p:sp>
        <p:nvSpPr>
          <p:cNvPr id="6" name="Google Shape;333;p27">
            <a:extLst>
              <a:ext uri="{FF2B5EF4-FFF2-40B4-BE49-F238E27FC236}">
                <a16:creationId xmlns:a16="http://schemas.microsoft.com/office/drawing/2014/main" id="{6A5D9E49-558F-9B93-5B5D-99332660603E}"/>
              </a:ext>
            </a:extLst>
          </p:cNvPr>
          <p:cNvSpPr txBox="1">
            <a:spLocks/>
          </p:cNvSpPr>
          <p:nvPr/>
        </p:nvSpPr>
        <p:spPr>
          <a:xfrm>
            <a:off x="0" y="3919438"/>
            <a:ext cx="8850652" cy="803046"/>
          </a:xfrm>
          <a:prstGeom prst="rect">
            <a:avLst/>
          </a:prstGeom>
          <a:solidFill>
            <a:srgbClr val="31EAFE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SzPct val="111111"/>
            </a:pPr>
            <a:r>
              <a:rPr lang="en-AU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you.</a:t>
            </a:r>
            <a:br>
              <a:rPr lang="en-AU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Peer Exchange and Learning Innovation-Canberra University</a:t>
            </a:r>
            <a:endParaRPr lang="en-AU" sz="2000" dirty="0">
              <a:solidFill>
                <a:srgbClr val="1F497D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4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7972" y="1326170"/>
            <a:ext cx="5546827" cy="312154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"/>
          <p:cNvSpPr txBox="1"/>
          <p:nvPr/>
        </p:nvSpPr>
        <p:spPr>
          <a:xfrm>
            <a:off x="91999" y="1247109"/>
            <a:ext cx="349500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6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The University of Canberra and Australian National University acknowledge the Ngunnawal people, traditional custodians of the lands where our campuses in Canberra are situated.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AU" sz="160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6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 wish to acknowledge and respect their continuing culture and the contribution they make to the life of Canberra and the region.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AU" sz="160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AU" sz="16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 also acknowledge all other First Nations Peoples on whose land we gather. </a:t>
            </a:r>
            <a:endParaRPr lang="en-AU" sz="120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91999" y="0"/>
            <a:ext cx="9096009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2564"/>
              <a:buFont typeface="Arial"/>
              <a:buNone/>
            </a:pPr>
            <a:r>
              <a:rPr lang="en-AU" sz="28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Australian Custom ‘Acknowledgment of Country’</a:t>
            </a:r>
          </a:p>
        </p:txBody>
      </p:sp>
      <p:sp>
        <p:nvSpPr>
          <p:cNvPr id="103" name="Google Shape;10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74D4E7-A62F-F94A-0D10-E1B76086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01794-053B-02DA-49B5-4B04C675B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58" t="27243" r="5324" b="13291"/>
          <a:stretch/>
        </p:blipFill>
        <p:spPr>
          <a:xfrm>
            <a:off x="9930" y="0"/>
            <a:ext cx="9124140" cy="5181601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91C347-23CD-3440-3DCE-1D7902BE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EF04A-3529-4600-627C-1DF4A69B4A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5E0B30-29C4-A36A-0769-0CCB7D8D7183}"/>
              </a:ext>
            </a:extLst>
          </p:cNvPr>
          <p:cNvSpPr txBox="1">
            <a:spLocks/>
          </p:cNvSpPr>
          <p:nvPr/>
        </p:nvSpPr>
        <p:spPr>
          <a:xfrm>
            <a:off x="-71741" y="0"/>
            <a:ext cx="3600000" cy="1512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imes New Roman" panose="02020603050405020304" pitchFamily="18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ofia Pro Light" panose="020B0000000000000000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Genesis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088620-28C8-E1E8-B0B6-B9FDBEF44DA7}"/>
              </a:ext>
            </a:extLst>
          </p:cNvPr>
          <p:cNvSpPr txBox="1"/>
          <p:nvPr/>
        </p:nvSpPr>
        <p:spPr>
          <a:xfrm>
            <a:off x="2145006" y="3367319"/>
            <a:ext cx="89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3FFD2-E09E-EE97-3B00-DF2BF6682A3C}"/>
              </a:ext>
            </a:extLst>
          </p:cNvPr>
          <p:cNvSpPr txBox="1"/>
          <p:nvPr/>
        </p:nvSpPr>
        <p:spPr>
          <a:xfrm>
            <a:off x="3673503" y="2717824"/>
            <a:ext cx="898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E45E7-208E-7991-B61A-3B5AE18EA6BD}"/>
              </a:ext>
            </a:extLst>
          </p:cNvPr>
          <p:cNvSpPr txBox="1"/>
          <p:nvPr/>
        </p:nvSpPr>
        <p:spPr>
          <a:xfrm>
            <a:off x="5129718" y="1745452"/>
            <a:ext cx="116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20133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1896034" y="55900"/>
            <a:ext cx="68372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/>
            <a:r>
              <a:rPr lang="en-GB" sz="2500" dirty="0">
                <a:solidFill>
                  <a:srgbClr val="1155CC"/>
                </a:solidFill>
                <a:latin typeface="Arial"/>
                <a:cs typeface="Arial"/>
              </a:rPr>
              <a:t>Key participating Institutions</a:t>
            </a:r>
            <a:endParaRPr sz="2500" dirty="0">
              <a:solidFill>
                <a:srgbClr val="1155CC"/>
              </a:solidFill>
              <a:latin typeface="Arial"/>
              <a:cs typeface="Arial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6721751" y="1944497"/>
            <a:ext cx="2422249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University of Canberra(UC)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sng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https://www.canberra.edu.au/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Public University(#2 in Australia –THE Young University) 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Located in Canberra-  Australia’s Capital City CBR pop: 462,000  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4320" y="1056202"/>
            <a:ext cx="4404796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 txBox="1"/>
          <p:nvPr/>
        </p:nvSpPr>
        <p:spPr>
          <a:xfrm>
            <a:off x="31640" y="1276127"/>
            <a:ext cx="2212680" cy="298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Indian Institute of Public Health-Gandhinagar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sng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https://iiphg.edu.in/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India’s first Public Health University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Located in Gandhinagar-  Gujarat’s State Capital 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Gandhinagar pop: 414,438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5" name="Google Shape;6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57CEB2B-7C85-C2BF-8B26-531FED8EF1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8" y="324262"/>
            <a:ext cx="1079500" cy="6470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6A59C1-3E7C-B05A-4651-4B63BE7E4C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8000" y="1512538"/>
            <a:ext cx="2196000" cy="699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E3CEEA-131D-E3CF-498E-DD1D4A81F5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" t="7483" r="68923" b="85440"/>
          <a:stretch/>
        </p:blipFill>
        <p:spPr bwMode="auto">
          <a:xfrm>
            <a:off x="7048610" y="647794"/>
            <a:ext cx="2063750" cy="756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760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C1EF2-7EA7-FCC8-B145-EB7B61CC8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7639" y="724500"/>
            <a:ext cx="9021158" cy="3416400"/>
          </a:xfrm>
        </p:spPr>
        <p:txBody>
          <a:bodyPr>
            <a:noAutofit/>
          </a:bodyPr>
          <a:lstStyle/>
          <a:p>
            <a:pPr marL="114300" indent="0" algn="just">
              <a:lnSpc>
                <a:spcPct val="200000"/>
              </a:lnSpc>
              <a:buNone/>
            </a:pPr>
            <a:r>
              <a:rPr lang="en-A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2022 (August-Sept), ANU-SMP, UC public health team, and a UC education designer jointly </a:t>
            </a:r>
            <a:r>
              <a:rPr lang="en-A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‘designed –implemented-evaluated-published’ </a:t>
            </a:r>
            <a:r>
              <a:rPr lang="en-A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‘proof of concept’, the </a:t>
            </a:r>
            <a:r>
              <a:rPr lang="en-A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I-PELICAN </a:t>
            </a:r>
            <a:r>
              <a:rPr lang="en-A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initiative:</a:t>
            </a:r>
          </a:p>
          <a:p>
            <a:pPr algn="just">
              <a:lnSpc>
                <a:spcPct val="200000"/>
              </a:lnSpc>
            </a:pPr>
            <a:r>
              <a:rPr lang="en-A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Demonstrated the implementation feasibility of a virtual practice-based module to supplement classroom teaching</a:t>
            </a:r>
          </a:p>
          <a:p>
            <a:pPr algn="just">
              <a:lnSpc>
                <a:spcPct val="200000"/>
              </a:lnSpc>
            </a:pPr>
            <a:r>
              <a:rPr lang="en-A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Low-cost, sustainable approach promotes flexible and multidisciplinary adoption by other course streams and universities, allowing for real-time online student exchange and learning.</a:t>
            </a:r>
          </a:p>
          <a:p>
            <a:pPr algn="just">
              <a:lnSpc>
                <a:spcPct val="200000"/>
              </a:lnSpc>
            </a:pPr>
            <a:r>
              <a:rPr lang="en-A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cost as it was embedded in an existing unit, replaced traditional tutorials used institutional software (Zoom/Poll </a:t>
            </a:r>
            <a:r>
              <a:rPr lang="en-A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n-A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/Google) and we paid about 180$ in all across Padlet/Canva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5B211-1EEE-A479-98FF-76347A077A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sp>
        <p:nvSpPr>
          <p:cNvPr id="5" name="Google Shape;140;p10">
            <a:extLst>
              <a:ext uri="{FF2B5EF4-FFF2-40B4-BE49-F238E27FC236}">
                <a16:creationId xmlns:a16="http://schemas.microsoft.com/office/drawing/2014/main" id="{F94ABD3B-447C-D827-3576-CC9B899FA9F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11111"/>
            </a:pPr>
            <a:r>
              <a:rPr lang="en-AU" dirty="0">
                <a:solidFill>
                  <a:srgbClr val="1155CC"/>
                </a:solidFill>
              </a:rPr>
              <a:t>What was done? I-PELICAN</a:t>
            </a:r>
            <a:br>
              <a:rPr lang="en-AU" dirty="0">
                <a:solidFill>
                  <a:srgbClr val="1155CC"/>
                </a:solidFill>
              </a:rPr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551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3EC1-65FB-E33C-7DFF-D4908641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3" y="0"/>
            <a:ext cx="8520600" cy="572700"/>
          </a:xfrm>
        </p:spPr>
        <p:txBody>
          <a:bodyPr>
            <a:normAutofit/>
          </a:bodyPr>
          <a:lstStyle/>
          <a:p>
            <a:r>
              <a:rPr lang="en-AU" sz="2500" dirty="0">
                <a:solidFill>
                  <a:srgbClr val="0070C0"/>
                </a:solidFill>
              </a:rPr>
              <a:t>I-PELICAN session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BB1E7-E61C-F022-1132-C88DD8DF06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6B1EEF-C306-1BF6-C356-2E611CD38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519731"/>
              </p:ext>
            </p:extLst>
          </p:nvPr>
        </p:nvGraphicFramePr>
        <p:xfrm>
          <a:off x="69273" y="2063147"/>
          <a:ext cx="8783782" cy="2618253"/>
        </p:xfrm>
        <a:graphic>
          <a:graphicData uri="http://schemas.openxmlformats.org/drawingml/2006/table">
            <a:tbl>
              <a:tblPr firstRow="1" firstCol="1" bandRow="1"/>
              <a:tblGrid>
                <a:gridCol w="1165631">
                  <a:extLst>
                    <a:ext uri="{9D8B030D-6E8A-4147-A177-3AD203B41FA5}">
                      <a16:colId xmlns:a16="http://schemas.microsoft.com/office/drawing/2014/main" val="757309657"/>
                    </a:ext>
                  </a:extLst>
                </a:gridCol>
                <a:gridCol w="961041">
                  <a:extLst>
                    <a:ext uri="{9D8B030D-6E8A-4147-A177-3AD203B41FA5}">
                      <a16:colId xmlns:a16="http://schemas.microsoft.com/office/drawing/2014/main" val="4161518923"/>
                    </a:ext>
                  </a:extLst>
                </a:gridCol>
                <a:gridCol w="2474886">
                  <a:extLst>
                    <a:ext uri="{9D8B030D-6E8A-4147-A177-3AD203B41FA5}">
                      <a16:colId xmlns:a16="http://schemas.microsoft.com/office/drawing/2014/main" val="852932965"/>
                    </a:ext>
                  </a:extLst>
                </a:gridCol>
                <a:gridCol w="110812">
                  <a:extLst>
                    <a:ext uri="{9D8B030D-6E8A-4147-A177-3AD203B41FA5}">
                      <a16:colId xmlns:a16="http://schemas.microsoft.com/office/drawing/2014/main" val="1631909784"/>
                    </a:ext>
                  </a:extLst>
                </a:gridCol>
                <a:gridCol w="2094900">
                  <a:extLst>
                    <a:ext uri="{9D8B030D-6E8A-4147-A177-3AD203B41FA5}">
                      <a16:colId xmlns:a16="http://schemas.microsoft.com/office/drawing/2014/main" val="1925239005"/>
                    </a:ext>
                  </a:extLst>
                </a:gridCol>
                <a:gridCol w="1976512">
                  <a:extLst>
                    <a:ext uri="{9D8B030D-6E8A-4147-A177-3AD203B41FA5}">
                      <a16:colId xmlns:a16="http://schemas.microsoft.com/office/drawing/2014/main" val="140863256"/>
                    </a:ext>
                  </a:extLst>
                </a:gridCol>
              </a:tblGrid>
              <a:tr h="303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Pilot Tutorial</a:t>
                      </a:r>
                    </a:p>
                  </a:txBody>
                  <a:tcPr marL="61704" marR="6170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Tutorial#1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Tutorial#2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Tutorial#3</a:t>
                      </a:r>
                      <a:endParaRPr lang="en-A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3907997163"/>
                  </a:ext>
                </a:extLst>
              </a:tr>
              <a:tr h="3777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Tutorial Theme</a:t>
                      </a:r>
                      <a:endParaRPr lang="en-AU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completed</a:t>
                      </a:r>
                    </a:p>
                  </a:txBody>
                  <a:tcPr marL="61704" marR="61704" marT="0" marB="0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Understanding India and Australia’s COVID journey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29083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 hMerge="1">
                  <a:txBody>
                    <a:bodyPr/>
                    <a:lstStyle/>
                    <a:p>
                      <a:pPr indent="29083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2542508403"/>
                  </a:ext>
                </a:extLst>
              </a:tr>
              <a:tr h="631799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AU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Tutorial Focus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Orientation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Knowledge</a:t>
                      </a:r>
                      <a:b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  Development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Skill  Development</a:t>
                      </a:r>
                      <a:endParaRPr lang="en-AU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Applied Focus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177414862"/>
                  </a:ext>
                </a:extLst>
              </a:tr>
              <a:tr h="1230535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AU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Learning aims</a:t>
                      </a: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Welcome, introduction and refinement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 an understanding of how cultural and societal factors influence the perception of healthcare-seeking attitudes in an Indian and Australian context.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Learn about analytical frameworks for systematically approaching contemporary public health issues in an international context.</a:t>
                      </a:r>
                    </a:p>
                    <a:p>
                      <a:pPr indent="29083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A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Learn about analytical frameworks for systematically approaching contemporary public health issues in an international context.</a:t>
                      </a:r>
                    </a:p>
                    <a:p>
                      <a:pPr indent="29083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Apply theory and real-life experience to develop a health system intervention to address a contemporary global health challenge </a:t>
                      </a:r>
                    </a:p>
                    <a:p>
                      <a:pPr indent="29083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1934337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4CB9B2-AC6F-2ABB-9B45-CF90B10F7AFB}"/>
              </a:ext>
            </a:extLst>
          </p:cNvPr>
          <p:cNvSpPr txBox="1"/>
          <p:nvPr/>
        </p:nvSpPr>
        <p:spPr>
          <a:xfrm>
            <a:off x="69273" y="638735"/>
            <a:ext cx="9029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AU" sz="1600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Tutorial dates and times matched </a:t>
            </a:r>
            <a:r>
              <a:rPr lang="en-AU" sz="1600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partnering Indian host university in advance.</a:t>
            </a:r>
          </a:p>
          <a:p>
            <a:pPr marL="285750" indent="-285750">
              <a:buFontTx/>
              <a:buChar char="-"/>
            </a:pPr>
            <a:r>
              <a:rPr lang="en-AU" sz="1600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Technology used: Zoom and Padlet (paid) – already familiar technologies.</a:t>
            </a:r>
          </a:p>
          <a:p>
            <a:pPr marL="285750" indent="-285750">
              <a:buFontTx/>
              <a:buChar char="-"/>
            </a:pPr>
            <a:r>
              <a:rPr lang="en-AU" sz="1600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Approx 10 hours total-2 hours per weekly tutorial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615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Google Shape;161;p14"/>
          <p:cNvGraphicFramePr/>
          <p:nvPr>
            <p:extLst>
              <p:ext uri="{D42A27DB-BD31-4B8C-83A1-F6EECF244321}">
                <p14:modId xmlns:p14="http://schemas.microsoft.com/office/powerpoint/2010/main" val="2702585369"/>
              </p:ext>
            </p:extLst>
          </p:nvPr>
        </p:nvGraphicFramePr>
        <p:xfrm>
          <a:off x="106525" y="1450863"/>
          <a:ext cx="8464275" cy="28955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3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Room</a:t>
                      </a:r>
                      <a:endParaRPr sz="1400" b="1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 Out Room</a:t>
                      </a:r>
                      <a:endParaRPr sz="1400" b="1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Room</a:t>
                      </a:r>
                      <a:endParaRPr sz="1400" b="1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Minutes</a:t>
                      </a:r>
                      <a:r>
                        <a:rPr lang="en-GB" sz="1400" b="1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recorded)</a:t>
                      </a:r>
                      <a:endParaRPr sz="1400" b="1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Minutes (</a:t>
                      </a:r>
                      <a:r>
                        <a:rPr lang="en-GB" sz="1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Unrecorded)</a:t>
                      </a:r>
                      <a:endParaRPr sz="1400" b="1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Minutes </a:t>
                      </a:r>
                      <a:r>
                        <a:rPr lang="en-GB" sz="1400" b="1" u="none" strike="noStrike" cap="none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(recorded)</a:t>
                      </a:r>
                      <a:endParaRPr sz="1400" b="1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Facilitator’s Discuss </a:t>
                      </a:r>
                      <a:r>
                        <a:rPr lang="en-GB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Framework and Global health Case study.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Supported modelling of professional and intercultural behaviours</a:t>
                      </a:r>
                      <a:endParaRPr sz="14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 group activity on cross cultural learning using peer generated photo’s</a:t>
                      </a:r>
                      <a:endParaRPr sz="14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Reflection, Wrap up and Evaluation</a:t>
                      </a:r>
                      <a:endParaRPr sz="14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2" name="Google Shape;162;p14"/>
          <p:cNvSpPr txBox="1"/>
          <p:nvPr/>
        </p:nvSpPr>
        <p:spPr>
          <a:xfrm>
            <a:off x="106525" y="88632"/>
            <a:ext cx="8520600" cy="572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an individual  tutorial session plan in Zoom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112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2EAB9B-EFB0-4D5D-5A71-AB85DF855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6" r="17971"/>
          <a:stretch/>
        </p:blipFill>
        <p:spPr>
          <a:xfrm>
            <a:off x="90488" y="50800"/>
            <a:ext cx="8963025" cy="5041900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64871528-4F25-A157-0C84-075A7B20E6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GB" sz="900" smtClean="0"/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8</a:t>
            </a:fld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782108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83136D-5DD5-6088-CA5F-417474A72C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55BD2F-B797-9D3E-0D2B-52AF2450E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60" y="0"/>
            <a:ext cx="67432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33848"/>
      </p:ext>
    </p:extLst>
  </p:cSld>
  <p:clrMapOvr>
    <a:masterClrMapping/>
  </p:clrMapOvr>
</p:sld>
</file>

<file path=ppt/theme/theme1.xml><?xml version="1.0" encoding="utf-8"?>
<a:theme xmlns:a="http://schemas.openxmlformats.org/drawingml/2006/main" name="ANU Light">
  <a:themeElements>
    <a:clrScheme name="AN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E830E"/>
      </a:accent1>
      <a:accent2>
        <a:srgbClr val="DFC187"/>
      </a:accent2>
      <a:accent3>
        <a:srgbClr val="F5EDDE"/>
      </a:accent3>
      <a:accent4>
        <a:srgbClr val="BE4E0E"/>
      </a:accent4>
      <a:accent5>
        <a:srgbClr val="CB7352"/>
      </a:accent5>
      <a:accent6>
        <a:srgbClr val="F2DCD4"/>
      </a:accent6>
      <a:hlink>
        <a:srgbClr val="BE830E"/>
      </a:hlink>
      <a:folHlink>
        <a:srgbClr val="BE4E0E"/>
      </a:folHlink>
    </a:clrScheme>
    <a:fontScheme name="ANU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E942921-F3A1-AE4C-8A9E-9A9A5B154E3E}" vid="{BD02E756-BB29-1C4F-B71B-84EA9B42EE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009AC5283E95468D41B3B02A942082" ma:contentTypeVersion="17" ma:contentTypeDescription="Create a new document." ma:contentTypeScope="" ma:versionID="1de47881ce4f9a36613dbcf3cf0fa714">
  <xsd:schema xmlns:xsd="http://www.w3.org/2001/XMLSchema" xmlns:xs="http://www.w3.org/2001/XMLSchema" xmlns:p="http://schemas.microsoft.com/office/2006/metadata/properties" xmlns:ns2="2906fbf8-e47d-4c21-be87-cb09cf1c70cb" xmlns:ns3="cd7196b5-af4d-4b5a-ba66-d723b2d8b01e" xmlns:ns4="c30e2885-58e1-4e94-9dc7-f83158e7ef28" targetNamespace="http://schemas.microsoft.com/office/2006/metadata/properties" ma:root="true" ma:fieldsID="50aab10ac60f917392f91397ee89828c" ns2:_="" ns3:_="" ns4:_="">
    <xsd:import namespace="2906fbf8-e47d-4c21-be87-cb09cf1c70cb"/>
    <xsd:import namespace="cd7196b5-af4d-4b5a-ba66-d723b2d8b01e"/>
    <xsd:import namespace="c30e2885-58e1-4e94-9dc7-f83158e7e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FAQs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ocument_x0020_Notes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06fbf8-e47d-4c21-be87-cb09cf1c70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FAQs" ma:index="10" ma:displayName="FAQs" ma:internalName="FAQs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ocument_x0020_Notes" ma:index="18" ma:displayName="IMPORTANT" ma:description="DO NOT EDIT. DOWNLOAD FIRST" ma:format="Dropdown" ma:internalName="Document_x0020_Notes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0858339-22dc-49f9-bed0-4b2c0ae499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196b5-af4d-4b5a-ba66-d723b2d8b0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e2885-58e1-4e94-9dc7-f83158e7ef28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db2f7b05-bf39-4aaf-b1d5-a18c06a848f2}" ma:internalName="TaxCatchAll" ma:showField="CatchAllData" ma:web="cd7196b5-af4d-4b5a-ba66-d723b2d8b0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Notes xmlns="2906fbf8-e47d-4c21-be87-cb09cf1c70cb">DO NOT EDIT. DOWNLOAD FIRST.</Document_x0020_Notes>
    <FAQs xmlns="2906fbf8-e47d-4c21-be87-cb09cf1c70cb"/>
    <TaxCatchAll xmlns="c30e2885-58e1-4e94-9dc7-f83158e7ef28" xsi:nil="true"/>
    <lcf76f155ced4ddcb4097134ff3c332f xmlns="2906fbf8-e47d-4c21-be87-cb09cf1c70cb">
      <Terms xmlns="http://schemas.microsoft.com/office/infopath/2007/PartnerControls"/>
    </lcf76f155ced4ddcb4097134ff3c332f>
    <SharedWithUsers xmlns="cd7196b5-af4d-4b5a-ba66-d723b2d8b01e">
      <UserInfo>
        <DisplayName>Simon Mishricky</DisplayName>
        <AccountId>7743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242CD11-9905-45C0-AA8E-EE5B79DEFB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4D557C-9DD9-4D6A-812E-C98A03BFF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06fbf8-e47d-4c21-be87-cb09cf1c70cb"/>
    <ds:schemaRef ds:uri="cd7196b5-af4d-4b5a-ba66-d723b2d8b01e"/>
    <ds:schemaRef ds:uri="c30e2885-58e1-4e94-9dc7-f83158e7ef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55D042-D8B3-4BE3-86DE-6019F96E2850}">
  <ds:schemaRefs>
    <ds:schemaRef ds:uri="http://schemas.microsoft.com/office/2006/documentManagement/types"/>
    <ds:schemaRef ds:uri="2906fbf8-e47d-4c21-be87-cb09cf1c70cb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d7196b5-af4d-4b5a-ba66-d723b2d8b01e"/>
    <ds:schemaRef ds:uri="http://www.w3.org/XML/1998/namespace"/>
    <ds:schemaRef ds:uri="http://purl.org/dc/dcmitype/"/>
    <ds:schemaRef ds:uri="c30e2885-58e1-4e94-9dc7-f83158e7ef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ANU_Powerpoint_Light Template 2023</Template>
  <TotalTime>172</TotalTime>
  <Words>738</Words>
  <Application>Microsoft Office PowerPoint</Application>
  <PresentationFormat>On-screen Show (16:9)</PresentationFormat>
  <Paragraphs>122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Inter</vt:lpstr>
      <vt:lpstr>Public Sans</vt:lpstr>
      <vt:lpstr>Public Sans Light</vt:lpstr>
      <vt:lpstr>Sofia Pro Light</vt:lpstr>
      <vt:lpstr>The Serif Hand Light</vt:lpstr>
      <vt:lpstr>Times New Roman</vt:lpstr>
      <vt:lpstr>ANU Light</vt:lpstr>
      <vt:lpstr>PowerPoint Presentation</vt:lpstr>
      <vt:lpstr>PowerPoint Presentation</vt:lpstr>
      <vt:lpstr>PowerPoint Presentation</vt:lpstr>
      <vt:lpstr>Key participating Institutions</vt:lpstr>
      <vt:lpstr>PowerPoint Presentation</vt:lpstr>
      <vt:lpstr>I-PELICAN session plans</vt:lpstr>
      <vt:lpstr>PowerPoint Presentation</vt:lpstr>
      <vt:lpstr>PowerPoint Presentation</vt:lpstr>
      <vt:lpstr>PowerPoint Presentation</vt:lpstr>
      <vt:lpstr>PowerPoint Presentation</vt:lpstr>
      <vt:lpstr>How was I-PELICAN conducted: Frontiers article</vt:lpstr>
      <vt:lpstr>Institutions &amp; Collaborators:  Welcomed to Join the I-PELICAN 2024 journey.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Danish Ahmad</dc:creator>
  <cp:lastModifiedBy>Danish Ahmad</cp:lastModifiedBy>
  <cp:revision>41</cp:revision>
  <dcterms:created xsi:type="dcterms:W3CDTF">2023-07-12T03:37:58Z</dcterms:created>
  <dcterms:modified xsi:type="dcterms:W3CDTF">2023-09-11T04:44:24Z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0x010100EF009AC5283E95468D41B3B02A942082</vt:lpwstr>
  </property>
  <property fmtid="{D5CDD505-2E9C-101B-9397-08002B2CF9AE}" pid="3" name="MediaServiceImageTags">
    <vt:lpwstr/>
  </property>
</Properties>
</file>