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7" r:id="rId5"/>
    <p:sldMasterId id="2147483682" r:id="rId6"/>
    <p:sldMasterId id="214748368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Lst>
  <p:sldSz cy="5143500" cx="9144000"/>
  <p:notesSz cx="6858000" cy="9144000"/>
  <p:embeddedFontLst>
    <p:embeddedFont>
      <p:font typeface="Roboto"/>
      <p:regular r:id="rId35"/>
      <p:bold r:id="rId36"/>
      <p:italic r:id="rId37"/>
      <p:boldItalic r:id="rId38"/>
    </p:embeddedFont>
    <p:embeddedFont>
      <p:font typeface="Playfair Display"/>
      <p:regular r:id="rId39"/>
      <p:bold r:id="rId40"/>
      <p:italic r:id="rId41"/>
      <p:boldItalic r:id="rId42"/>
    </p:embeddedFont>
    <p:embeddedFont>
      <p:font typeface="Montserrat"/>
      <p:regular r:id="rId43"/>
      <p:bold r:id="rId44"/>
      <p:italic r:id="rId45"/>
      <p:boldItalic r:id="rId46"/>
    </p:embeddedFont>
    <p:embeddedFont>
      <p:font typeface="Lato"/>
      <p:regular r:id="rId47"/>
      <p:bold r:id="rId48"/>
      <p:italic r:id="rId49"/>
      <p:boldItalic r:id="rId50"/>
    </p:embeddedFont>
    <p:embeddedFont>
      <p:font typeface="Montserrat Medium"/>
      <p:regular r:id="rId51"/>
      <p:bold r:id="rId52"/>
      <p:italic r:id="rId53"/>
      <p:boldItalic r:id="rId54"/>
    </p:embeddedFont>
    <p:embeddedFont>
      <p:font typeface="Oswald"/>
      <p:regular r:id="rId55"/>
      <p:bold r:id="rId56"/>
    </p:embeddedFont>
    <p:embeddedFont>
      <p:font typeface="Alfa Slab One"/>
      <p:regular r:id="rId57"/>
    </p:embeddedFont>
    <p:embeddedFont>
      <p:font typeface="Comfortaa"/>
      <p:regular r:id="rId58"/>
      <p:bold r:id="rId59"/>
    </p:embeddedFont>
    <p:embeddedFont>
      <p:font typeface="Open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64" roundtripDataSignature="AMtx7mhJ8y7MPtauoYhHGvSDtFz6g8iZ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layfairDisplay-bold.fntdata"/><Relationship Id="rId42" Type="http://schemas.openxmlformats.org/officeDocument/2006/relationships/font" Target="fonts/PlayfairDisplay-boldItalic.fntdata"/><Relationship Id="rId41" Type="http://schemas.openxmlformats.org/officeDocument/2006/relationships/font" Target="fonts/PlayfairDisplay-italic.fntdata"/><Relationship Id="rId44" Type="http://schemas.openxmlformats.org/officeDocument/2006/relationships/font" Target="fonts/Montserrat-bold.fntdata"/><Relationship Id="rId43" Type="http://schemas.openxmlformats.org/officeDocument/2006/relationships/font" Target="fonts/Montserrat-regular.fntdata"/><Relationship Id="rId46" Type="http://schemas.openxmlformats.org/officeDocument/2006/relationships/font" Target="fonts/Montserrat-boldItalic.fntdata"/><Relationship Id="rId45"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Lato-bold.fntdata"/><Relationship Id="rId47" Type="http://schemas.openxmlformats.org/officeDocument/2006/relationships/font" Target="fonts/Lato-regular.fntdata"/><Relationship Id="rId49" Type="http://schemas.openxmlformats.org/officeDocument/2006/relationships/font" Target="fonts/Lato-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font" Target="fonts/Roboto-regular.fntdata"/><Relationship Id="rId34" Type="http://schemas.openxmlformats.org/officeDocument/2006/relationships/slide" Target="slides/slide26.xml"/><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PlayfairDisplay-regular.fntdata"/><Relationship Id="rId38" Type="http://schemas.openxmlformats.org/officeDocument/2006/relationships/font" Target="fonts/Roboto-boldItalic.fntdata"/><Relationship Id="rId62" Type="http://schemas.openxmlformats.org/officeDocument/2006/relationships/font" Target="fonts/OpenSans-italic.fntdata"/><Relationship Id="rId61" Type="http://schemas.openxmlformats.org/officeDocument/2006/relationships/font" Target="fonts/OpenSans-bold.fntdata"/><Relationship Id="rId20" Type="http://schemas.openxmlformats.org/officeDocument/2006/relationships/slide" Target="slides/slide12.xml"/><Relationship Id="rId64" Type="http://customschemas.google.com/relationships/presentationmetadata" Target="metadata"/><Relationship Id="rId63" Type="http://schemas.openxmlformats.org/officeDocument/2006/relationships/font" Target="fonts/OpenSans-boldItalic.fntdata"/><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OpenSans-regular.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MontserratMedium-regular.fntdata"/><Relationship Id="rId50" Type="http://schemas.openxmlformats.org/officeDocument/2006/relationships/font" Target="fonts/Lato-boldItalic.fntdata"/><Relationship Id="rId53" Type="http://schemas.openxmlformats.org/officeDocument/2006/relationships/font" Target="fonts/MontserratMedium-italic.fntdata"/><Relationship Id="rId52" Type="http://schemas.openxmlformats.org/officeDocument/2006/relationships/font" Target="fonts/MontserratMedium-bold.fntdata"/><Relationship Id="rId11" Type="http://schemas.openxmlformats.org/officeDocument/2006/relationships/slide" Target="slides/slide3.xml"/><Relationship Id="rId55" Type="http://schemas.openxmlformats.org/officeDocument/2006/relationships/font" Target="fonts/Oswald-regular.fntdata"/><Relationship Id="rId10" Type="http://schemas.openxmlformats.org/officeDocument/2006/relationships/slide" Target="slides/slide2.xml"/><Relationship Id="rId54" Type="http://schemas.openxmlformats.org/officeDocument/2006/relationships/font" Target="fonts/MontserratMedium-boldItalic.fntdata"/><Relationship Id="rId13" Type="http://schemas.openxmlformats.org/officeDocument/2006/relationships/slide" Target="slides/slide5.xml"/><Relationship Id="rId57" Type="http://schemas.openxmlformats.org/officeDocument/2006/relationships/font" Target="fonts/AlfaSlabOne-regular.fntdata"/><Relationship Id="rId12" Type="http://schemas.openxmlformats.org/officeDocument/2006/relationships/slide" Target="slides/slide4.xml"/><Relationship Id="rId56" Type="http://schemas.openxmlformats.org/officeDocument/2006/relationships/font" Target="fonts/Oswald-bold.fntdata"/><Relationship Id="rId15" Type="http://schemas.openxmlformats.org/officeDocument/2006/relationships/slide" Target="slides/slide7.xml"/><Relationship Id="rId59" Type="http://schemas.openxmlformats.org/officeDocument/2006/relationships/font" Target="fonts/Comfortaa-bold.fntdata"/><Relationship Id="rId14" Type="http://schemas.openxmlformats.org/officeDocument/2006/relationships/slide" Target="slides/slide6.xml"/><Relationship Id="rId58" Type="http://schemas.openxmlformats.org/officeDocument/2006/relationships/font" Target="fonts/Comfortaa-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hLOW0IXSxUCnfrvzKAqWbU9NlbNWG2mY/edit" TargetMode="External"/><Relationship Id="rId3" Type="http://schemas.openxmlformats.org/officeDocument/2006/relationships/hyperlink" Target="https://docs.google.com/document/d/1F6towV5iDk70QNECV8YWm9ECJqFPfquS0-1b0lawolg/edit" TargetMode="External"/><Relationship Id="rId4" Type="http://schemas.openxmlformats.org/officeDocument/2006/relationships/hyperlink" Target="https://docs.google.com/presentation/d/1cB0GTWyo9JqWgd3YiTWbdpji60GgAlKD/edit#slide=id.g1fa0dfd4fd7_0_1" TargetMode="External"/><Relationship Id="rId5" Type="http://schemas.openxmlformats.org/officeDocument/2006/relationships/hyperlink" Target="https://docs.google.com/document/d/1F6towV5iDk70QNECV8YWm9ECJqFPfquS0-1b0lawolg/edit"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bbcef0d21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bbcef0d21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7ea2a54f23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g27ea2a54f23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477" name="Google Shape;477;g27ea2a54f23_0_4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7e65c0a5e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g27e65c0a5e2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498" lvl="0" marL="457200" rtl="0" algn="l">
              <a:lnSpc>
                <a:spcPct val="90000"/>
              </a:lnSpc>
              <a:spcBef>
                <a:spcPts val="0"/>
              </a:spcBef>
              <a:spcAft>
                <a:spcPts val="0"/>
              </a:spcAft>
              <a:buClr>
                <a:schemeClr val="dk1"/>
              </a:buClr>
              <a:buSzPts val="1400"/>
              <a:buAutoNum type="arabicPeriod"/>
            </a:pPr>
            <a:r>
              <a:rPr lang="en-US" sz="1800" u="sng">
                <a:solidFill>
                  <a:srgbClr val="0097A7"/>
                </a:solidFill>
                <a:hlinkClick r:id="rId2">
                  <a:extLst>
                    <a:ext uri="{A12FA001-AC4F-418D-AE19-62706E023703}">
                      <ahyp:hlinkClr val="tx"/>
                    </a:ext>
                  </a:extLst>
                </a:hlinkClick>
              </a:rPr>
              <a:t>https://docs.google.com/document/d/1hLOW0IXSxUCnfrvzKAqWbU9NlbNWG2mY/edit</a:t>
            </a:r>
            <a:endParaRPr sz="1800">
              <a:solidFill>
                <a:srgbClr val="595959"/>
              </a:solidFill>
            </a:endParaRPr>
          </a:p>
          <a:p>
            <a:pPr indent="-317498" lvl="0" marL="457200" rtl="0" algn="l">
              <a:lnSpc>
                <a:spcPct val="90000"/>
              </a:lnSpc>
              <a:spcBef>
                <a:spcPts val="0"/>
              </a:spcBef>
              <a:spcAft>
                <a:spcPts val="0"/>
              </a:spcAft>
              <a:buClr>
                <a:schemeClr val="dk1"/>
              </a:buClr>
              <a:buSzPts val="1400"/>
              <a:buAutoNum type="arabicPeriod"/>
            </a:pPr>
            <a:r>
              <a:rPr lang="en-US" sz="1800" u="sng">
                <a:solidFill>
                  <a:srgbClr val="0097A7"/>
                </a:solidFill>
                <a:hlinkClick r:id="rId3">
                  <a:extLst>
                    <a:ext uri="{A12FA001-AC4F-418D-AE19-62706E023703}">
                      <ahyp:hlinkClr val="tx"/>
                    </a:ext>
                  </a:extLst>
                </a:hlinkClick>
              </a:rPr>
              <a:t>https://docs.google.com/document/d/1F6towV5iDk70QNECV8YWm9ECJqFPfquS0-1b0lawolg/edit</a:t>
            </a:r>
            <a:endParaRPr sz="1800">
              <a:solidFill>
                <a:srgbClr val="595959"/>
              </a:solidFill>
            </a:endParaRPr>
          </a:p>
          <a:p>
            <a:pPr indent="-317498" lvl="0" marL="457200" rtl="0" algn="l">
              <a:lnSpc>
                <a:spcPct val="90000"/>
              </a:lnSpc>
              <a:spcBef>
                <a:spcPts val="0"/>
              </a:spcBef>
              <a:spcAft>
                <a:spcPts val="0"/>
              </a:spcAft>
              <a:buClr>
                <a:schemeClr val="dk1"/>
              </a:buClr>
              <a:buSzPts val="1400"/>
              <a:buAutoNum type="arabicPeriod"/>
            </a:pPr>
            <a:r>
              <a:rPr lang="en-US" sz="1800" u="sng">
                <a:solidFill>
                  <a:srgbClr val="0097A7"/>
                </a:solidFill>
                <a:hlinkClick r:id="rId4">
                  <a:extLst>
                    <a:ext uri="{A12FA001-AC4F-418D-AE19-62706E023703}">
                      <ahyp:hlinkClr val="tx"/>
                    </a:ext>
                  </a:extLst>
                </a:hlinkClick>
              </a:rPr>
              <a:t>https://docs.google.com/presentation/d/1cB0GTWyo9JqWgd3YiTWbdpji60GgAlKD/edit#slide=id.g1fa0dfd4fd7_0_1</a:t>
            </a:r>
            <a:endParaRPr sz="1800">
              <a:solidFill>
                <a:srgbClr val="595959"/>
              </a:solidFill>
            </a:endParaRPr>
          </a:p>
          <a:p>
            <a:pPr indent="-317498" lvl="0" marL="457200" rtl="0" algn="l">
              <a:lnSpc>
                <a:spcPct val="90000"/>
              </a:lnSpc>
              <a:spcBef>
                <a:spcPts val="0"/>
              </a:spcBef>
              <a:spcAft>
                <a:spcPts val="0"/>
              </a:spcAft>
              <a:buClr>
                <a:schemeClr val="dk1"/>
              </a:buClr>
              <a:buSzPts val="1400"/>
              <a:buAutoNum type="arabicPeriod"/>
            </a:pPr>
            <a:r>
              <a:rPr lang="en-US" sz="1800" u="sng">
                <a:solidFill>
                  <a:srgbClr val="0097A7"/>
                </a:solidFill>
                <a:hlinkClick r:id="rId5">
                  <a:extLst>
                    <a:ext uri="{A12FA001-AC4F-418D-AE19-62706E023703}">
                      <ahyp:hlinkClr val="tx"/>
                    </a:ext>
                  </a:extLst>
                </a:hlinkClick>
              </a:rPr>
              <a:t>https://docs.google.com/document/d/1F6towV5iDk70QNECV8YWm9ECJqFPfquS0-1b0lawolg/edit</a:t>
            </a:r>
            <a:endParaRPr sz="1800">
              <a:solidFill>
                <a:srgbClr val="595959"/>
              </a:solidFill>
            </a:endParaRPr>
          </a:p>
          <a:p>
            <a:pPr indent="0" lvl="0" marL="0" rtl="0" algn="l">
              <a:lnSpc>
                <a:spcPct val="100000"/>
              </a:lnSpc>
              <a:spcBef>
                <a:spcPts val="0"/>
              </a:spcBef>
              <a:spcAft>
                <a:spcPts val="0"/>
              </a:spcAft>
              <a:buSzPts val="1100"/>
              <a:buNone/>
            </a:pPr>
            <a:r>
              <a:rPr lang="en-US" sz="1200">
                <a:solidFill>
                  <a:srgbClr val="333333"/>
                </a:solidFill>
                <a:highlight>
                  <a:srgbClr val="FFFFFF"/>
                </a:highlight>
                <a:latin typeface="Open Sans"/>
                <a:ea typeface="Open Sans"/>
                <a:cs typeface="Open Sans"/>
                <a:sym typeface="Open Sans"/>
              </a:rPr>
              <a:t>Tackling complex twenty-first century global health challenges requires crossdisciplinary collaborations that extend beyond physical classrooms and across continents. The Transdisciplinary Education and Community Health Collaboratory (TEaCH CoLab) is a global teaching co-op established by health promotion and humanities faculty at three universities (Waterford Institute of Technology and the Institute of Technology, Carlow in Ireland, and the University of Washington, Bothell in the U.S.). The primary goals of TEaCH CoLab are to enhance global learning and problem-solving among the next generation of community and public health practitioners, to improve public health teaching (with a focus on digital pedagogy), and to increase empathy and community-connectedness. In this descriptive article, we present our program model and lessons learned from the first three years of collaboration to provide insights into how such capacity-building projects are established and sustained over time and across diverse geographical, cultural and temporal landscapes. Collaboration happens primarily online through academic and community partnerships, collaborative online learning, and pedagogy discussion and development. Students get to engage with course content and experiential learning that is part of a shared, global curriculum which emphasizes social justice, health equity, cultural humility and anti-racism, and advocacy. Our “lessons for the field” are collective, practice-based reflections by members of TEaCH CoLab based on their experiences and their involvement in development and facilitation. Our model for learning may help other health promotion scholars and practitioners develop meaningful global learning experiences that strengthen the interconnectedness of praxis, pedagogy, and communities.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7e65c0a5e2_0_8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g27e65c0a5e2_0_8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533400" rtl="0" algn="l">
              <a:lnSpc>
                <a:spcPct val="95000"/>
              </a:lnSpc>
              <a:spcBef>
                <a:spcPts val="1500"/>
              </a:spcBef>
              <a:spcAft>
                <a:spcPts val="0"/>
              </a:spcAft>
              <a:buClr>
                <a:schemeClr val="dk1"/>
              </a:buClr>
              <a:buSzPts val="770"/>
              <a:buFont typeface="Arial"/>
              <a:buNone/>
            </a:pPr>
            <a:r>
              <a:rPr b="1" lang="en-US" sz="1540">
                <a:solidFill>
                  <a:schemeClr val="dk1"/>
                </a:solidFill>
                <a:latin typeface="Calibri"/>
                <a:ea typeface="Calibri"/>
                <a:cs typeface="Calibri"/>
                <a:sym typeface="Calibri"/>
              </a:rPr>
              <a:t>how it would work practically</a:t>
            </a:r>
            <a:r>
              <a:rPr lang="en-US" sz="1540">
                <a:solidFill>
                  <a:schemeClr val="dk1"/>
                </a:solidFill>
                <a:latin typeface="Calibri"/>
                <a:ea typeface="Calibri"/>
                <a:cs typeface="Calibri"/>
                <a:sym typeface="Calibri"/>
              </a:rPr>
              <a:t>… do we provide Internet access or computers or devices? No. we meet them where they are… knowing people are connected by their phone and whatsApp. Make that work for the team conversation as well as projects together, working hands on in and out of the classroom </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rPr lang="en-US"/>
              <a:t>Develop some questions for the audience to participate:</a:t>
            </a:r>
            <a:endParaRPr/>
          </a:p>
          <a:p>
            <a:pPr indent="-298450" lvl="0" marL="457200" rtl="0" algn="l">
              <a:lnSpc>
                <a:spcPct val="100000"/>
              </a:lnSpc>
              <a:spcBef>
                <a:spcPts val="0"/>
              </a:spcBef>
              <a:spcAft>
                <a:spcPts val="0"/>
              </a:spcAft>
              <a:buSzPts val="1100"/>
              <a:buAutoNum type="arabicPeriod"/>
            </a:pPr>
            <a:r>
              <a:rPr lang="en-US"/>
              <a:t>What are ways you can be disruptive in your practices for global learning? </a:t>
            </a:r>
            <a:endParaRPr/>
          </a:p>
          <a:p>
            <a:pPr indent="-298450" lvl="0" marL="457200" rtl="0" algn="l">
              <a:lnSpc>
                <a:spcPct val="100000"/>
              </a:lnSpc>
              <a:spcBef>
                <a:spcPts val="0"/>
              </a:spcBef>
              <a:spcAft>
                <a:spcPts val="0"/>
              </a:spcAft>
              <a:buSzPts val="1100"/>
              <a:buAutoNum type="arabicPeriod"/>
            </a:pPr>
            <a:r>
              <a:rPr lang="en-US"/>
              <a:t>Share a time when you felt complicit in the reproduction of inequality and what you would do differently? </a:t>
            </a:r>
            <a:endParaRPr/>
          </a:p>
        </p:txBody>
      </p:sp>
      <p:sp>
        <p:nvSpPr>
          <p:cNvPr id="515" name="Google Shape;515;g27e65c0a5e2_0_82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524" name="Google Shape;524;p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7e65c0a5e2_0_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6" name="Google Shape;546;g27e65c0a5e2_0_6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7e65c0a5e2_0_7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Hope - Historically in COIL collaborations, professors have been at the center of the development and design of a COIL project. The content and relationship of the professors were designed with the student learning outcomes in mind but the focus was the professor</a:t>
            </a:r>
            <a:endParaRPr/>
          </a:p>
          <a:p>
            <a:pPr indent="0" lvl="0" marL="0" rtl="0" algn="l">
              <a:lnSpc>
                <a:spcPct val="100000"/>
              </a:lnSpc>
              <a:spcBef>
                <a:spcPts val="0"/>
              </a:spcBef>
              <a:spcAft>
                <a:spcPts val="0"/>
              </a:spcAft>
              <a:buSzPts val="1100"/>
              <a:buNone/>
            </a:pPr>
            <a:r>
              <a:rPr lang="en-US"/>
              <a:t>s focus to facilitate the apprehension of their joint curriculum with a cursory or peripheral comprehension an of the cultural differences. .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Vitor - I gladly share the commitment from UFF of promoting inclusivity as one of its main institutional goals. The particular program that I had the pleasure of developing COIL with Taur through the SUNY COIL Center, PULE, has as its goal offering students from a socioeconomic vulnerability background access to the tools for academic internationalization through language learning. It’s a shared work with teachers, administrators and students themselves to achieve this goal, and I’m certain the structure of this program promoted a more student-centered approach.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Abby- as we see the decline of students entering higher education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Taur - Students deserve to see themselves as agents of their own change. Empowering students and anchoring them in reality and seeing the power of education through those experiences. </a:t>
            </a:r>
            <a:endParaRPr/>
          </a:p>
        </p:txBody>
      </p:sp>
      <p:sp>
        <p:nvSpPr>
          <p:cNvPr id="556" name="Google Shape;556;g27e65c0a5e2_0_7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7e65c0a5e2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g27e65c0a5e2_0_4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27e65c0a5e2_0_10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7" name="Google Shape;587;g27e65c0a5e2_0_10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588" name="Google Shape;588;g27e65c0a5e2_0_103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7e65c0a5e2_0_10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0" name="Google Shape;610;g27e65c0a5e2_0_10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11" name="Google Shape;611;g27e65c0a5e2_0_105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27e65c0a5e2_0_10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g27e65c0a5e2_0_10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39" name="Google Shape;639;g27e65c0a5e2_0_108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41fc041aae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241fc041aae_0_3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SUNY COIL Center and Virtual is 20 years old. This approach to learning is here to stay.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27e65c0a5e2_0_1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1" name="Google Shape;661;g27e65c0a5e2_0_1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62" name="Google Shape;662;g27e65c0a5e2_0_110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27e65c0a5e2_0_1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3" name="Google Shape;693;g27e65c0a5e2_0_1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27e65c0a5e2_0_1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 name="Google Shape;700;g27e65c0a5e2_0_1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1" name="Google Shape;701;g27e65c0a5e2_0_11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228290c40b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2" name="Google Shape;712;g228290c40b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How we can help you grow COIL at your university</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27e65c0a5e2_0_1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1" name="Google Shape;741;g27e65c0a5e2_0_1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27e65c0a5e2_0_1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4" name="Google Shape;784;g27e65c0a5e2_0_1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7ea2a54f2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8" name="Google Shape;798;g27ea2a54f23_0_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41fc041aae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241fc041aae_0_7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7e65c0a5e2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27e65c0a5e2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rPr lang="en-US"/>
              <a:t>Hello everyone, I’m Hope Windle, Director of the SUNY COIL Center. SO Happy to be here today r </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rPr lang="en-US"/>
              <a:t>is as a white middle class protestant woman, </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rPr lang="en-US"/>
              <a:t>and will be  brief to share about COIL and historically how we have created opportunities for professors and students  </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rPr lang="en-US"/>
              <a:t>am really looking forward to hearing from everyone today. </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rPr lang="en-US"/>
              <a:t>Love </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
        <p:nvSpPr>
          <p:cNvPr id="310" name="Google Shape;310;g27e65c0a5e2_0_2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7e65c0a5e2_0_1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g27e65c0a5e2_0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320" name="Google Shape;320;g27e65c0a5e2_0_12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7e65c0a5e2_0_2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27e65c0a5e2_0_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5275" lvl="0" marL="457200" rtl="0" algn="l">
              <a:lnSpc>
                <a:spcPct val="115000"/>
              </a:lnSpc>
              <a:spcBef>
                <a:spcPts val="300"/>
              </a:spcBef>
              <a:spcAft>
                <a:spcPts val="0"/>
              </a:spcAft>
              <a:buClr>
                <a:schemeClr val="dk1"/>
              </a:buClr>
              <a:buSzPts val="1050"/>
              <a:buFont typeface="Roboto"/>
              <a:buAutoNum type="arabicPeriod"/>
            </a:pPr>
            <a:r>
              <a:rPr lang="en-US" sz="1050">
                <a:solidFill>
                  <a:schemeClr val="dk1"/>
                </a:solidFill>
                <a:highlight>
                  <a:srgbClr val="FFFFFF"/>
                </a:highlight>
                <a:latin typeface="Roboto"/>
                <a:ea typeface="Roboto"/>
                <a:cs typeface="Roboto"/>
                <a:sym typeface="Roboto"/>
              </a:rPr>
              <a:t>The </a:t>
            </a:r>
            <a:r>
              <a:rPr b="1" lang="en-US" sz="1050">
                <a:solidFill>
                  <a:schemeClr val="dk1"/>
                </a:solidFill>
                <a:highlight>
                  <a:srgbClr val="FFFFFF"/>
                </a:highlight>
                <a:latin typeface="Roboto"/>
                <a:ea typeface="Roboto"/>
                <a:cs typeface="Roboto"/>
                <a:sym typeface="Roboto"/>
              </a:rPr>
              <a:t>team building phase</a:t>
            </a:r>
            <a:r>
              <a:rPr lang="en-US" sz="1050">
                <a:solidFill>
                  <a:schemeClr val="dk1"/>
                </a:solidFill>
                <a:highlight>
                  <a:srgbClr val="FFFFFF"/>
                </a:highlight>
                <a:latin typeface="Roboto"/>
                <a:ea typeface="Roboto"/>
                <a:cs typeface="Roboto"/>
                <a:sym typeface="Roboto"/>
              </a:rPr>
              <a:t> includes introductions and icebreakers, along with discussions and activities designed to help students get to know and feel comfortable working with one another online and across cultures. </a:t>
            </a:r>
            <a:endParaRPr sz="1050">
              <a:solidFill>
                <a:schemeClr val="dk1"/>
              </a:solidFill>
              <a:highlight>
                <a:srgbClr val="FFFFFF"/>
              </a:highlight>
              <a:latin typeface="Roboto"/>
              <a:ea typeface="Roboto"/>
              <a:cs typeface="Roboto"/>
              <a:sym typeface="Roboto"/>
            </a:endParaRPr>
          </a:p>
          <a:p>
            <a:pPr indent="-295275" lvl="0" marL="457200" rtl="0" algn="l">
              <a:lnSpc>
                <a:spcPct val="115000"/>
              </a:lnSpc>
              <a:spcBef>
                <a:spcPts val="300"/>
              </a:spcBef>
              <a:spcAft>
                <a:spcPts val="0"/>
              </a:spcAft>
              <a:buClr>
                <a:schemeClr val="dk1"/>
              </a:buClr>
              <a:buSzPts val="1050"/>
              <a:buFont typeface="Roboto"/>
              <a:buAutoNum type="arabicPeriod"/>
            </a:pPr>
            <a:r>
              <a:rPr lang="en-US" sz="1050">
                <a:solidFill>
                  <a:schemeClr val="dk1"/>
                </a:solidFill>
                <a:highlight>
                  <a:srgbClr val="FFFFFF"/>
                </a:highlight>
                <a:latin typeface="Roboto"/>
                <a:ea typeface="Roboto"/>
                <a:cs typeface="Roboto"/>
                <a:sym typeface="Roboto"/>
              </a:rPr>
              <a:t>The </a:t>
            </a:r>
            <a:r>
              <a:rPr b="1" lang="en-US" sz="1050">
                <a:solidFill>
                  <a:schemeClr val="dk1"/>
                </a:solidFill>
                <a:highlight>
                  <a:srgbClr val="FFFFFF"/>
                </a:highlight>
                <a:latin typeface="Roboto"/>
                <a:ea typeface="Roboto"/>
                <a:cs typeface="Roboto"/>
                <a:sym typeface="Roboto"/>
              </a:rPr>
              <a:t>discussion phase</a:t>
            </a:r>
            <a:r>
              <a:rPr lang="en-US" sz="1050">
                <a:solidFill>
                  <a:schemeClr val="dk1"/>
                </a:solidFill>
                <a:highlight>
                  <a:srgbClr val="FFFFFF"/>
                </a:highlight>
                <a:latin typeface="Roboto"/>
                <a:ea typeface="Roboto"/>
                <a:cs typeface="Roboto"/>
                <a:sym typeface="Roboto"/>
              </a:rPr>
              <a:t> includes comparative discussions and organizing the project that teams of students will be working on. This phase continues to build student teams, but focuses the work on the course topics to prepare students for effective collaborative project work.  </a:t>
            </a:r>
            <a:endParaRPr sz="1050">
              <a:solidFill>
                <a:schemeClr val="dk1"/>
              </a:solidFill>
              <a:highlight>
                <a:srgbClr val="FFFFFF"/>
              </a:highlight>
              <a:latin typeface="Roboto"/>
              <a:ea typeface="Roboto"/>
              <a:cs typeface="Roboto"/>
              <a:sym typeface="Roboto"/>
            </a:endParaRPr>
          </a:p>
          <a:p>
            <a:pPr indent="-295275" lvl="0" marL="457200" rtl="0" algn="l">
              <a:lnSpc>
                <a:spcPct val="115000"/>
              </a:lnSpc>
              <a:spcBef>
                <a:spcPts val="300"/>
              </a:spcBef>
              <a:spcAft>
                <a:spcPts val="0"/>
              </a:spcAft>
              <a:buClr>
                <a:schemeClr val="dk1"/>
              </a:buClr>
              <a:buSzPts val="1050"/>
              <a:buFont typeface="Roboto"/>
              <a:buAutoNum type="arabicPeriod"/>
            </a:pPr>
            <a:r>
              <a:rPr lang="en-US" sz="1050">
                <a:solidFill>
                  <a:schemeClr val="dk1"/>
                </a:solidFill>
                <a:highlight>
                  <a:srgbClr val="FFFFFF"/>
                </a:highlight>
                <a:latin typeface="Roboto"/>
                <a:ea typeface="Roboto"/>
                <a:cs typeface="Roboto"/>
                <a:sym typeface="Roboto"/>
              </a:rPr>
              <a:t>The </a:t>
            </a:r>
            <a:r>
              <a:rPr b="1" lang="en-US" sz="1050">
                <a:solidFill>
                  <a:schemeClr val="dk1"/>
                </a:solidFill>
                <a:highlight>
                  <a:srgbClr val="FFFFFF"/>
                </a:highlight>
                <a:latin typeface="Roboto"/>
                <a:ea typeface="Roboto"/>
                <a:cs typeface="Roboto"/>
                <a:sym typeface="Roboto"/>
              </a:rPr>
              <a:t>project phase</a:t>
            </a:r>
            <a:r>
              <a:rPr lang="en-US" sz="1050">
                <a:solidFill>
                  <a:schemeClr val="dk1"/>
                </a:solidFill>
                <a:highlight>
                  <a:srgbClr val="FFFFFF"/>
                </a:highlight>
                <a:latin typeface="Roboto"/>
                <a:ea typeface="Roboto"/>
                <a:cs typeface="Roboto"/>
                <a:sym typeface="Roboto"/>
              </a:rPr>
              <a:t> is the main activity for the collaboration. This is the time that students apply their knowledge, create something together or have substantive discussions around the topic of the collaboration. </a:t>
            </a:r>
            <a:endParaRPr sz="1050">
              <a:solidFill>
                <a:schemeClr val="dk1"/>
              </a:solidFill>
              <a:highlight>
                <a:srgbClr val="FFFFFF"/>
              </a:highlight>
              <a:latin typeface="Roboto"/>
              <a:ea typeface="Roboto"/>
              <a:cs typeface="Roboto"/>
              <a:sym typeface="Roboto"/>
            </a:endParaRPr>
          </a:p>
          <a:p>
            <a:pPr indent="-295275" lvl="0" marL="457200" rtl="0" algn="l">
              <a:lnSpc>
                <a:spcPct val="115000"/>
              </a:lnSpc>
              <a:spcBef>
                <a:spcPts val="300"/>
              </a:spcBef>
              <a:spcAft>
                <a:spcPts val="300"/>
              </a:spcAft>
              <a:buClr>
                <a:schemeClr val="dk1"/>
              </a:buClr>
              <a:buSzPts val="1050"/>
              <a:buFont typeface="Roboto"/>
              <a:buAutoNum type="arabicPeriod"/>
            </a:pPr>
            <a:r>
              <a:rPr lang="en-US" sz="1050">
                <a:solidFill>
                  <a:schemeClr val="dk1"/>
                </a:solidFill>
                <a:highlight>
                  <a:srgbClr val="FFFFFF"/>
                </a:highlight>
                <a:latin typeface="Roboto"/>
                <a:ea typeface="Roboto"/>
                <a:cs typeface="Roboto"/>
                <a:sym typeface="Roboto"/>
              </a:rPr>
              <a:t>The </a:t>
            </a:r>
            <a:r>
              <a:rPr b="1" lang="en-US" sz="1050">
                <a:solidFill>
                  <a:schemeClr val="dk1"/>
                </a:solidFill>
                <a:highlight>
                  <a:srgbClr val="FFFFFF"/>
                </a:highlight>
                <a:latin typeface="Roboto"/>
                <a:ea typeface="Roboto"/>
                <a:cs typeface="Roboto"/>
                <a:sym typeface="Roboto"/>
              </a:rPr>
              <a:t>concluding phase</a:t>
            </a:r>
            <a:r>
              <a:rPr lang="en-US" sz="1050">
                <a:solidFill>
                  <a:schemeClr val="dk1"/>
                </a:solidFill>
                <a:highlight>
                  <a:srgbClr val="FFFFFF"/>
                </a:highlight>
                <a:latin typeface="Roboto"/>
                <a:ea typeface="Roboto"/>
                <a:cs typeface="Roboto"/>
                <a:sym typeface="Roboto"/>
              </a:rPr>
              <a:t> includes presentation of work completed, in any format agreed upon by the collaborating professors, final reflections, and concluding.</a:t>
            </a:r>
            <a:endParaRPr/>
          </a:p>
        </p:txBody>
      </p:sp>
      <p:sp>
        <p:nvSpPr>
          <p:cNvPr id="334" name="Google Shape;334;g27e65c0a5e2_0_22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d276f7ff4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gd276f7ff4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5275" lvl="0" marL="457200" rtl="0" algn="l">
              <a:lnSpc>
                <a:spcPct val="115000"/>
              </a:lnSpc>
              <a:spcBef>
                <a:spcPts val="300"/>
              </a:spcBef>
              <a:spcAft>
                <a:spcPts val="0"/>
              </a:spcAft>
              <a:buClr>
                <a:schemeClr val="dk1"/>
              </a:buClr>
              <a:buSzPts val="1050"/>
              <a:buFont typeface="Roboto"/>
              <a:buAutoNum type="arabicPeriod"/>
            </a:pPr>
            <a:r>
              <a:rPr lang="en-US" sz="1050">
                <a:solidFill>
                  <a:schemeClr val="dk1"/>
                </a:solidFill>
                <a:highlight>
                  <a:srgbClr val="FFFFFF"/>
                </a:highlight>
                <a:latin typeface="Roboto"/>
                <a:ea typeface="Roboto"/>
                <a:cs typeface="Roboto"/>
                <a:sym typeface="Roboto"/>
              </a:rPr>
              <a:t>The </a:t>
            </a:r>
            <a:r>
              <a:rPr b="1" lang="en-US" sz="1050">
                <a:solidFill>
                  <a:schemeClr val="dk1"/>
                </a:solidFill>
                <a:highlight>
                  <a:srgbClr val="FFFFFF"/>
                </a:highlight>
                <a:latin typeface="Roboto"/>
                <a:ea typeface="Roboto"/>
                <a:cs typeface="Roboto"/>
                <a:sym typeface="Roboto"/>
              </a:rPr>
              <a:t>team building phase</a:t>
            </a:r>
            <a:r>
              <a:rPr lang="en-US" sz="1050">
                <a:solidFill>
                  <a:schemeClr val="dk1"/>
                </a:solidFill>
                <a:highlight>
                  <a:srgbClr val="FFFFFF"/>
                </a:highlight>
                <a:latin typeface="Roboto"/>
                <a:ea typeface="Roboto"/>
                <a:cs typeface="Roboto"/>
                <a:sym typeface="Roboto"/>
              </a:rPr>
              <a:t> includes introductions and icebreakers, along with discussions and activities designed to help students get to know and feel comfortable working with one another online and across cultures. </a:t>
            </a:r>
            <a:endParaRPr sz="1050">
              <a:solidFill>
                <a:schemeClr val="dk1"/>
              </a:solidFill>
              <a:highlight>
                <a:srgbClr val="FFFFFF"/>
              </a:highlight>
              <a:latin typeface="Roboto"/>
              <a:ea typeface="Roboto"/>
              <a:cs typeface="Roboto"/>
              <a:sym typeface="Roboto"/>
            </a:endParaRPr>
          </a:p>
          <a:p>
            <a:pPr indent="-295275" lvl="0" marL="457200" rtl="0" algn="l">
              <a:lnSpc>
                <a:spcPct val="115000"/>
              </a:lnSpc>
              <a:spcBef>
                <a:spcPts val="300"/>
              </a:spcBef>
              <a:spcAft>
                <a:spcPts val="0"/>
              </a:spcAft>
              <a:buClr>
                <a:schemeClr val="dk1"/>
              </a:buClr>
              <a:buSzPts val="1050"/>
              <a:buFont typeface="Roboto"/>
              <a:buAutoNum type="arabicPeriod"/>
            </a:pPr>
            <a:r>
              <a:rPr lang="en-US" sz="1050">
                <a:solidFill>
                  <a:schemeClr val="dk1"/>
                </a:solidFill>
                <a:highlight>
                  <a:srgbClr val="FFFFFF"/>
                </a:highlight>
                <a:latin typeface="Roboto"/>
                <a:ea typeface="Roboto"/>
                <a:cs typeface="Roboto"/>
                <a:sym typeface="Roboto"/>
              </a:rPr>
              <a:t>The </a:t>
            </a:r>
            <a:r>
              <a:rPr b="1" lang="en-US" sz="1050">
                <a:solidFill>
                  <a:schemeClr val="dk1"/>
                </a:solidFill>
                <a:highlight>
                  <a:srgbClr val="FFFFFF"/>
                </a:highlight>
                <a:latin typeface="Roboto"/>
                <a:ea typeface="Roboto"/>
                <a:cs typeface="Roboto"/>
                <a:sym typeface="Roboto"/>
              </a:rPr>
              <a:t>discussion phase</a:t>
            </a:r>
            <a:r>
              <a:rPr lang="en-US" sz="1050">
                <a:solidFill>
                  <a:schemeClr val="dk1"/>
                </a:solidFill>
                <a:highlight>
                  <a:srgbClr val="FFFFFF"/>
                </a:highlight>
                <a:latin typeface="Roboto"/>
                <a:ea typeface="Roboto"/>
                <a:cs typeface="Roboto"/>
                <a:sym typeface="Roboto"/>
              </a:rPr>
              <a:t> includes comparative discussions and organizing the project that teams of students will be working on. This phase continues to build student teams, but focuses the work on the course topics to prepare students for effective collaborative project work.  </a:t>
            </a:r>
            <a:endParaRPr sz="1050">
              <a:solidFill>
                <a:schemeClr val="dk1"/>
              </a:solidFill>
              <a:highlight>
                <a:srgbClr val="FFFFFF"/>
              </a:highlight>
              <a:latin typeface="Roboto"/>
              <a:ea typeface="Roboto"/>
              <a:cs typeface="Roboto"/>
              <a:sym typeface="Roboto"/>
            </a:endParaRPr>
          </a:p>
          <a:p>
            <a:pPr indent="-295275" lvl="0" marL="457200" rtl="0" algn="l">
              <a:lnSpc>
                <a:spcPct val="115000"/>
              </a:lnSpc>
              <a:spcBef>
                <a:spcPts val="300"/>
              </a:spcBef>
              <a:spcAft>
                <a:spcPts val="0"/>
              </a:spcAft>
              <a:buClr>
                <a:schemeClr val="dk1"/>
              </a:buClr>
              <a:buSzPts val="1050"/>
              <a:buFont typeface="Roboto"/>
              <a:buAutoNum type="arabicPeriod"/>
            </a:pPr>
            <a:r>
              <a:rPr lang="en-US" sz="1050">
                <a:solidFill>
                  <a:schemeClr val="dk1"/>
                </a:solidFill>
                <a:highlight>
                  <a:srgbClr val="FFFFFF"/>
                </a:highlight>
                <a:latin typeface="Roboto"/>
                <a:ea typeface="Roboto"/>
                <a:cs typeface="Roboto"/>
                <a:sym typeface="Roboto"/>
              </a:rPr>
              <a:t>The </a:t>
            </a:r>
            <a:r>
              <a:rPr b="1" lang="en-US" sz="1050">
                <a:solidFill>
                  <a:schemeClr val="dk1"/>
                </a:solidFill>
                <a:highlight>
                  <a:srgbClr val="FFFFFF"/>
                </a:highlight>
                <a:latin typeface="Roboto"/>
                <a:ea typeface="Roboto"/>
                <a:cs typeface="Roboto"/>
                <a:sym typeface="Roboto"/>
              </a:rPr>
              <a:t>project phase</a:t>
            </a:r>
            <a:r>
              <a:rPr lang="en-US" sz="1050">
                <a:solidFill>
                  <a:schemeClr val="dk1"/>
                </a:solidFill>
                <a:highlight>
                  <a:srgbClr val="FFFFFF"/>
                </a:highlight>
                <a:latin typeface="Roboto"/>
                <a:ea typeface="Roboto"/>
                <a:cs typeface="Roboto"/>
                <a:sym typeface="Roboto"/>
              </a:rPr>
              <a:t> is the main activity for the collaboration. This is the time that students apply their knowledge, create something together or have substantive discussions around the topic of the collaboration. </a:t>
            </a:r>
            <a:endParaRPr sz="1050">
              <a:solidFill>
                <a:schemeClr val="dk1"/>
              </a:solidFill>
              <a:highlight>
                <a:srgbClr val="FFFFFF"/>
              </a:highlight>
              <a:latin typeface="Roboto"/>
              <a:ea typeface="Roboto"/>
              <a:cs typeface="Roboto"/>
              <a:sym typeface="Roboto"/>
            </a:endParaRPr>
          </a:p>
          <a:p>
            <a:pPr indent="-295275" lvl="0" marL="457200" rtl="0" algn="l">
              <a:lnSpc>
                <a:spcPct val="115000"/>
              </a:lnSpc>
              <a:spcBef>
                <a:spcPts val="300"/>
              </a:spcBef>
              <a:spcAft>
                <a:spcPts val="300"/>
              </a:spcAft>
              <a:buClr>
                <a:schemeClr val="dk1"/>
              </a:buClr>
              <a:buSzPts val="1050"/>
              <a:buFont typeface="Roboto"/>
              <a:buAutoNum type="arabicPeriod"/>
            </a:pPr>
            <a:r>
              <a:rPr lang="en-US" sz="1050">
                <a:solidFill>
                  <a:schemeClr val="dk1"/>
                </a:solidFill>
                <a:highlight>
                  <a:srgbClr val="FFFFFF"/>
                </a:highlight>
                <a:latin typeface="Roboto"/>
                <a:ea typeface="Roboto"/>
                <a:cs typeface="Roboto"/>
                <a:sym typeface="Roboto"/>
              </a:rPr>
              <a:t>The </a:t>
            </a:r>
            <a:r>
              <a:rPr b="1" lang="en-US" sz="1050">
                <a:solidFill>
                  <a:schemeClr val="dk1"/>
                </a:solidFill>
                <a:highlight>
                  <a:srgbClr val="FFFFFF"/>
                </a:highlight>
                <a:latin typeface="Roboto"/>
                <a:ea typeface="Roboto"/>
                <a:cs typeface="Roboto"/>
                <a:sym typeface="Roboto"/>
              </a:rPr>
              <a:t>concluding phase</a:t>
            </a:r>
            <a:r>
              <a:rPr lang="en-US" sz="1050">
                <a:solidFill>
                  <a:schemeClr val="dk1"/>
                </a:solidFill>
                <a:highlight>
                  <a:srgbClr val="FFFFFF"/>
                </a:highlight>
                <a:latin typeface="Roboto"/>
                <a:ea typeface="Roboto"/>
                <a:cs typeface="Roboto"/>
                <a:sym typeface="Roboto"/>
              </a:rPr>
              <a:t> includes presentation of work completed, in any format agreed upon by the collaborating professors, final reflections, and concluding.</a:t>
            </a:r>
            <a:endParaRPr/>
          </a:p>
        </p:txBody>
      </p:sp>
      <p:sp>
        <p:nvSpPr>
          <p:cNvPr id="401" name="Google Shape;401;gd276f7ff49_0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dbff63283a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dbff63283a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433" name="Google Shape;433;gdbff63283a_0_8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dbff63283a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gdbff63283a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455" name="Google Shape;455;gdbff63283a_0_10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57" name="Shape 57"/>
        <p:cNvGrpSpPr/>
        <p:nvPr/>
      </p:nvGrpSpPr>
      <p:grpSpPr>
        <a:xfrm>
          <a:off x="0" y="0"/>
          <a:ext cx="0" cy="0"/>
          <a:chOff x="0" y="0"/>
          <a:chExt cx="0" cy="0"/>
        </a:xfrm>
      </p:grpSpPr>
      <p:sp>
        <p:nvSpPr>
          <p:cNvPr id="58" name="Google Shape;58;g204549d4003_0_203"/>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204549d4003_0_203"/>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60" name="Google Shape;60;g204549d4003_0_20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 name="Google Shape;61;g204549d4003_0_20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 name="Google Shape;62;g204549d4003_0_20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 name="Shape 63"/>
        <p:cNvGrpSpPr/>
        <p:nvPr/>
      </p:nvGrpSpPr>
      <p:grpSpPr>
        <a:xfrm>
          <a:off x="0" y="0"/>
          <a:ext cx="0" cy="0"/>
          <a:chOff x="0" y="0"/>
          <a:chExt cx="0" cy="0"/>
        </a:xfrm>
      </p:grpSpPr>
      <p:sp>
        <p:nvSpPr>
          <p:cNvPr id="64" name="Google Shape;64;gdbff63283a_0_4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 name="Google Shape;65;gdbff63283a_0_42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1600"/>
              </a:spcAft>
              <a:buClr>
                <a:schemeClr val="dk1"/>
              </a:buClr>
              <a:buSzPts val="1400"/>
              <a:buChar char="■"/>
              <a:defRPr/>
            </a:lvl9pPr>
          </a:lstStyle>
          <a:p/>
        </p:txBody>
      </p:sp>
      <p:sp>
        <p:nvSpPr>
          <p:cNvPr id="66" name="Google Shape;66;gdbff63283a_0_42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1600"/>
              </a:spcAft>
              <a:buClr>
                <a:schemeClr val="dk1"/>
              </a:buClr>
              <a:buSzPts val="1400"/>
              <a:buChar char="■"/>
              <a:defRPr/>
            </a:lvl9pPr>
          </a:lstStyle>
          <a:p/>
        </p:txBody>
      </p:sp>
      <p:sp>
        <p:nvSpPr>
          <p:cNvPr id="67" name="Google Shape;67;gdbff63283a_0_4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8" name="Google Shape;68;gdbff63283a_0_4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9" name="Google Shape;69;gdbff63283a_0_4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4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6" name="Google Shape;76;p4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7" name="Google Shape;77;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sp>
        <p:nvSpPr>
          <p:cNvPr id="79" name="Google Shape;79;p4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0" name="Google Shape;80;p4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1" name="Google Shape;81;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2" name="Shape 82"/>
        <p:cNvGrpSpPr/>
        <p:nvPr/>
      </p:nvGrpSpPr>
      <p:grpSpPr>
        <a:xfrm>
          <a:off x="0" y="0"/>
          <a:ext cx="0" cy="0"/>
          <a:chOff x="0" y="0"/>
          <a:chExt cx="0" cy="0"/>
        </a:xfrm>
      </p:grpSpPr>
      <p:sp>
        <p:nvSpPr>
          <p:cNvPr id="83" name="Google Shape;83;p4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4" name="Google Shape;84;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5" name="Shape 85"/>
        <p:cNvGrpSpPr/>
        <p:nvPr/>
      </p:nvGrpSpPr>
      <p:grpSpPr>
        <a:xfrm>
          <a:off x="0" y="0"/>
          <a:ext cx="0" cy="0"/>
          <a:chOff x="0" y="0"/>
          <a:chExt cx="0" cy="0"/>
        </a:xfrm>
      </p:grpSpPr>
      <p:sp>
        <p:nvSpPr>
          <p:cNvPr id="86" name="Google Shape;86;p4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4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8" name="Google Shape;88;p4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9" name="Google Shape;89;p4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0" name="Google Shape;90;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1" name="Shape 91"/>
        <p:cNvGrpSpPr/>
        <p:nvPr/>
      </p:nvGrpSpPr>
      <p:grpSpPr>
        <a:xfrm>
          <a:off x="0" y="0"/>
          <a:ext cx="0" cy="0"/>
          <a:chOff x="0" y="0"/>
          <a:chExt cx="0" cy="0"/>
        </a:xfrm>
      </p:grpSpPr>
      <p:sp>
        <p:nvSpPr>
          <p:cNvPr id="92" name="Google Shape;92;p4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93" name="Google Shape;93;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4" name="Shape 94"/>
        <p:cNvGrpSpPr/>
        <p:nvPr/>
      </p:nvGrpSpPr>
      <p:grpSpPr>
        <a:xfrm>
          <a:off x="0" y="0"/>
          <a:ext cx="0" cy="0"/>
          <a:chOff x="0" y="0"/>
          <a:chExt cx="0" cy="0"/>
        </a:xfrm>
      </p:grpSpPr>
      <p:sp>
        <p:nvSpPr>
          <p:cNvPr id="95" name="Google Shape;95;p4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6" name="Google Shape;96;p4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7" name="Google Shape;97;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g241fc041aae_0_15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g241fc041aae_0_15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241fc041aae_0_15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4">
    <p:spTree>
      <p:nvGrpSpPr>
        <p:cNvPr id="13" name="Shape 13"/>
        <p:cNvGrpSpPr/>
        <p:nvPr/>
      </p:nvGrpSpPr>
      <p:grpSpPr>
        <a:xfrm>
          <a:off x="0" y="0"/>
          <a:ext cx="0" cy="0"/>
          <a:chOff x="0" y="0"/>
          <a:chExt cx="0" cy="0"/>
        </a:xfrm>
      </p:grpSpPr>
      <p:sp>
        <p:nvSpPr>
          <p:cNvPr id="14" name="Google Shape;14;g27e65c0a5e2_0_121"/>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g27e65c0a5e2_0_121"/>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6" name="Google Shape;16;g27e65c0a5e2_0_12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g27e65c0a5e2_0_12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g27e65c0a5e2_0_12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3">
    <p:spTree>
      <p:nvGrpSpPr>
        <p:cNvPr id="108" name="Shape 108"/>
        <p:cNvGrpSpPr/>
        <p:nvPr/>
      </p:nvGrpSpPr>
      <p:grpSpPr>
        <a:xfrm>
          <a:off x="0" y="0"/>
          <a:ext cx="0" cy="0"/>
          <a:chOff x="0" y="0"/>
          <a:chExt cx="0" cy="0"/>
        </a:xfrm>
      </p:grpSpPr>
      <p:sp>
        <p:nvSpPr>
          <p:cNvPr id="109" name="Google Shape;109;g241fc041aae_0_216"/>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241fc041aae_0_216"/>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11" name="Google Shape;111;g241fc041aae_0_21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g241fc041aae_0_21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g241fc041aae_0_21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4">
    <p:spTree>
      <p:nvGrpSpPr>
        <p:cNvPr id="114" name="Shape 114"/>
        <p:cNvGrpSpPr/>
        <p:nvPr/>
      </p:nvGrpSpPr>
      <p:grpSpPr>
        <a:xfrm>
          <a:off x="0" y="0"/>
          <a:ext cx="0" cy="0"/>
          <a:chOff x="0" y="0"/>
          <a:chExt cx="0" cy="0"/>
        </a:xfrm>
      </p:grpSpPr>
      <p:sp>
        <p:nvSpPr>
          <p:cNvPr id="115" name="Google Shape;115;g27e65c0a5e2_0_674"/>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g27e65c0a5e2_0_674"/>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17" name="Google Shape;117;g27e65c0a5e2_0_67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g27e65c0a5e2_0_67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g27e65c0a5e2_0_67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0" name="Shape 120"/>
        <p:cNvGrpSpPr/>
        <p:nvPr/>
      </p:nvGrpSpPr>
      <p:grpSpPr>
        <a:xfrm>
          <a:off x="0" y="0"/>
          <a:ext cx="0" cy="0"/>
          <a:chOff x="0" y="0"/>
          <a:chExt cx="0" cy="0"/>
        </a:xfrm>
      </p:grpSpPr>
      <p:sp>
        <p:nvSpPr>
          <p:cNvPr id="121" name="Google Shape;121;g241fc041aae_0_147"/>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g241fc041aae_0_147"/>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23" name="Google Shape;123;g241fc041aae_0_14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241fc041aae_0_14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g241fc041aae_0_14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6" name="Shape 126"/>
        <p:cNvGrpSpPr/>
        <p:nvPr/>
      </p:nvGrpSpPr>
      <p:grpSpPr>
        <a:xfrm>
          <a:off x="0" y="0"/>
          <a:ext cx="0" cy="0"/>
          <a:chOff x="0" y="0"/>
          <a:chExt cx="0" cy="0"/>
        </a:xfrm>
      </p:grpSpPr>
      <p:sp>
        <p:nvSpPr>
          <p:cNvPr id="127" name="Google Shape;127;g241fc041aae_0_15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241fc041aae_0_157"/>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9" name="Google Shape;129;g241fc041aae_0_15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g241fc041aae_0_15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241fc041aae_0_15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2" name="Shape 132"/>
        <p:cNvGrpSpPr/>
        <p:nvPr/>
      </p:nvGrpSpPr>
      <p:grpSpPr>
        <a:xfrm>
          <a:off x="0" y="0"/>
          <a:ext cx="0" cy="0"/>
          <a:chOff x="0" y="0"/>
          <a:chExt cx="0" cy="0"/>
        </a:xfrm>
      </p:grpSpPr>
      <p:sp>
        <p:nvSpPr>
          <p:cNvPr id="133" name="Google Shape;133;g241fc041aae_0_163"/>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241fc041aae_0_163"/>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35" name="Google Shape;135;g241fc041aae_0_16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g241fc041aae_0_16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g241fc041aae_0_16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8" name="Shape 138"/>
        <p:cNvGrpSpPr/>
        <p:nvPr/>
      </p:nvGrpSpPr>
      <p:grpSpPr>
        <a:xfrm>
          <a:off x="0" y="0"/>
          <a:ext cx="0" cy="0"/>
          <a:chOff x="0" y="0"/>
          <a:chExt cx="0" cy="0"/>
        </a:xfrm>
      </p:grpSpPr>
      <p:sp>
        <p:nvSpPr>
          <p:cNvPr id="139" name="Google Shape;139;g241fc041aae_0_222"/>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g241fc041aae_0_222"/>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SzPts val="2100"/>
              <a:buChar char="•"/>
              <a:defRPr/>
            </a:lvl1pPr>
            <a:lvl2pPr indent="-342900" lvl="1" marL="914400" algn="l">
              <a:lnSpc>
                <a:spcPct val="90000"/>
              </a:lnSpc>
              <a:spcBef>
                <a:spcPts val="375"/>
              </a:spcBef>
              <a:spcAft>
                <a:spcPts val="0"/>
              </a:spcAft>
              <a:buSzPts val="1800"/>
              <a:buChar char="•"/>
              <a:defRPr/>
            </a:lvl2pPr>
            <a:lvl3pPr indent="-323850" lvl="2" marL="1371600" algn="l">
              <a:lnSpc>
                <a:spcPct val="90000"/>
              </a:lnSpc>
              <a:spcBef>
                <a:spcPts val="375"/>
              </a:spcBef>
              <a:spcAft>
                <a:spcPts val="0"/>
              </a:spcAft>
              <a:buSzPts val="1500"/>
              <a:buChar char="•"/>
              <a:defRPr/>
            </a:lvl3pPr>
            <a:lvl4pPr indent="-314325" lvl="3" marL="1828800" algn="l">
              <a:lnSpc>
                <a:spcPct val="90000"/>
              </a:lnSpc>
              <a:spcBef>
                <a:spcPts val="375"/>
              </a:spcBef>
              <a:spcAft>
                <a:spcPts val="0"/>
              </a:spcAft>
              <a:buSzPts val="1350"/>
              <a:buChar char="•"/>
              <a:defRPr/>
            </a:lvl4pPr>
            <a:lvl5pPr indent="-314325" lvl="4" marL="2286000" algn="l">
              <a:lnSpc>
                <a:spcPct val="90000"/>
              </a:lnSpc>
              <a:spcBef>
                <a:spcPts val="375"/>
              </a:spcBef>
              <a:spcAft>
                <a:spcPts val="0"/>
              </a:spcAft>
              <a:buSzPts val="1350"/>
              <a:buChar char="•"/>
              <a:defRPr/>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sp>
        <p:nvSpPr>
          <p:cNvPr id="141" name="Google Shape;141;g241fc041aae_0_22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2" name="Shape 142"/>
        <p:cNvGrpSpPr/>
        <p:nvPr/>
      </p:nvGrpSpPr>
      <p:grpSpPr>
        <a:xfrm>
          <a:off x="0" y="0"/>
          <a:ext cx="0" cy="0"/>
          <a:chOff x="0" y="0"/>
          <a:chExt cx="0" cy="0"/>
        </a:xfrm>
      </p:grpSpPr>
      <p:sp>
        <p:nvSpPr>
          <p:cNvPr id="143" name="Google Shape;143;g241fc041aae_0_16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241fc041aae_0_169"/>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5" name="Google Shape;145;g241fc041aae_0_169"/>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6" name="Google Shape;146;g241fc041aae_0_16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241fc041aae_0_16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g241fc041aae_0_16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9" name="Shape 149"/>
        <p:cNvGrpSpPr/>
        <p:nvPr/>
      </p:nvGrpSpPr>
      <p:grpSpPr>
        <a:xfrm>
          <a:off x="0" y="0"/>
          <a:ext cx="0" cy="0"/>
          <a:chOff x="0" y="0"/>
          <a:chExt cx="0" cy="0"/>
        </a:xfrm>
      </p:grpSpPr>
      <p:sp>
        <p:nvSpPr>
          <p:cNvPr id="150" name="Google Shape;150;g241fc041aae_0_176"/>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241fc041aae_0_176"/>
          <p:cNvSpPr txBox="1"/>
          <p:nvPr>
            <p:ph idx="1" type="body"/>
          </p:nvPr>
        </p:nvSpPr>
        <p:spPr>
          <a:xfrm>
            <a:off x="629842" y="1260872"/>
            <a:ext cx="38682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52" name="Google Shape;152;g241fc041aae_0_176"/>
          <p:cNvSpPr txBox="1"/>
          <p:nvPr>
            <p:ph idx="2" type="body"/>
          </p:nvPr>
        </p:nvSpPr>
        <p:spPr>
          <a:xfrm>
            <a:off x="629842" y="1878806"/>
            <a:ext cx="38682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3" name="Google Shape;153;g241fc041aae_0_176"/>
          <p:cNvSpPr txBox="1"/>
          <p:nvPr>
            <p:ph idx="3" type="body"/>
          </p:nvPr>
        </p:nvSpPr>
        <p:spPr>
          <a:xfrm>
            <a:off x="4629150" y="1260872"/>
            <a:ext cx="38874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54" name="Google Shape;154;g241fc041aae_0_176"/>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5" name="Google Shape;155;g241fc041aae_0_17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241fc041aae_0_17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241fc041aae_0_17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8" name="Shape 158"/>
        <p:cNvGrpSpPr/>
        <p:nvPr/>
      </p:nvGrpSpPr>
      <p:grpSpPr>
        <a:xfrm>
          <a:off x="0" y="0"/>
          <a:ext cx="0" cy="0"/>
          <a:chOff x="0" y="0"/>
          <a:chExt cx="0" cy="0"/>
        </a:xfrm>
      </p:grpSpPr>
      <p:sp>
        <p:nvSpPr>
          <p:cNvPr id="159" name="Google Shape;159;g241fc041aae_0_18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g241fc041aae_0_18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g241fc041aae_0_18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241fc041aae_0_18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3" name="Shape 163"/>
        <p:cNvGrpSpPr/>
        <p:nvPr/>
      </p:nvGrpSpPr>
      <p:grpSpPr>
        <a:xfrm>
          <a:off x="0" y="0"/>
          <a:ext cx="0" cy="0"/>
          <a:chOff x="0" y="0"/>
          <a:chExt cx="0" cy="0"/>
        </a:xfrm>
      </p:grpSpPr>
      <p:sp>
        <p:nvSpPr>
          <p:cNvPr id="164" name="Google Shape;164;g241fc041aae_0_190"/>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g241fc041aae_0_190"/>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66" name="Google Shape;166;g241fc041aae_0_190"/>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67" name="Google Shape;167;g241fc041aae_0_19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g241fc041aae_0_19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g241fc041aae_0_19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 name="Shape 19"/>
        <p:cNvGrpSpPr/>
        <p:nvPr/>
      </p:nvGrpSpPr>
      <p:grpSpPr>
        <a:xfrm>
          <a:off x="0" y="0"/>
          <a:ext cx="0" cy="0"/>
          <a:chOff x="0" y="0"/>
          <a:chExt cx="0" cy="0"/>
        </a:xfrm>
      </p:grpSpPr>
      <p:sp>
        <p:nvSpPr>
          <p:cNvPr id="20" name="Google Shape;20;p3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p3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0" name="Shape 170"/>
        <p:cNvGrpSpPr/>
        <p:nvPr/>
      </p:nvGrpSpPr>
      <p:grpSpPr>
        <a:xfrm>
          <a:off x="0" y="0"/>
          <a:ext cx="0" cy="0"/>
          <a:chOff x="0" y="0"/>
          <a:chExt cx="0" cy="0"/>
        </a:xfrm>
      </p:grpSpPr>
      <p:sp>
        <p:nvSpPr>
          <p:cNvPr id="171" name="Google Shape;171;g241fc041aae_0_197"/>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g241fc041aae_0_197"/>
          <p:cNvSpPr/>
          <p:nvPr>
            <p:ph idx="2" type="pic"/>
          </p:nvPr>
        </p:nvSpPr>
        <p:spPr>
          <a:xfrm>
            <a:off x="3887391" y="740569"/>
            <a:ext cx="4629300" cy="3655200"/>
          </a:xfrm>
          <a:prstGeom prst="rect">
            <a:avLst/>
          </a:prstGeom>
          <a:noFill/>
          <a:ln>
            <a:noFill/>
          </a:ln>
        </p:spPr>
      </p:sp>
      <p:sp>
        <p:nvSpPr>
          <p:cNvPr id="173" name="Google Shape;173;g241fc041aae_0_197"/>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74" name="Google Shape;174;g241fc041aae_0_19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g241fc041aae_0_19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g241fc041aae_0_19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7" name="Shape 177"/>
        <p:cNvGrpSpPr/>
        <p:nvPr/>
      </p:nvGrpSpPr>
      <p:grpSpPr>
        <a:xfrm>
          <a:off x="0" y="0"/>
          <a:ext cx="0" cy="0"/>
          <a:chOff x="0" y="0"/>
          <a:chExt cx="0" cy="0"/>
        </a:xfrm>
      </p:grpSpPr>
      <p:sp>
        <p:nvSpPr>
          <p:cNvPr id="178" name="Google Shape;178;g241fc041aae_0_204"/>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g241fc041aae_0_204"/>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0" name="Google Shape;180;g241fc041aae_0_20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g241fc041aae_0_20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g241fc041aae_0_20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3" name="Shape 183"/>
        <p:cNvGrpSpPr/>
        <p:nvPr/>
      </p:nvGrpSpPr>
      <p:grpSpPr>
        <a:xfrm>
          <a:off x="0" y="0"/>
          <a:ext cx="0" cy="0"/>
          <a:chOff x="0" y="0"/>
          <a:chExt cx="0" cy="0"/>
        </a:xfrm>
      </p:grpSpPr>
      <p:sp>
        <p:nvSpPr>
          <p:cNvPr id="184" name="Google Shape;184;g241fc041aae_0_210"/>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g241fc041aae_0_210"/>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6" name="Google Shape;186;g241fc041aae_0_21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g241fc041aae_0_21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g241fc041aae_0_21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0" name="Shape 190"/>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91" name="Shape 191"/>
        <p:cNvGrpSpPr/>
        <p:nvPr/>
      </p:nvGrpSpPr>
      <p:grpSpPr>
        <a:xfrm>
          <a:off x="0" y="0"/>
          <a:ext cx="0" cy="0"/>
          <a:chOff x="0" y="0"/>
          <a:chExt cx="0" cy="0"/>
        </a:xfrm>
      </p:grpSpPr>
      <p:sp>
        <p:nvSpPr>
          <p:cNvPr id="192" name="Google Shape;192;g22b8cde7f3d_0_2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9pPr>
          </a:lstStyle>
          <a:p/>
        </p:txBody>
      </p:sp>
      <p:sp>
        <p:nvSpPr>
          <p:cNvPr id="193" name="Google Shape;193;g22b8cde7f3d_0_2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marR="0" rtl="0" algn="l">
              <a:lnSpc>
                <a:spcPct val="90000"/>
              </a:lnSpc>
              <a:spcBef>
                <a:spcPts val="8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160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94" name="Google Shape;194;g22b8cde7f3d_0_2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5" name="Google Shape;195;g22b8cde7f3d_0_2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6" name="Google Shape;196;g22b8cde7f3d_0_2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7" name="Shape 197"/>
        <p:cNvGrpSpPr/>
        <p:nvPr/>
      </p:nvGrpSpPr>
      <p:grpSpPr>
        <a:xfrm>
          <a:off x="0" y="0"/>
          <a:ext cx="0" cy="0"/>
          <a:chOff x="0" y="0"/>
          <a:chExt cx="0" cy="0"/>
        </a:xfrm>
      </p:grpSpPr>
      <p:sp>
        <p:nvSpPr>
          <p:cNvPr id="198" name="Google Shape;198;g22b8cde7f3d_0_221"/>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9" name="Google Shape;199;g22b8cde7f3d_0_221"/>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75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Arial"/>
                <a:ea typeface="Arial"/>
                <a:cs typeface="Arial"/>
                <a:sym typeface="Arial"/>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p:txBody>
      </p:sp>
      <p:sp>
        <p:nvSpPr>
          <p:cNvPr id="200" name="Google Shape;200;g22b8cde7f3d_0_22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1" name="Google Shape;201;g22b8cde7f3d_0_22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2" name="Google Shape;202;g22b8cde7f3d_0_22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4">
    <p:spTree>
      <p:nvGrpSpPr>
        <p:cNvPr id="203" name="Shape 203"/>
        <p:cNvGrpSpPr/>
        <p:nvPr/>
      </p:nvGrpSpPr>
      <p:grpSpPr>
        <a:xfrm>
          <a:off x="0" y="0"/>
          <a:ext cx="0" cy="0"/>
          <a:chOff x="0" y="0"/>
          <a:chExt cx="0" cy="0"/>
        </a:xfrm>
      </p:grpSpPr>
      <p:sp>
        <p:nvSpPr>
          <p:cNvPr id="204" name="Google Shape;204;g22b8cde7f3d_0_227"/>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5" name="Google Shape;205;g22b8cde7f3d_0_227"/>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75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Arial"/>
                <a:ea typeface="Arial"/>
                <a:cs typeface="Arial"/>
                <a:sym typeface="Arial"/>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p:txBody>
      </p:sp>
      <p:sp>
        <p:nvSpPr>
          <p:cNvPr id="206" name="Google Shape;206;g22b8cde7f3d_0_22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7" name="Google Shape;207;g22b8cde7f3d_0_22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8" name="Google Shape;208;g22b8cde7f3d_0_22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3" name="Shape 213"/>
        <p:cNvGrpSpPr/>
        <p:nvPr/>
      </p:nvGrpSpPr>
      <p:grpSpPr>
        <a:xfrm>
          <a:off x="0" y="0"/>
          <a:ext cx="0" cy="0"/>
          <a:chOff x="0" y="0"/>
          <a:chExt cx="0" cy="0"/>
        </a:xfrm>
      </p:grpSpPr>
      <p:sp>
        <p:nvSpPr>
          <p:cNvPr id="214" name="Google Shape;214;gacaec57cc7_0_29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5" name="Google Shape;215;gacaec57cc7_0_29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6" name="Google Shape;216;gacaec57cc7_0_290"/>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17" name="Shape 217"/>
        <p:cNvGrpSpPr/>
        <p:nvPr/>
      </p:nvGrpSpPr>
      <p:grpSpPr>
        <a:xfrm>
          <a:off x="0" y="0"/>
          <a:ext cx="0" cy="0"/>
          <a:chOff x="0" y="0"/>
          <a:chExt cx="0" cy="0"/>
        </a:xfrm>
      </p:grpSpPr>
      <p:sp>
        <p:nvSpPr>
          <p:cNvPr id="218" name="Google Shape;218;gacaec57cc7_0_33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9" name="Google Shape;219;gacaec57cc7_0_33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20" name="Google Shape;220;gacaec57cc7_0_3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21" name="Google Shape;221;gacaec57cc7_0_3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22" name="Google Shape;222;gacaec57cc7_0_3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3" name="Shape 223"/>
        <p:cNvGrpSpPr/>
        <p:nvPr/>
      </p:nvGrpSpPr>
      <p:grpSpPr>
        <a:xfrm>
          <a:off x="0" y="0"/>
          <a:ext cx="0" cy="0"/>
          <a:chOff x="0" y="0"/>
          <a:chExt cx="0" cy="0"/>
        </a:xfrm>
      </p:grpSpPr>
      <p:sp>
        <p:nvSpPr>
          <p:cNvPr id="224" name="Google Shape;224;gdbff63283a_0_334"/>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gdbff63283a_0_334"/>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6" name="Google Shape;226;gdbff63283a_0_33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7" name="Google Shape;227;gdbff63283a_0_33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8" name="Google Shape;228;gdbff63283a_0_33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3" name="Shape 23"/>
        <p:cNvGrpSpPr/>
        <p:nvPr/>
      </p:nvGrpSpPr>
      <p:grpSpPr>
        <a:xfrm>
          <a:off x="0" y="0"/>
          <a:ext cx="0" cy="0"/>
          <a:chOff x="0" y="0"/>
          <a:chExt cx="0" cy="0"/>
        </a:xfrm>
      </p:grpSpPr>
      <p:sp>
        <p:nvSpPr>
          <p:cNvPr id="24" name="Google Shape;24;gdbff63283a_0_202"/>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gdbff63283a_0_202"/>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6" name="Google Shape;26;gdbff63283a_0_20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gdbff63283a_0_20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gdbff63283a_0_20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9" name="Shape 229"/>
        <p:cNvGrpSpPr/>
        <p:nvPr/>
      </p:nvGrpSpPr>
      <p:grpSpPr>
        <a:xfrm>
          <a:off x="0" y="0"/>
          <a:ext cx="0" cy="0"/>
          <a:chOff x="0" y="0"/>
          <a:chExt cx="0" cy="0"/>
        </a:xfrm>
      </p:grpSpPr>
      <p:sp>
        <p:nvSpPr>
          <p:cNvPr id="230" name="Google Shape;230;gacaec57cc7_0_329"/>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1" name="Shape 231"/>
        <p:cNvGrpSpPr/>
        <p:nvPr/>
      </p:nvGrpSpPr>
      <p:grpSpPr>
        <a:xfrm>
          <a:off x="0" y="0"/>
          <a:ext cx="0" cy="0"/>
          <a:chOff x="0" y="0"/>
          <a:chExt cx="0" cy="0"/>
        </a:xfrm>
      </p:grpSpPr>
      <p:sp>
        <p:nvSpPr>
          <p:cNvPr id="232" name="Google Shape;232;gacaec57cc7_0_29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33" name="Google Shape;233;gacaec57cc7_0_29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4" name="Google Shape;234;gacaec57cc7_0_294"/>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5" name="Shape 235"/>
        <p:cNvGrpSpPr/>
        <p:nvPr/>
      </p:nvGrpSpPr>
      <p:grpSpPr>
        <a:xfrm>
          <a:off x="0" y="0"/>
          <a:ext cx="0" cy="0"/>
          <a:chOff x="0" y="0"/>
          <a:chExt cx="0" cy="0"/>
        </a:xfrm>
      </p:grpSpPr>
      <p:sp>
        <p:nvSpPr>
          <p:cNvPr id="236" name="Google Shape;236;gacaec57cc7_0_29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37" name="Google Shape;237;gacaec57cc7_0_298"/>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8" name="Shape 238"/>
        <p:cNvGrpSpPr/>
        <p:nvPr/>
      </p:nvGrpSpPr>
      <p:grpSpPr>
        <a:xfrm>
          <a:off x="0" y="0"/>
          <a:ext cx="0" cy="0"/>
          <a:chOff x="0" y="0"/>
          <a:chExt cx="0" cy="0"/>
        </a:xfrm>
      </p:grpSpPr>
      <p:sp>
        <p:nvSpPr>
          <p:cNvPr id="239" name="Google Shape;239;gacaec57cc7_0_30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0" name="Google Shape;240;gacaec57cc7_0_30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1" name="Google Shape;241;gacaec57cc7_0_30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2" name="Google Shape;242;gacaec57cc7_0_301"/>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3" name="Shape 243"/>
        <p:cNvGrpSpPr/>
        <p:nvPr/>
      </p:nvGrpSpPr>
      <p:grpSpPr>
        <a:xfrm>
          <a:off x="0" y="0"/>
          <a:ext cx="0" cy="0"/>
          <a:chOff x="0" y="0"/>
          <a:chExt cx="0" cy="0"/>
        </a:xfrm>
      </p:grpSpPr>
      <p:sp>
        <p:nvSpPr>
          <p:cNvPr id="244" name="Google Shape;244;gacaec57cc7_0_30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5" name="Google Shape;245;gacaec57cc7_0_306"/>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6" name="Shape 246"/>
        <p:cNvGrpSpPr/>
        <p:nvPr/>
      </p:nvGrpSpPr>
      <p:grpSpPr>
        <a:xfrm>
          <a:off x="0" y="0"/>
          <a:ext cx="0" cy="0"/>
          <a:chOff x="0" y="0"/>
          <a:chExt cx="0" cy="0"/>
        </a:xfrm>
      </p:grpSpPr>
      <p:sp>
        <p:nvSpPr>
          <p:cNvPr id="247" name="Google Shape;247;gacaec57cc7_0_30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48" name="Google Shape;248;gacaec57cc7_0_30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9" name="Google Shape;249;gacaec57cc7_0_309"/>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0" name="Shape 250"/>
        <p:cNvGrpSpPr/>
        <p:nvPr/>
      </p:nvGrpSpPr>
      <p:grpSpPr>
        <a:xfrm>
          <a:off x="0" y="0"/>
          <a:ext cx="0" cy="0"/>
          <a:chOff x="0" y="0"/>
          <a:chExt cx="0" cy="0"/>
        </a:xfrm>
      </p:grpSpPr>
      <p:sp>
        <p:nvSpPr>
          <p:cNvPr id="251" name="Google Shape;251;gacaec57cc7_0_31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52" name="Google Shape;252;gacaec57cc7_0_313"/>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3" name="Shape 253"/>
        <p:cNvGrpSpPr/>
        <p:nvPr/>
      </p:nvGrpSpPr>
      <p:grpSpPr>
        <a:xfrm>
          <a:off x="0" y="0"/>
          <a:ext cx="0" cy="0"/>
          <a:chOff x="0" y="0"/>
          <a:chExt cx="0" cy="0"/>
        </a:xfrm>
      </p:grpSpPr>
      <p:sp>
        <p:nvSpPr>
          <p:cNvPr id="254" name="Google Shape;254;gacaec57cc7_0_31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5" name="Google Shape;255;gacaec57cc7_0_31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56" name="Google Shape;256;gacaec57cc7_0_31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57" name="Google Shape;257;gacaec57cc7_0_31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58" name="Google Shape;258;gacaec57cc7_0_316"/>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9" name="Shape 259"/>
        <p:cNvGrpSpPr/>
        <p:nvPr/>
      </p:nvGrpSpPr>
      <p:grpSpPr>
        <a:xfrm>
          <a:off x="0" y="0"/>
          <a:ext cx="0" cy="0"/>
          <a:chOff x="0" y="0"/>
          <a:chExt cx="0" cy="0"/>
        </a:xfrm>
      </p:grpSpPr>
      <p:sp>
        <p:nvSpPr>
          <p:cNvPr id="260" name="Google Shape;260;gacaec57cc7_0_3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261" name="Google Shape;261;gacaec57cc7_0_322"/>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62" name="Shape 262"/>
        <p:cNvGrpSpPr/>
        <p:nvPr/>
      </p:nvGrpSpPr>
      <p:grpSpPr>
        <a:xfrm>
          <a:off x="0" y="0"/>
          <a:ext cx="0" cy="0"/>
          <a:chOff x="0" y="0"/>
          <a:chExt cx="0" cy="0"/>
        </a:xfrm>
      </p:grpSpPr>
      <p:sp>
        <p:nvSpPr>
          <p:cNvPr id="263" name="Google Shape;263;gacaec57cc7_0_32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64" name="Google Shape;264;gacaec57cc7_0_32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265" name="Google Shape;265;gacaec57cc7_0_325"/>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9" name="Shape 29"/>
        <p:cNvGrpSpPr/>
        <p:nvPr/>
      </p:nvGrpSpPr>
      <p:grpSpPr>
        <a:xfrm>
          <a:off x="0" y="0"/>
          <a:ext cx="0" cy="0"/>
          <a:chOff x="0" y="0"/>
          <a:chExt cx="0" cy="0"/>
        </a:xfrm>
      </p:grpSpPr>
      <p:sp>
        <p:nvSpPr>
          <p:cNvPr id="30" name="Google Shape;30;g228290c40be_0_24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g228290c40be_0_24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1600"/>
              </a:spcAft>
              <a:buClr>
                <a:schemeClr val="dk1"/>
              </a:buClr>
              <a:buSzPts val="1400"/>
              <a:buChar char="■"/>
              <a:defRPr/>
            </a:lvl9pPr>
          </a:lstStyle>
          <a:p/>
        </p:txBody>
      </p:sp>
      <p:sp>
        <p:nvSpPr>
          <p:cNvPr id="32" name="Google Shape;32;g228290c40be_0_2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33" name="Google Shape;33;g228290c40be_0_2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34" name="Google Shape;34;g228290c40be_0_2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spTree>
      <p:nvGrpSpPr>
        <p:cNvPr id="266" name="Shape 266"/>
        <p:cNvGrpSpPr/>
        <p:nvPr/>
      </p:nvGrpSpPr>
      <p:grpSpPr>
        <a:xfrm>
          <a:off x="0" y="0"/>
          <a:ext cx="0" cy="0"/>
          <a:chOff x="0" y="0"/>
          <a:chExt cx="0" cy="0"/>
        </a:xfrm>
      </p:grpSpPr>
      <p:sp>
        <p:nvSpPr>
          <p:cNvPr id="267" name="Google Shape;267;gacaec57cc7_0_331"/>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215">
          <p15:clr>
            <a:srgbClr val="FA7B17"/>
          </p15:clr>
        </p15:guide>
        <p15:guide id="2" pos="2160">
          <p15:clr>
            <a:srgbClr val="FA7B17"/>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3">
    <p:spTree>
      <p:nvGrpSpPr>
        <p:cNvPr id="268" name="Shape 268"/>
        <p:cNvGrpSpPr/>
        <p:nvPr/>
      </p:nvGrpSpPr>
      <p:grpSpPr>
        <a:xfrm>
          <a:off x="0" y="0"/>
          <a:ext cx="0" cy="0"/>
          <a:chOff x="0" y="0"/>
          <a:chExt cx="0" cy="0"/>
        </a:xfrm>
      </p:grpSpPr>
      <p:sp>
        <p:nvSpPr>
          <p:cNvPr id="269" name="Google Shape;269;g14976be2216_1_107"/>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g14976be2216_1_107"/>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71" name="Google Shape;271;g14976be2216_1_10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2" name="Google Shape;272;g14976be2216_1_10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3" name="Google Shape;273;g14976be2216_1_10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sp>
        <p:nvSpPr>
          <p:cNvPr id="36" name="Google Shape;36;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8" name="Google Shape;38;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4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1" name="Google Shape;41;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3">
    <p:spTree>
      <p:nvGrpSpPr>
        <p:cNvPr id="42" name="Shape 42"/>
        <p:cNvGrpSpPr/>
        <p:nvPr/>
      </p:nvGrpSpPr>
      <p:grpSpPr>
        <a:xfrm>
          <a:off x="0" y="0"/>
          <a:ext cx="0" cy="0"/>
          <a:chOff x="0" y="0"/>
          <a:chExt cx="0" cy="0"/>
        </a:xfrm>
      </p:grpSpPr>
      <p:sp>
        <p:nvSpPr>
          <p:cNvPr id="43" name="Google Shape;43;g27525b5a5be_0_24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g27525b5a5be_0_24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45" name="Google Shape;45;g27525b5a5be_0_2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46" name="Google Shape;46;g27525b5a5be_0_2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47" name="Google Shape;47;g27525b5a5be_0_2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g27525b5a5be_0_249"/>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g27525b5a5be_0_249"/>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1" name="Google Shape;51;g27525b5a5be_0_249"/>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2" name="Google Shape;52;g27525b5a5be_0_249"/>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3" name="Google Shape;53;g27525b5a5be_0_249"/>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 name="Google Shape;54;g27525b5a5be_0_2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5" name="Google Shape;55;g27525b5a5be_0_2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56" name="Google Shape;56;g27525b5a5be_0_2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5" Type="http://schemas.openxmlformats.org/officeDocument/2006/relationships/theme" Target="../theme/theme3.xml"/><Relationship Id="rId14" Type="http://schemas.openxmlformats.org/officeDocument/2006/relationships/slideLayout" Target="../slideLayouts/slideLayout3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6" Type="http://schemas.openxmlformats.org/officeDocument/2006/relationships/theme" Target="../theme/theme2.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g241fc041aae_0_141"/>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g241fc041aae_0_141"/>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01" name="Google Shape;101;g241fc041aae_0_14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2" name="Google Shape;102;g241fc041aae_0_14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3" name="Google Shape;103;g241fc041aae_0_14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09" name="Shape 209"/>
        <p:cNvGrpSpPr/>
        <p:nvPr/>
      </p:nvGrpSpPr>
      <p:grpSpPr>
        <a:xfrm>
          <a:off x="0" y="0"/>
          <a:ext cx="0" cy="0"/>
          <a:chOff x="0" y="0"/>
          <a:chExt cx="0" cy="0"/>
        </a:xfrm>
      </p:grpSpPr>
      <p:sp>
        <p:nvSpPr>
          <p:cNvPr id="210" name="Google Shape;210;gacaec57cc7_0_28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11" name="Google Shape;211;gacaec57cc7_0_28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12" name="Google Shape;212;gacaec57cc7_0_286"/>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mailto:coilinfo@suny.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bit.ly/publishcoi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bit.ly/publishcoi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31.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hyperlink" Target="https://www.uni-potsdam.de/en/coilu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hyperlink" Target="https://coil.suny.edu/global-networ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5.xml"/><Relationship Id="rId3" Type="http://schemas.openxmlformats.org/officeDocument/2006/relationships/hyperlink" Target="https://bit.ly/whatiscoil" TargetMode="External"/><Relationship Id="rId4" Type="http://schemas.openxmlformats.org/officeDocument/2006/relationships/image" Target="../media/image27.png"/><Relationship Id="rId5" Type="http://schemas.openxmlformats.org/officeDocument/2006/relationships/image" Target="../media/image23.png"/><Relationship Id="rId6" Type="http://schemas.openxmlformats.org/officeDocument/2006/relationships/image" Target="../media/image2.png"/><Relationship Id="rId7" Type="http://schemas.openxmlformats.org/officeDocument/2006/relationships/image" Target="../media/image26.png"/><Relationship Id="rId8"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8.png"/><Relationship Id="rId4" Type="http://schemas.openxmlformats.org/officeDocument/2006/relationships/hyperlink" Target="http://bit.ly/whatisCOIL" TargetMode="External"/><Relationship Id="rId5" Type="http://schemas.openxmlformats.org/officeDocument/2006/relationships/hyperlink" Target="http://www.coil.suny.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7.png"/><Relationship Id="rId8"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gbbcef0d216_0_0"/>
          <p:cNvPicPr preferRelativeResize="0"/>
          <p:nvPr/>
        </p:nvPicPr>
        <p:blipFill rotWithShape="1">
          <a:blip r:embed="rId3">
            <a:alphaModFix/>
          </a:blip>
          <a:srcRect b="0" l="0" r="0" t="0"/>
          <a:stretch/>
        </p:blipFill>
        <p:spPr>
          <a:xfrm>
            <a:off x="-469100" y="1259450"/>
            <a:ext cx="4388486" cy="3940850"/>
          </a:xfrm>
          <a:prstGeom prst="rect">
            <a:avLst/>
          </a:prstGeom>
          <a:noFill/>
          <a:ln>
            <a:noFill/>
          </a:ln>
        </p:spPr>
      </p:pic>
      <p:sp>
        <p:nvSpPr>
          <p:cNvPr id="279" name="Google Shape;279;gbbcef0d216_0_0"/>
          <p:cNvSpPr txBox="1"/>
          <p:nvPr>
            <p:ph type="ctrTitle"/>
          </p:nvPr>
        </p:nvSpPr>
        <p:spPr>
          <a:xfrm>
            <a:off x="28950" y="-191325"/>
            <a:ext cx="9086100" cy="1229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US" sz="9600">
                <a:solidFill>
                  <a:srgbClr val="002060"/>
                </a:solidFill>
                <a:latin typeface="Impact"/>
                <a:ea typeface="Impact"/>
                <a:cs typeface="Impact"/>
                <a:sym typeface="Impact"/>
              </a:rPr>
              <a:t>     </a:t>
            </a:r>
            <a:endParaRPr sz="9600">
              <a:solidFill>
                <a:srgbClr val="002060"/>
              </a:solidFill>
              <a:latin typeface="Impact"/>
              <a:ea typeface="Impact"/>
              <a:cs typeface="Impact"/>
              <a:sym typeface="Impact"/>
            </a:endParaRPr>
          </a:p>
          <a:p>
            <a:pPr indent="0" lvl="0" marL="0" rtl="0" algn="ctr">
              <a:lnSpc>
                <a:spcPct val="100000"/>
              </a:lnSpc>
              <a:spcBef>
                <a:spcPts val="0"/>
              </a:spcBef>
              <a:spcAft>
                <a:spcPts val="0"/>
              </a:spcAft>
              <a:buSzPts val="5200"/>
              <a:buNone/>
            </a:pPr>
            <a:r>
              <a:rPr lang="en-US" sz="5900">
                <a:solidFill>
                  <a:srgbClr val="073763"/>
                </a:solidFill>
                <a:latin typeface="Alfa Slab One"/>
                <a:ea typeface="Alfa Slab One"/>
                <a:cs typeface="Alfa Slab One"/>
                <a:sym typeface="Alfa Slab One"/>
              </a:rPr>
              <a:t>Introduction to COIL</a:t>
            </a:r>
            <a:endParaRPr sz="2800">
              <a:solidFill>
                <a:srgbClr val="073763"/>
              </a:solidFill>
              <a:highlight>
                <a:srgbClr val="044783"/>
              </a:highlight>
              <a:latin typeface="Alfa Slab One"/>
              <a:ea typeface="Alfa Slab One"/>
              <a:cs typeface="Alfa Slab One"/>
              <a:sym typeface="Alfa Slab One"/>
            </a:endParaRPr>
          </a:p>
        </p:txBody>
      </p:sp>
      <p:sp>
        <p:nvSpPr>
          <p:cNvPr id="280" name="Google Shape;280;gbbcef0d216_0_0"/>
          <p:cNvSpPr txBox="1"/>
          <p:nvPr>
            <p:ph idx="1" type="subTitle"/>
          </p:nvPr>
        </p:nvSpPr>
        <p:spPr>
          <a:xfrm>
            <a:off x="259225" y="695473"/>
            <a:ext cx="8520600" cy="73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t>Collaborative Online International Learning</a:t>
            </a:r>
            <a:endParaRPr/>
          </a:p>
        </p:txBody>
      </p:sp>
      <p:cxnSp>
        <p:nvCxnSpPr>
          <p:cNvPr id="281" name="Google Shape;281;gbbcef0d216_0_0"/>
          <p:cNvCxnSpPr/>
          <p:nvPr/>
        </p:nvCxnSpPr>
        <p:spPr>
          <a:xfrm>
            <a:off x="3991975" y="4035850"/>
            <a:ext cx="11100" cy="1063800"/>
          </a:xfrm>
          <a:prstGeom prst="straightConnector1">
            <a:avLst/>
          </a:prstGeom>
          <a:noFill/>
          <a:ln cap="flat" cmpd="sng" w="76200">
            <a:solidFill>
              <a:schemeClr val="accent4"/>
            </a:solidFill>
            <a:prstDash val="solid"/>
            <a:round/>
            <a:headEnd len="sm" w="sm" type="none"/>
            <a:tailEnd len="sm" w="sm" type="none"/>
          </a:ln>
        </p:spPr>
      </p:cxnSp>
      <p:sp>
        <p:nvSpPr>
          <p:cNvPr id="282" name="Google Shape;282;gbbcef0d216_0_0"/>
          <p:cNvSpPr txBox="1"/>
          <p:nvPr/>
        </p:nvSpPr>
        <p:spPr>
          <a:xfrm>
            <a:off x="4049626" y="3888248"/>
            <a:ext cx="3938100" cy="175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800" u="none" cap="none" strike="noStrike">
                <a:solidFill>
                  <a:srgbClr val="434343"/>
                </a:solidFill>
                <a:latin typeface="Arial"/>
                <a:ea typeface="Arial"/>
                <a:cs typeface="Arial"/>
                <a:sym typeface="Arial"/>
              </a:rPr>
              <a:t>Hope Windle</a:t>
            </a:r>
            <a:endParaRPr b="0" i="0" sz="18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800" u="none" cap="none" strike="noStrike">
                <a:solidFill>
                  <a:srgbClr val="434343"/>
                </a:solidFill>
                <a:latin typeface="Arial"/>
                <a:ea typeface="Arial"/>
                <a:cs typeface="Arial"/>
                <a:sym typeface="Arial"/>
              </a:rPr>
              <a:t>Director, SUNY COIL Center</a:t>
            </a:r>
            <a:endParaRPr b="0" i="0" sz="18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3400" u="none" cap="none" strike="noStrike">
                <a:solidFill>
                  <a:srgbClr val="002060"/>
                </a:solidFill>
                <a:latin typeface="Arial"/>
                <a:ea typeface="Arial"/>
                <a:cs typeface="Arial"/>
                <a:sym typeface="Arial"/>
              </a:rPr>
              <a:t>coil.suny.edu</a:t>
            </a:r>
            <a:endParaRPr b="0" i="0" sz="3400" u="none" cap="none" strike="noStrike">
              <a:solidFill>
                <a:srgbClr val="00206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800" u="sng" cap="none" strike="noStrike">
                <a:solidFill>
                  <a:srgbClr val="31538F"/>
                </a:solidFill>
                <a:latin typeface="Arial"/>
                <a:ea typeface="Arial"/>
                <a:cs typeface="Arial"/>
                <a:sym typeface="Arial"/>
                <a:hlinkClick r:id="rId4">
                  <a:extLst>
                    <a:ext uri="{A12FA001-AC4F-418D-AE19-62706E023703}">
                      <ahyp:hlinkClr val="tx"/>
                    </a:ext>
                  </a:extLst>
                </a:hlinkClick>
              </a:rPr>
              <a:t>coilinfo@suny.edu</a:t>
            </a:r>
            <a:endParaRPr b="0" i="0" sz="1800" u="none" cap="none" strike="noStrike">
              <a:solidFill>
                <a:srgbClr val="31538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gbbcef0d216_0_0"/>
          <p:cNvSpPr txBox="1"/>
          <p:nvPr/>
        </p:nvSpPr>
        <p:spPr>
          <a:xfrm>
            <a:off x="917425" y="4357000"/>
            <a:ext cx="4244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B45F06"/>
                </a:solidFill>
                <a:latin typeface="Arial"/>
                <a:ea typeface="Arial"/>
                <a:cs typeface="Arial"/>
                <a:sym typeface="Arial"/>
              </a:rPr>
              <a:t>COIL is Resistance</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4" name="Google Shape;284;gbbcef0d216_0_0"/>
          <p:cNvSpPr txBox="1"/>
          <p:nvPr/>
        </p:nvSpPr>
        <p:spPr>
          <a:xfrm>
            <a:off x="3800200" y="1812000"/>
            <a:ext cx="5273700" cy="169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2060"/>
                </a:solidFill>
                <a:latin typeface="Calibri"/>
                <a:ea typeface="Calibri"/>
                <a:cs typeface="Calibri"/>
                <a:sym typeface="Calibri"/>
              </a:rPr>
              <a:t>The Intersection of Global Education and Student Empowerment</a:t>
            </a:r>
            <a:br>
              <a:rPr b="0" i="0" lang="en-US" sz="2400" u="none" cap="none" strike="noStrike">
                <a:solidFill>
                  <a:srgbClr val="002060"/>
                </a:solidFill>
                <a:latin typeface="Calibri"/>
                <a:ea typeface="Calibri"/>
                <a:cs typeface="Calibri"/>
                <a:sym typeface="Calibri"/>
              </a:rPr>
            </a:br>
            <a:endParaRPr b="0" i="0" sz="1400" u="none" cap="none" strike="noStrike">
              <a:solidFill>
                <a:srgbClr val="00206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27ea2a54f23_0_42"/>
          <p:cNvSpPr/>
          <p:nvPr/>
        </p:nvSpPr>
        <p:spPr>
          <a:xfrm>
            <a:off x="-59424" y="4782345"/>
            <a:ext cx="9319800" cy="4977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80" name="Google Shape;480;g27ea2a54f23_0_42"/>
          <p:cNvSpPr/>
          <p:nvPr/>
        </p:nvSpPr>
        <p:spPr>
          <a:xfrm>
            <a:off x="6815337" y="4431323"/>
            <a:ext cx="1026300" cy="1042800"/>
          </a:xfrm>
          <a:prstGeom prst="ellipse">
            <a:avLst/>
          </a:prstGeom>
          <a:solidFill>
            <a:srgbClr val="009E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81" name="Google Shape;481;g27ea2a54f23_0_42"/>
          <p:cNvSpPr/>
          <p:nvPr/>
        </p:nvSpPr>
        <p:spPr>
          <a:xfrm>
            <a:off x="6664097" y="4711571"/>
            <a:ext cx="818400" cy="855000"/>
          </a:xfrm>
          <a:prstGeom prst="ellipse">
            <a:avLst/>
          </a:prstGeom>
          <a:solidFill>
            <a:srgbClr val="7DDA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82" name="Google Shape;482;g27ea2a54f23_0_42"/>
          <p:cNvSpPr/>
          <p:nvPr/>
        </p:nvSpPr>
        <p:spPr>
          <a:xfrm>
            <a:off x="6759631" y="4961487"/>
            <a:ext cx="514500" cy="510600"/>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83" name="Google Shape;483;g27ea2a54f23_0_42"/>
          <p:cNvSpPr/>
          <p:nvPr/>
        </p:nvSpPr>
        <p:spPr>
          <a:xfrm>
            <a:off x="7791469" y="4944019"/>
            <a:ext cx="195300" cy="199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84" name="Google Shape;484;g27ea2a54f23_0_42"/>
          <p:cNvSpPr/>
          <p:nvPr/>
        </p:nvSpPr>
        <p:spPr>
          <a:xfrm>
            <a:off x="6563907" y="4779041"/>
            <a:ext cx="118800" cy="127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85" name="Google Shape;485;g27ea2a54f23_0_42"/>
          <p:cNvSpPr/>
          <p:nvPr/>
        </p:nvSpPr>
        <p:spPr>
          <a:xfrm flipH="1" rot="10800000">
            <a:off x="6353207" y="5096188"/>
            <a:ext cx="261600" cy="2808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86" name="Google Shape;486;g27ea2a54f23_0_42"/>
          <p:cNvSpPr/>
          <p:nvPr/>
        </p:nvSpPr>
        <p:spPr>
          <a:xfrm>
            <a:off x="6250251" y="4904262"/>
            <a:ext cx="194100" cy="192000"/>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87" name="Google Shape;487;g27ea2a54f23_0_42"/>
          <p:cNvSpPr/>
          <p:nvPr/>
        </p:nvSpPr>
        <p:spPr>
          <a:xfrm>
            <a:off x="8040914" y="5019696"/>
            <a:ext cx="118800" cy="127500"/>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88" name="Google Shape;488;g27ea2a54f23_0_42"/>
          <p:cNvSpPr/>
          <p:nvPr/>
        </p:nvSpPr>
        <p:spPr>
          <a:xfrm>
            <a:off x="7841771" y="4791695"/>
            <a:ext cx="381600" cy="1506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89" name="Google Shape;489;g27ea2a54f23_0_42"/>
          <p:cNvSpPr/>
          <p:nvPr/>
        </p:nvSpPr>
        <p:spPr>
          <a:xfrm>
            <a:off x="8269042" y="4580842"/>
            <a:ext cx="973200" cy="10053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90" name="Google Shape;490;g27ea2a54f23_0_42"/>
          <p:cNvSpPr/>
          <p:nvPr/>
        </p:nvSpPr>
        <p:spPr>
          <a:xfrm rot="431862">
            <a:off x="8206940" y="4781897"/>
            <a:ext cx="117325" cy="467772"/>
          </a:xfrm>
          <a:prstGeom prst="moon">
            <a:avLst>
              <a:gd fmla="val 50000" name="adj"/>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91" name="Google Shape;491;g27ea2a54f23_0_42"/>
          <p:cNvSpPr/>
          <p:nvPr/>
        </p:nvSpPr>
        <p:spPr>
          <a:xfrm>
            <a:off x="8646677" y="4667294"/>
            <a:ext cx="686400" cy="666000"/>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92" name="Google Shape;492;g27ea2a54f23_0_42"/>
          <p:cNvSpPr/>
          <p:nvPr/>
        </p:nvSpPr>
        <p:spPr>
          <a:xfrm>
            <a:off x="8823043" y="4803798"/>
            <a:ext cx="455700" cy="4317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93" name="Google Shape;493;g27ea2a54f23_0_42"/>
          <p:cNvSpPr/>
          <p:nvPr/>
        </p:nvSpPr>
        <p:spPr>
          <a:xfrm>
            <a:off x="7841771" y="4790044"/>
            <a:ext cx="427200" cy="1410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94" name="Google Shape;494;g27ea2a54f23_0_42"/>
          <p:cNvSpPr txBox="1"/>
          <p:nvPr/>
        </p:nvSpPr>
        <p:spPr>
          <a:xfrm>
            <a:off x="418450" y="277350"/>
            <a:ext cx="7916700" cy="990600"/>
          </a:xfrm>
          <a:prstGeom prst="rect">
            <a:avLst/>
          </a:prstGeom>
          <a:noFill/>
          <a:ln>
            <a:noFill/>
          </a:ln>
        </p:spPr>
        <p:txBody>
          <a:bodyPr anchorCtr="0" anchor="t" bIns="34275" lIns="68550" spcFirstLastPara="1" rIns="68550" wrap="square" tIns="34275">
            <a:noAutofit/>
          </a:bodyPr>
          <a:lstStyle/>
          <a:p>
            <a:pPr indent="0" lvl="0" marL="0" marR="0" rtl="0" algn="l">
              <a:lnSpc>
                <a:spcPct val="90000"/>
              </a:lnSpc>
              <a:spcBef>
                <a:spcPts val="0"/>
              </a:spcBef>
              <a:spcAft>
                <a:spcPts val="0"/>
              </a:spcAft>
              <a:buClr>
                <a:srgbClr val="5B9BD5"/>
              </a:buClr>
              <a:buSzPts val="3600"/>
              <a:buFont typeface="Arial"/>
              <a:buNone/>
            </a:pPr>
            <a:r>
              <a:rPr b="0" i="0" lang="en-US" sz="2800" u="none" cap="none" strike="noStrike">
                <a:solidFill>
                  <a:srgbClr val="002060"/>
                </a:solidFill>
                <a:latin typeface="Arial"/>
                <a:ea typeface="Arial"/>
                <a:cs typeface="Arial"/>
                <a:sym typeface="Arial"/>
              </a:rPr>
              <a:t>Global Health Oriented COILs</a:t>
            </a:r>
            <a:endParaRPr b="0" i="0" sz="1400" u="none" cap="none" strike="noStrike">
              <a:solidFill>
                <a:srgbClr val="002060"/>
              </a:solidFill>
              <a:latin typeface="Arial"/>
              <a:ea typeface="Arial"/>
              <a:cs typeface="Arial"/>
              <a:sym typeface="Arial"/>
            </a:endParaRPr>
          </a:p>
        </p:txBody>
      </p:sp>
      <p:sp>
        <p:nvSpPr>
          <p:cNvPr id="495" name="Google Shape;495;g27ea2a54f23_0_42"/>
          <p:cNvSpPr/>
          <p:nvPr/>
        </p:nvSpPr>
        <p:spPr>
          <a:xfrm>
            <a:off x="6335400" y="2244700"/>
            <a:ext cx="2438100" cy="117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Arial"/>
                <a:ea typeface="Arial"/>
                <a:cs typeface="Arial"/>
                <a:sym typeface="Arial"/>
              </a:rPr>
              <a:t>Nursing Students learning about SDGs and each other </a:t>
            </a:r>
            <a:endParaRPr b="0" i="0" sz="1600" u="none" cap="none" strike="noStrike">
              <a:solidFill>
                <a:srgbClr val="002060"/>
              </a:solidFill>
              <a:latin typeface="Arial"/>
              <a:ea typeface="Arial"/>
              <a:cs typeface="Arial"/>
              <a:sym typeface="Arial"/>
            </a:endParaRPr>
          </a:p>
        </p:txBody>
      </p:sp>
      <p:sp>
        <p:nvSpPr>
          <p:cNvPr id="496" name="Google Shape;496;g27ea2a54f23_0_42"/>
          <p:cNvSpPr/>
          <p:nvPr/>
        </p:nvSpPr>
        <p:spPr>
          <a:xfrm>
            <a:off x="418450" y="963150"/>
            <a:ext cx="2593200" cy="2571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1600"/>
              <a:buFont typeface="Arial"/>
              <a:buNone/>
            </a:pPr>
            <a:r>
              <a:rPr b="0" i="0" lang="en-US" sz="1600" u="none" cap="none" strike="noStrike">
                <a:solidFill>
                  <a:srgbClr val="002060"/>
                </a:solidFill>
                <a:latin typeface="Arial"/>
                <a:ea typeface="Arial"/>
                <a:cs typeface="Arial"/>
                <a:sym typeface="Arial"/>
              </a:rPr>
              <a:t>Green Dentistry Fulbright research between Durban University of Technology South Africa</a:t>
            </a:r>
            <a:endParaRPr b="0" i="0" sz="1600" u="none" cap="none" strike="noStrike">
              <a:solidFill>
                <a:srgbClr val="002060"/>
              </a:solidFill>
              <a:latin typeface="Arial"/>
              <a:ea typeface="Arial"/>
              <a:cs typeface="Arial"/>
              <a:sym typeface="Arial"/>
            </a:endParaRPr>
          </a:p>
          <a:p>
            <a:pPr indent="0" lvl="0" marL="457200" marR="0" rtl="0" algn="l">
              <a:lnSpc>
                <a:spcPct val="90000"/>
              </a:lnSpc>
              <a:spcBef>
                <a:spcPts val="0"/>
              </a:spcBef>
              <a:spcAft>
                <a:spcPts val="0"/>
              </a:spcAft>
              <a:buClr>
                <a:srgbClr val="000000"/>
              </a:buClr>
              <a:buSzPts val="1600"/>
              <a:buFont typeface="Arial"/>
              <a:buNone/>
            </a:pPr>
            <a:r>
              <a:rPr b="0" i="0" lang="en-US" sz="1600" u="none" cap="none" strike="noStrike">
                <a:solidFill>
                  <a:srgbClr val="002060"/>
                </a:solidFill>
                <a:latin typeface="Arial"/>
                <a:ea typeface="Arial"/>
                <a:cs typeface="Arial"/>
                <a:sym typeface="Arial"/>
              </a:rPr>
              <a:t>UNESP, Sao Paolo State University, Brazil and New York </a:t>
            </a:r>
            <a:endParaRPr b="0" i="0" sz="1600" u="none" cap="none" strike="noStrike">
              <a:solidFill>
                <a:srgbClr val="002060"/>
              </a:solidFill>
              <a:latin typeface="Arial"/>
              <a:ea typeface="Arial"/>
              <a:cs typeface="Arial"/>
              <a:sym typeface="Arial"/>
            </a:endParaRPr>
          </a:p>
        </p:txBody>
      </p:sp>
      <p:sp>
        <p:nvSpPr>
          <p:cNvPr id="497" name="Google Shape;497;g27ea2a54f23_0_42"/>
          <p:cNvSpPr/>
          <p:nvPr/>
        </p:nvSpPr>
        <p:spPr>
          <a:xfrm>
            <a:off x="3309275" y="963150"/>
            <a:ext cx="2728500" cy="1377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1600"/>
              <a:buFont typeface="Arial"/>
              <a:buNone/>
            </a:pPr>
            <a:r>
              <a:rPr b="0" i="0" lang="en-US" sz="1600" u="none" cap="none" strike="noStrike">
                <a:solidFill>
                  <a:srgbClr val="002060"/>
                </a:solidFill>
                <a:latin typeface="Arial"/>
                <a:ea typeface="Arial"/>
                <a:cs typeface="Arial"/>
                <a:sym typeface="Arial"/>
              </a:rPr>
              <a:t>Solutions to Food Insecurity, and Chronic Disease</a:t>
            </a:r>
            <a:endParaRPr b="0" i="0" sz="1600" u="none" cap="none" strike="noStrike">
              <a:solidFill>
                <a:srgbClr val="002060"/>
              </a:solidFill>
              <a:latin typeface="Arial"/>
              <a:ea typeface="Arial"/>
              <a:cs typeface="Arial"/>
              <a:sym typeface="Arial"/>
            </a:endParaRPr>
          </a:p>
          <a:p>
            <a:pPr indent="0" lvl="0" marL="457200" marR="0" rtl="0" algn="l">
              <a:lnSpc>
                <a:spcPct val="90000"/>
              </a:lnSpc>
              <a:spcBef>
                <a:spcPts val="0"/>
              </a:spcBef>
              <a:spcAft>
                <a:spcPts val="0"/>
              </a:spcAft>
              <a:buClr>
                <a:srgbClr val="000000"/>
              </a:buClr>
              <a:buSzPts val="1600"/>
              <a:buFont typeface="Arial"/>
              <a:buNone/>
            </a:pPr>
            <a:r>
              <a:rPr b="0" i="0" lang="en-US" sz="1600" u="none" cap="none" strike="noStrike">
                <a:solidFill>
                  <a:srgbClr val="002060"/>
                </a:solidFill>
                <a:latin typeface="Arial"/>
                <a:ea typeface="Arial"/>
                <a:cs typeface="Arial"/>
                <a:sym typeface="Arial"/>
              </a:rPr>
              <a:t>Venezuela, Yemen, New York</a:t>
            </a:r>
            <a:endParaRPr b="0" i="0" sz="1600" u="none" cap="none" strike="noStrike">
              <a:solidFill>
                <a:srgbClr val="002060"/>
              </a:solidFill>
              <a:latin typeface="Arial"/>
              <a:ea typeface="Arial"/>
              <a:cs typeface="Arial"/>
              <a:sym typeface="Arial"/>
            </a:endParaRPr>
          </a:p>
        </p:txBody>
      </p:sp>
      <p:sp>
        <p:nvSpPr>
          <p:cNvPr id="498" name="Google Shape;498;g27ea2a54f23_0_42"/>
          <p:cNvSpPr/>
          <p:nvPr/>
        </p:nvSpPr>
        <p:spPr>
          <a:xfrm>
            <a:off x="3227675" y="2464450"/>
            <a:ext cx="2946300" cy="1433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1600"/>
              <a:buFont typeface="Arial"/>
              <a:buNone/>
            </a:pPr>
            <a:r>
              <a:rPr b="0" i="0" lang="en-US" sz="1600" u="none" cap="none" strike="noStrike">
                <a:solidFill>
                  <a:srgbClr val="002060"/>
                </a:solidFill>
                <a:latin typeface="Arial"/>
                <a:ea typeface="Arial"/>
                <a:cs typeface="Arial"/>
                <a:sym typeface="Arial"/>
              </a:rPr>
              <a:t>Violence against Women Awareness campaigns - Colombia, South Africa, Mexico</a:t>
            </a:r>
            <a:endParaRPr b="0" i="0" sz="1600" u="none" cap="none" strike="noStrike">
              <a:solidFill>
                <a:srgbClr val="002060"/>
              </a:solidFill>
              <a:latin typeface="Arial"/>
              <a:ea typeface="Arial"/>
              <a:cs typeface="Arial"/>
              <a:sym typeface="Arial"/>
            </a:endParaRPr>
          </a:p>
        </p:txBody>
      </p:sp>
      <p:sp>
        <p:nvSpPr>
          <p:cNvPr id="499" name="Google Shape;499;g27ea2a54f23_0_42"/>
          <p:cNvSpPr/>
          <p:nvPr/>
        </p:nvSpPr>
        <p:spPr>
          <a:xfrm>
            <a:off x="6359650" y="881100"/>
            <a:ext cx="2593200" cy="117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1600"/>
              <a:buFont typeface="Arial"/>
              <a:buNone/>
            </a:pPr>
            <a:r>
              <a:rPr b="0" i="0" lang="en-US" sz="1600" u="none" cap="none" strike="noStrike">
                <a:solidFill>
                  <a:srgbClr val="002060"/>
                </a:solidFill>
                <a:latin typeface="Arial"/>
                <a:ea typeface="Arial"/>
                <a:cs typeface="Arial"/>
                <a:sym typeface="Arial"/>
              </a:rPr>
              <a:t>Working with local Community Parks organizations in Kenya, Venezuala </a:t>
            </a:r>
            <a:endParaRPr b="0" i="0" sz="1600" u="none" cap="none" strike="noStrike">
              <a:solidFill>
                <a:srgbClr val="002060"/>
              </a:solidFill>
              <a:latin typeface="Arial"/>
              <a:ea typeface="Arial"/>
              <a:cs typeface="Arial"/>
              <a:sym typeface="Arial"/>
            </a:endParaRPr>
          </a:p>
        </p:txBody>
      </p:sp>
      <p:sp>
        <p:nvSpPr>
          <p:cNvPr id="500" name="Google Shape;500;g27ea2a54f23_0_42"/>
          <p:cNvSpPr txBox="1"/>
          <p:nvPr>
            <p:ph idx="1" type="body"/>
          </p:nvPr>
        </p:nvSpPr>
        <p:spPr>
          <a:xfrm>
            <a:off x="152425" y="3086875"/>
            <a:ext cx="8007300" cy="2562300"/>
          </a:xfrm>
          <a:prstGeom prst="rect">
            <a:avLst/>
          </a:prstGeom>
          <a:noFill/>
          <a:ln>
            <a:noFill/>
          </a:ln>
        </p:spPr>
        <p:txBody>
          <a:bodyPr anchorCtr="0" anchor="t" bIns="34275" lIns="68575" spcFirstLastPara="1" rIns="68575" wrap="square" tIns="34275">
            <a:normAutofit fontScale="77500" lnSpcReduction="20000"/>
          </a:bodyPr>
          <a:lstStyle/>
          <a:p>
            <a:pPr indent="0" lvl="0" marL="457200" rtl="0" algn="l">
              <a:lnSpc>
                <a:spcPct val="90000"/>
              </a:lnSpc>
              <a:spcBef>
                <a:spcPts val="800"/>
              </a:spcBef>
              <a:spcAft>
                <a:spcPts val="0"/>
              </a:spcAft>
              <a:buSzPct val="79978"/>
              <a:buNone/>
            </a:pPr>
            <a:r>
              <a:t/>
            </a:r>
            <a:endParaRPr sz="2904"/>
          </a:p>
          <a:p>
            <a:pPr indent="0" lvl="0" marL="457200" rtl="0" algn="l">
              <a:lnSpc>
                <a:spcPct val="90000"/>
              </a:lnSpc>
              <a:spcBef>
                <a:spcPts val="0"/>
              </a:spcBef>
              <a:spcAft>
                <a:spcPts val="0"/>
              </a:spcAft>
              <a:buSzPct val="79978"/>
              <a:buNone/>
            </a:pPr>
            <a:r>
              <a:t/>
            </a:r>
            <a:endParaRPr sz="2904"/>
          </a:p>
          <a:p>
            <a:pPr indent="0" lvl="0" marL="457200" rtl="0" algn="l">
              <a:lnSpc>
                <a:spcPct val="90000"/>
              </a:lnSpc>
              <a:spcBef>
                <a:spcPts val="0"/>
              </a:spcBef>
              <a:spcAft>
                <a:spcPts val="0"/>
              </a:spcAft>
              <a:buSzPct val="79978"/>
              <a:buNone/>
            </a:pPr>
            <a:r>
              <a:t/>
            </a:r>
            <a:endParaRPr sz="2904"/>
          </a:p>
          <a:p>
            <a:pPr indent="0" lvl="0" marL="457200" rtl="0" algn="l">
              <a:lnSpc>
                <a:spcPct val="90000"/>
              </a:lnSpc>
              <a:spcBef>
                <a:spcPts val="0"/>
              </a:spcBef>
              <a:spcAft>
                <a:spcPts val="0"/>
              </a:spcAft>
              <a:buSzPct val="79978"/>
              <a:buNone/>
            </a:pPr>
            <a:r>
              <a:t/>
            </a:r>
            <a:endParaRPr sz="2904"/>
          </a:p>
          <a:p>
            <a:pPr indent="0" lvl="0" marL="457200" rtl="0" algn="l">
              <a:lnSpc>
                <a:spcPct val="100000"/>
              </a:lnSpc>
              <a:spcBef>
                <a:spcPts val="0"/>
              </a:spcBef>
              <a:spcAft>
                <a:spcPts val="0"/>
              </a:spcAft>
              <a:buSzPct val="79978"/>
              <a:buNone/>
            </a:pPr>
            <a:r>
              <a:rPr lang="en-US" sz="2904"/>
              <a:t>Articles of COIL examples </a:t>
            </a:r>
            <a:r>
              <a:rPr lang="en-US" sz="4024" u="sng">
                <a:solidFill>
                  <a:srgbClr val="002060"/>
                </a:solidFill>
                <a:hlinkClick r:id="rId3">
                  <a:extLst>
                    <a:ext uri="{A12FA001-AC4F-418D-AE19-62706E023703}">
                      <ahyp:hlinkClr val="tx"/>
                    </a:ext>
                  </a:extLst>
                </a:hlinkClick>
              </a:rPr>
              <a:t>https://bit.ly/publishcoil</a:t>
            </a:r>
            <a:endParaRPr sz="4024">
              <a:solidFill>
                <a:srgbClr val="002060"/>
              </a:solidFill>
            </a:endParaRPr>
          </a:p>
          <a:p>
            <a:pPr indent="0" lvl="0" marL="457200" rtl="0" algn="l">
              <a:lnSpc>
                <a:spcPct val="100000"/>
              </a:lnSpc>
              <a:spcBef>
                <a:spcPts val="0"/>
              </a:spcBef>
              <a:spcAft>
                <a:spcPts val="0"/>
              </a:spcAft>
              <a:buSzPct val="79978"/>
              <a:buNone/>
            </a:pPr>
            <a:r>
              <a:t/>
            </a:r>
            <a:endParaRPr sz="2904"/>
          </a:p>
          <a:p>
            <a:pPr indent="0" lvl="0" marL="457200" rtl="0" algn="l">
              <a:lnSpc>
                <a:spcPct val="90000"/>
              </a:lnSpc>
              <a:spcBef>
                <a:spcPts val="0"/>
              </a:spcBef>
              <a:spcAft>
                <a:spcPts val="0"/>
              </a:spcAft>
              <a:buSzPct val="129032"/>
              <a:buNone/>
            </a:pPr>
            <a:r>
              <a:t/>
            </a:r>
            <a:endParaRPr/>
          </a:p>
          <a:p>
            <a:pPr indent="0" lvl="0" marL="457200" rtl="0" algn="l">
              <a:lnSpc>
                <a:spcPct val="90000"/>
              </a:lnSpc>
              <a:spcBef>
                <a:spcPts val="0"/>
              </a:spcBef>
              <a:spcAft>
                <a:spcPts val="0"/>
              </a:spcAft>
              <a:buSzPct val="129032"/>
              <a:buNone/>
            </a:pPr>
            <a:r>
              <a:t/>
            </a:r>
            <a:endParaRPr/>
          </a:p>
          <a:p>
            <a:pPr indent="0" lvl="0" marL="0" rtl="0" algn="l">
              <a:lnSpc>
                <a:spcPct val="90000"/>
              </a:lnSpc>
              <a:spcBef>
                <a:spcPts val="800"/>
              </a:spcBef>
              <a:spcAft>
                <a:spcPts val="0"/>
              </a:spcAft>
              <a:buSzPct val="77777"/>
              <a:buNone/>
            </a:pPr>
            <a:r>
              <a:t/>
            </a:r>
            <a:endParaRPr/>
          </a:p>
          <a:p>
            <a:pPr indent="0" lvl="0" marL="0" rtl="0" algn="l">
              <a:lnSpc>
                <a:spcPct val="90000"/>
              </a:lnSpc>
              <a:spcBef>
                <a:spcPts val="800"/>
              </a:spcBef>
              <a:spcAft>
                <a:spcPts val="0"/>
              </a:spcAft>
              <a:buSzPct val="77777"/>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g27e65c0a5e2_0_3"/>
          <p:cNvSpPr txBox="1"/>
          <p:nvPr>
            <p:ph idx="1" type="body"/>
          </p:nvPr>
        </p:nvSpPr>
        <p:spPr>
          <a:xfrm>
            <a:off x="100400" y="3184425"/>
            <a:ext cx="8007300" cy="2562300"/>
          </a:xfrm>
          <a:prstGeom prst="rect">
            <a:avLst/>
          </a:prstGeom>
          <a:noFill/>
          <a:ln>
            <a:noFill/>
          </a:ln>
        </p:spPr>
        <p:txBody>
          <a:bodyPr anchorCtr="0" anchor="t" bIns="34275" lIns="68575" spcFirstLastPara="1" rIns="68575" wrap="square" tIns="34275">
            <a:normAutofit fontScale="77500" lnSpcReduction="20000"/>
          </a:bodyPr>
          <a:lstStyle/>
          <a:p>
            <a:pPr indent="0" lvl="0" marL="457200" rtl="0" algn="l">
              <a:lnSpc>
                <a:spcPct val="90000"/>
              </a:lnSpc>
              <a:spcBef>
                <a:spcPts val="800"/>
              </a:spcBef>
              <a:spcAft>
                <a:spcPts val="0"/>
              </a:spcAft>
              <a:buSzPct val="62205"/>
              <a:buNone/>
            </a:pPr>
            <a:r>
              <a:t/>
            </a:r>
            <a:endParaRPr sz="2904"/>
          </a:p>
          <a:p>
            <a:pPr indent="0" lvl="0" marL="457200" rtl="0" algn="l">
              <a:lnSpc>
                <a:spcPct val="90000"/>
              </a:lnSpc>
              <a:spcBef>
                <a:spcPts val="0"/>
              </a:spcBef>
              <a:spcAft>
                <a:spcPts val="0"/>
              </a:spcAft>
              <a:buSzPct val="62205"/>
              <a:buNone/>
            </a:pPr>
            <a:r>
              <a:t/>
            </a:r>
            <a:endParaRPr sz="2904"/>
          </a:p>
          <a:p>
            <a:pPr indent="0" lvl="0" marL="457200" rtl="0" algn="l">
              <a:lnSpc>
                <a:spcPct val="90000"/>
              </a:lnSpc>
              <a:spcBef>
                <a:spcPts val="0"/>
              </a:spcBef>
              <a:spcAft>
                <a:spcPts val="0"/>
              </a:spcAft>
              <a:buSzPct val="62205"/>
              <a:buNone/>
            </a:pPr>
            <a:r>
              <a:t/>
            </a:r>
            <a:endParaRPr sz="2904"/>
          </a:p>
          <a:p>
            <a:pPr indent="0" lvl="0" marL="457200" rtl="0" algn="l">
              <a:lnSpc>
                <a:spcPct val="90000"/>
              </a:lnSpc>
              <a:spcBef>
                <a:spcPts val="0"/>
              </a:spcBef>
              <a:spcAft>
                <a:spcPts val="0"/>
              </a:spcAft>
              <a:buSzPct val="62205"/>
              <a:buNone/>
            </a:pPr>
            <a:r>
              <a:t/>
            </a:r>
            <a:endParaRPr sz="2904"/>
          </a:p>
          <a:p>
            <a:pPr indent="0" lvl="0" marL="457200" rtl="0" algn="l">
              <a:lnSpc>
                <a:spcPct val="100000"/>
              </a:lnSpc>
              <a:spcBef>
                <a:spcPts val="0"/>
              </a:spcBef>
              <a:spcAft>
                <a:spcPts val="0"/>
              </a:spcAft>
              <a:buSzPct val="62205"/>
              <a:buNone/>
            </a:pPr>
            <a:r>
              <a:rPr lang="en-US" sz="2904"/>
              <a:t>Articles of COIL examples </a:t>
            </a:r>
            <a:r>
              <a:rPr lang="en-US" sz="4024" u="sng">
                <a:solidFill>
                  <a:srgbClr val="002060"/>
                </a:solidFill>
                <a:hlinkClick r:id="rId3">
                  <a:extLst>
                    <a:ext uri="{A12FA001-AC4F-418D-AE19-62706E023703}">
                      <ahyp:hlinkClr val="tx"/>
                    </a:ext>
                  </a:extLst>
                </a:hlinkClick>
              </a:rPr>
              <a:t>https://bit.ly/publishcoil</a:t>
            </a:r>
            <a:endParaRPr sz="4024">
              <a:solidFill>
                <a:srgbClr val="002060"/>
              </a:solidFill>
            </a:endParaRPr>
          </a:p>
          <a:p>
            <a:pPr indent="0" lvl="0" marL="457200" rtl="0" algn="l">
              <a:lnSpc>
                <a:spcPct val="100000"/>
              </a:lnSpc>
              <a:spcBef>
                <a:spcPts val="0"/>
              </a:spcBef>
              <a:spcAft>
                <a:spcPts val="0"/>
              </a:spcAft>
              <a:buSzPct val="62205"/>
              <a:buNone/>
            </a:pPr>
            <a:r>
              <a:t/>
            </a:r>
            <a:endParaRPr sz="2904"/>
          </a:p>
          <a:p>
            <a:pPr indent="0" lvl="0" marL="457200" rtl="0" algn="l">
              <a:lnSpc>
                <a:spcPct val="90000"/>
              </a:lnSpc>
              <a:spcBef>
                <a:spcPts val="0"/>
              </a:spcBef>
              <a:spcAft>
                <a:spcPts val="0"/>
              </a:spcAft>
              <a:buSzPct val="100358"/>
              <a:buNone/>
            </a:pPr>
            <a:r>
              <a:t/>
            </a:r>
            <a:endParaRPr/>
          </a:p>
          <a:p>
            <a:pPr indent="0" lvl="0" marL="457200" rtl="0" algn="l">
              <a:lnSpc>
                <a:spcPct val="90000"/>
              </a:lnSpc>
              <a:spcBef>
                <a:spcPts val="0"/>
              </a:spcBef>
              <a:spcAft>
                <a:spcPts val="0"/>
              </a:spcAft>
              <a:buSzPct val="100358"/>
              <a:buNone/>
            </a:pPr>
            <a:r>
              <a:t/>
            </a:r>
            <a:endParaRPr/>
          </a:p>
          <a:p>
            <a:pPr indent="0" lvl="0" marL="0" rtl="0" algn="l">
              <a:lnSpc>
                <a:spcPct val="90000"/>
              </a:lnSpc>
              <a:spcBef>
                <a:spcPts val="800"/>
              </a:spcBef>
              <a:spcAft>
                <a:spcPts val="0"/>
              </a:spcAft>
              <a:buSzPct val="77777"/>
              <a:buNone/>
            </a:pPr>
            <a:r>
              <a:t/>
            </a:r>
            <a:endParaRPr/>
          </a:p>
          <a:p>
            <a:pPr indent="0" lvl="0" marL="0" rtl="0" algn="l">
              <a:lnSpc>
                <a:spcPct val="90000"/>
              </a:lnSpc>
              <a:spcBef>
                <a:spcPts val="800"/>
              </a:spcBef>
              <a:spcAft>
                <a:spcPts val="0"/>
              </a:spcAft>
              <a:buSzPct val="77777"/>
              <a:buNone/>
            </a:pPr>
            <a:r>
              <a:t/>
            </a:r>
            <a:endParaRPr/>
          </a:p>
        </p:txBody>
      </p:sp>
      <p:sp>
        <p:nvSpPr>
          <p:cNvPr id="506" name="Google Shape;506;g27e65c0a5e2_0_3"/>
          <p:cNvSpPr txBox="1"/>
          <p:nvPr>
            <p:ph type="title"/>
          </p:nvPr>
        </p:nvSpPr>
        <p:spPr>
          <a:xfrm>
            <a:off x="418450" y="4261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lang="en-US"/>
              <a:t>Medical / Global Health Oriented COILs 	</a:t>
            </a:r>
            <a:endParaRPr/>
          </a:p>
        </p:txBody>
      </p:sp>
      <p:sp>
        <p:nvSpPr>
          <p:cNvPr id="507" name="Google Shape;507;g27e65c0a5e2_0_3"/>
          <p:cNvSpPr/>
          <p:nvPr/>
        </p:nvSpPr>
        <p:spPr>
          <a:xfrm>
            <a:off x="6335400" y="2701900"/>
            <a:ext cx="1557300" cy="117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2060"/>
                </a:solidFill>
                <a:latin typeface="Arial"/>
                <a:ea typeface="Arial"/>
                <a:cs typeface="Arial"/>
                <a:sym typeface="Arial"/>
              </a:rPr>
              <a:t>Nursing Students learning about SDGs and each other </a:t>
            </a:r>
            <a:endParaRPr b="0" i="0" sz="1600" u="none" cap="none" strike="noStrike">
              <a:solidFill>
                <a:srgbClr val="002060"/>
              </a:solidFill>
              <a:latin typeface="Arial"/>
              <a:ea typeface="Arial"/>
              <a:cs typeface="Arial"/>
              <a:sym typeface="Arial"/>
            </a:endParaRPr>
          </a:p>
        </p:txBody>
      </p:sp>
      <p:sp>
        <p:nvSpPr>
          <p:cNvPr id="508" name="Google Shape;508;g27e65c0a5e2_0_3"/>
          <p:cNvSpPr/>
          <p:nvPr/>
        </p:nvSpPr>
        <p:spPr>
          <a:xfrm>
            <a:off x="418450" y="1420350"/>
            <a:ext cx="2882700" cy="2325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1600"/>
              <a:buFont typeface="Arial"/>
              <a:buNone/>
            </a:pPr>
            <a:r>
              <a:rPr b="0" i="0" lang="en-US" sz="1600" u="none" cap="none" strike="noStrike">
                <a:solidFill>
                  <a:srgbClr val="002060"/>
                </a:solidFill>
                <a:latin typeface="Arial"/>
                <a:ea typeface="Arial"/>
                <a:cs typeface="Arial"/>
                <a:sym typeface="Arial"/>
              </a:rPr>
              <a:t>Green Dentistry research between Durban University of Technology South Africa</a:t>
            </a:r>
            <a:endParaRPr b="0" i="0" sz="1600" u="none" cap="none" strike="noStrike">
              <a:solidFill>
                <a:srgbClr val="002060"/>
              </a:solidFill>
              <a:latin typeface="Arial"/>
              <a:ea typeface="Arial"/>
              <a:cs typeface="Arial"/>
              <a:sym typeface="Arial"/>
            </a:endParaRPr>
          </a:p>
          <a:p>
            <a:pPr indent="0" lvl="0" marL="457200" marR="0" rtl="0" algn="l">
              <a:lnSpc>
                <a:spcPct val="90000"/>
              </a:lnSpc>
              <a:spcBef>
                <a:spcPts val="0"/>
              </a:spcBef>
              <a:spcAft>
                <a:spcPts val="0"/>
              </a:spcAft>
              <a:buClr>
                <a:schemeClr val="dk1"/>
              </a:buClr>
              <a:buSzPts val="1100"/>
              <a:buFont typeface="Arial"/>
              <a:buNone/>
            </a:pPr>
            <a:r>
              <a:rPr b="0" i="0" lang="en-US" sz="1600" u="none" cap="none" strike="noStrike">
                <a:solidFill>
                  <a:srgbClr val="002060"/>
                </a:solidFill>
                <a:latin typeface="Arial"/>
                <a:ea typeface="Arial"/>
                <a:cs typeface="Arial"/>
                <a:sym typeface="Arial"/>
              </a:rPr>
              <a:t>UNESP, Sao Paolo State University, Brazil and New York </a:t>
            </a:r>
            <a:endParaRPr b="0" i="0" sz="1600" u="none" cap="none" strike="noStrike">
              <a:solidFill>
                <a:srgbClr val="002060"/>
              </a:solidFill>
              <a:latin typeface="Arial"/>
              <a:ea typeface="Arial"/>
              <a:cs typeface="Arial"/>
              <a:sym typeface="Arial"/>
            </a:endParaRPr>
          </a:p>
        </p:txBody>
      </p:sp>
      <p:sp>
        <p:nvSpPr>
          <p:cNvPr id="509" name="Google Shape;509;g27e65c0a5e2_0_3"/>
          <p:cNvSpPr/>
          <p:nvPr/>
        </p:nvSpPr>
        <p:spPr>
          <a:xfrm>
            <a:off x="3566700" y="1338300"/>
            <a:ext cx="2593200" cy="117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1600"/>
              <a:buFont typeface="Arial"/>
              <a:buNone/>
            </a:pPr>
            <a:r>
              <a:rPr b="0" i="0" lang="en-US" sz="1600" u="none" cap="none" strike="noStrike">
                <a:solidFill>
                  <a:srgbClr val="002060"/>
                </a:solidFill>
                <a:latin typeface="Arial"/>
                <a:ea typeface="Arial"/>
                <a:cs typeface="Arial"/>
                <a:sym typeface="Arial"/>
              </a:rPr>
              <a:t>Solutions to Food Insecurity, and Chronic Disease</a:t>
            </a:r>
            <a:endParaRPr b="0" i="0" sz="1600" u="none" cap="none" strike="noStrike">
              <a:solidFill>
                <a:srgbClr val="002060"/>
              </a:solidFill>
              <a:latin typeface="Arial"/>
              <a:ea typeface="Arial"/>
              <a:cs typeface="Arial"/>
              <a:sym typeface="Arial"/>
            </a:endParaRPr>
          </a:p>
          <a:p>
            <a:pPr indent="0" lvl="0" marL="457200" marR="0" rtl="0" algn="l">
              <a:lnSpc>
                <a:spcPct val="90000"/>
              </a:lnSpc>
              <a:spcBef>
                <a:spcPts val="0"/>
              </a:spcBef>
              <a:spcAft>
                <a:spcPts val="0"/>
              </a:spcAft>
              <a:buClr>
                <a:srgbClr val="000000"/>
              </a:buClr>
              <a:buSzPts val="1600"/>
              <a:buFont typeface="Arial"/>
              <a:buNone/>
            </a:pPr>
            <a:r>
              <a:rPr b="0" i="0" lang="en-US" sz="1600" u="none" cap="none" strike="noStrike">
                <a:solidFill>
                  <a:srgbClr val="002060"/>
                </a:solidFill>
                <a:latin typeface="Arial"/>
                <a:ea typeface="Arial"/>
                <a:cs typeface="Arial"/>
                <a:sym typeface="Arial"/>
              </a:rPr>
              <a:t>Venezuela, Yemen, New York</a:t>
            </a:r>
            <a:endParaRPr b="0" i="0" sz="1600" u="none" cap="none" strike="noStrike">
              <a:solidFill>
                <a:srgbClr val="002060"/>
              </a:solidFill>
              <a:latin typeface="Arial"/>
              <a:ea typeface="Arial"/>
              <a:cs typeface="Arial"/>
              <a:sym typeface="Arial"/>
            </a:endParaRPr>
          </a:p>
        </p:txBody>
      </p:sp>
      <p:sp>
        <p:nvSpPr>
          <p:cNvPr id="510" name="Google Shape;510;g27e65c0a5e2_0_3"/>
          <p:cNvSpPr/>
          <p:nvPr/>
        </p:nvSpPr>
        <p:spPr>
          <a:xfrm>
            <a:off x="3521675" y="2614025"/>
            <a:ext cx="2593200" cy="117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1600"/>
              <a:buFont typeface="Arial"/>
              <a:buNone/>
            </a:pPr>
            <a:r>
              <a:rPr b="0" i="0" lang="en-US" sz="1600" u="none" cap="none" strike="noStrike">
                <a:solidFill>
                  <a:srgbClr val="002060"/>
                </a:solidFill>
                <a:latin typeface="Arial"/>
                <a:ea typeface="Arial"/>
                <a:cs typeface="Arial"/>
                <a:sym typeface="Arial"/>
              </a:rPr>
              <a:t>Violence against Women Awareness campaigns - Colombia, South Africa, Mexico</a:t>
            </a:r>
            <a:endParaRPr b="0" i="0" sz="1600" u="none" cap="none" strike="noStrike">
              <a:solidFill>
                <a:srgbClr val="002060"/>
              </a:solidFill>
              <a:latin typeface="Arial"/>
              <a:ea typeface="Arial"/>
              <a:cs typeface="Arial"/>
              <a:sym typeface="Arial"/>
            </a:endParaRPr>
          </a:p>
        </p:txBody>
      </p:sp>
      <p:sp>
        <p:nvSpPr>
          <p:cNvPr id="511" name="Google Shape;511;g27e65c0a5e2_0_3"/>
          <p:cNvSpPr/>
          <p:nvPr/>
        </p:nvSpPr>
        <p:spPr>
          <a:xfrm>
            <a:off x="6359650" y="1338300"/>
            <a:ext cx="2593200" cy="117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1600"/>
              <a:buFont typeface="Arial"/>
              <a:buNone/>
            </a:pPr>
            <a:r>
              <a:rPr b="0" i="0" lang="en-US" sz="1600" u="none" cap="none" strike="noStrike">
                <a:solidFill>
                  <a:srgbClr val="002060"/>
                </a:solidFill>
                <a:latin typeface="Arial"/>
                <a:ea typeface="Arial"/>
                <a:cs typeface="Arial"/>
                <a:sym typeface="Arial"/>
              </a:rPr>
              <a:t>Working with local Community Parks organizations in Kenya, Venezuala </a:t>
            </a:r>
            <a:endParaRPr b="0" i="0" sz="1600" u="none" cap="none" strike="noStrike">
              <a:solidFill>
                <a:srgbClr val="00206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id="517" name="Google Shape;517;g27e65c0a5e2_0_827"/>
          <p:cNvPicPr preferRelativeResize="0"/>
          <p:nvPr/>
        </p:nvPicPr>
        <p:blipFill rotWithShape="1">
          <a:blip r:embed="rId3">
            <a:alphaModFix/>
          </a:blip>
          <a:srcRect b="0" l="0" r="0" t="0"/>
          <a:stretch/>
        </p:blipFill>
        <p:spPr>
          <a:xfrm>
            <a:off x="720250" y="623700"/>
            <a:ext cx="7703499" cy="3654600"/>
          </a:xfrm>
          <a:prstGeom prst="rect">
            <a:avLst/>
          </a:prstGeom>
          <a:noFill/>
          <a:ln>
            <a:noFill/>
          </a:ln>
        </p:spPr>
      </p:pic>
      <p:sp>
        <p:nvSpPr>
          <p:cNvPr id="518" name="Google Shape;518;g27e65c0a5e2_0_827"/>
          <p:cNvSpPr txBox="1"/>
          <p:nvPr>
            <p:ph type="title"/>
          </p:nvPr>
        </p:nvSpPr>
        <p:spPr>
          <a:xfrm>
            <a:off x="235425" y="90125"/>
            <a:ext cx="9001200" cy="451800"/>
          </a:xfrm>
          <a:prstGeom prst="rect">
            <a:avLst/>
          </a:prstGeom>
          <a:noFill/>
          <a:ln>
            <a:noFill/>
          </a:ln>
        </p:spPr>
        <p:txBody>
          <a:bodyPr anchorCtr="0" anchor="t" bIns="34275" lIns="68550" spcFirstLastPara="1" rIns="68550" wrap="square" tIns="34275">
            <a:noAutofit/>
          </a:bodyPr>
          <a:lstStyle/>
          <a:p>
            <a:pPr indent="0" lvl="0" marL="0" rtl="0" algn="l">
              <a:lnSpc>
                <a:spcPct val="90000"/>
              </a:lnSpc>
              <a:spcBef>
                <a:spcPts val="0"/>
              </a:spcBef>
              <a:spcAft>
                <a:spcPts val="0"/>
              </a:spcAft>
              <a:buClr>
                <a:srgbClr val="004C93"/>
              </a:buClr>
              <a:buSzPts val="4800"/>
              <a:buFont typeface="Calibri"/>
              <a:buNone/>
            </a:pPr>
            <a:r>
              <a:rPr lang="en-US" sz="3000">
                <a:solidFill>
                  <a:srgbClr val="004C93"/>
                </a:solidFill>
                <a:latin typeface="Calibri"/>
                <a:ea typeface="Calibri"/>
                <a:cs typeface="Calibri"/>
                <a:sym typeface="Calibri"/>
              </a:rPr>
              <a:t>What are your Disruptive Practices for Global Learning?</a:t>
            </a:r>
            <a:endParaRPr sz="3000">
              <a:solidFill>
                <a:srgbClr val="004C93"/>
              </a:solidFill>
              <a:latin typeface="Calibri"/>
              <a:ea typeface="Calibri"/>
              <a:cs typeface="Calibri"/>
              <a:sym typeface="Calibri"/>
            </a:endParaRPr>
          </a:p>
        </p:txBody>
      </p:sp>
      <p:sp>
        <p:nvSpPr>
          <p:cNvPr id="519" name="Google Shape;519;g27e65c0a5e2_0_827"/>
          <p:cNvSpPr/>
          <p:nvPr/>
        </p:nvSpPr>
        <p:spPr>
          <a:xfrm>
            <a:off x="6638580" y="4827407"/>
            <a:ext cx="114600" cy="1104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20" name="Google Shape;520;g27e65c0a5e2_0_827"/>
          <p:cNvSpPr txBox="1"/>
          <p:nvPr/>
        </p:nvSpPr>
        <p:spPr>
          <a:xfrm>
            <a:off x="98550" y="4278300"/>
            <a:ext cx="8946900" cy="8451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b="1" i="0" lang="en-US" sz="1300" u="none" cap="none" strike="noStrike">
                <a:solidFill>
                  <a:schemeClr val="dk1"/>
                </a:solidFill>
                <a:latin typeface="Arial"/>
                <a:ea typeface="Arial"/>
                <a:cs typeface="Arial"/>
                <a:sym typeface="Arial"/>
              </a:rPr>
              <a:t>“We need to focus on building and rebuilding rooms, not on regulating traffic within and between them. This is a world-making project aimed at building and rebuilding actual structures of social connection and movement, not mere critique of the ones we already have (Taiwo 2022).” This is what COIL can do. </a:t>
            </a:r>
            <a:endParaRPr b="1" i="0" sz="1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16"/>
          <p:cNvSpPr/>
          <p:nvPr/>
        </p:nvSpPr>
        <p:spPr>
          <a:xfrm>
            <a:off x="-59424" y="4782345"/>
            <a:ext cx="9319847" cy="497563"/>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27" name="Google Shape;527;p16"/>
          <p:cNvSpPr/>
          <p:nvPr/>
        </p:nvSpPr>
        <p:spPr>
          <a:xfrm>
            <a:off x="6815337" y="4431323"/>
            <a:ext cx="1026434" cy="1042745"/>
          </a:xfrm>
          <a:prstGeom prst="ellipse">
            <a:avLst/>
          </a:prstGeom>
          <a:solidFill>
            <a:srgbClr val="009E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28" name="Google Shape;528;p16"/>
          <p:cNvSpPr/>
          <p:nvPr/>
        </p:nvSpPr>
        <p:spPr>
          <a:xfrm>
            <a:off x="6664097" y="4711571"/>
            <a:ext cx="818543" cy="855050"/>
          </a:xfrm>
          <a:prstGeom prst="ellipse">
            <a:avLst/>
          </a:prstGeom>
          <a:solidFill>
            <a:srgbClr val="7DDA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29" name="Google Shape;529;p16"/>
          <p:cNvSpPr/>
          <p:nvPr/>
        </p:nvSpPr>
        <p:spPr>
          <a:xfrm>
            <a:off x="6759631" y="4961487"/>
            <a:ext cx="514350" cy="510454"/>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30" name="Google Shape;530;p16"/>
          <p:cNvSpPr/>
          <p:nvPr/>
        </p:nvSpPr>
        <p:spPr>
          <a:xfrm>
            <a:off x="7791469" y="4944019"/>
            <a:ext cx="195419" cy="19948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31" name="Google Shape;531;p16"/>
          <p:cNvSpPr/>
          <p:nvPr/>
        </p:nvSpPr>
        <p:spPr>
          <a:xfrm>
            <a:off x="6563907" y="4779041"/>
            <a:ext cx="118881" cy="12744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32" name="Google Shape;532;p16"/>
          <p:cNvSpPr/>
          <p:nvPr/>
        </p:nvSpPr>
        <p:spPr>
          <a:xfrm flipH="1" rot="10800000">
            <a:off x="6353207" y="5096295"/>
            <a:ext cx="261647" cy="280693"/>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33" name="Google Shape;533;p16"/>
          <p:cNvSpPr/>
          <p:nvPr/>
        </p:nvSpPr>
        <p:spPr>
          <a:xfrm>
            <a:off x="6250251" y="4904262"/>
            <a:ext cx="194101" cy="192033"/>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34" name="Google Shape;534;p16"/>
          <p:cNvSpPr/>
          <p:nvPr/>
        </p:nvSpPr>
        <p:spPr>
          <a:xfrm>
            <a:off x="8040914" y="5019696"/>
            <a:ext cx="118881" cy="127446"/>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35" name="Google Shape;535;p16"/>
          <p:cNvSpPr/>
          <p:nvPr/>
        </p:nvSpPr>
        <p:spPr>
          <a:xfrm>
            <a:off x="7841771" y="4791695"/>
            <a:ext cx="381743" cy="150672"/>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descr="https://lh4.googleusercontent.com/2XAh8eTlFdpKN94_pW4ZIoLrM9CisH2VrKEstPjI-hJuiOY06dIMG0BA3ascLYs3jGa23u8wZWTuvlXe3KUvO9d5FyJRZggmDYKBwpVB3eHyraffzhfD0r-Dy5wBlEQyqEsisXBL0Q" id="536" name="Google Shape;536;p16"/>
          <p:cNvPicPr preferRelativeResize="0"/>
          <p:nvPr/>
        </p:nvPicPr>
        <p:blipFill rotWithShape="1">
          <a:blip r:embed="rId3">
            <a:alphaModFix/>
          </a:blip>
          <a:srcRect b="0" l="0" r="0" t="0"/>
          <a:stretch/>
        </p:blipFill>
        <p:spPr>
          <a:xfrm>
            <a:off x="7425221" y="3528726"/>
            <a:ext cx="1483931" cy="1432761"/>
          </a:xfrm>
          <a:prstGeom prst="rect">
            <a:avLst/>
          </a:prstGeom>
          <a:noFill/>
          <a:ln>
            <a:noFill/>
          </a:ln>
        </p:spPr>
      </p:pic>
      <p:sp>
        <p:nvSpPr>
          <p:cNvPr id="537" name="Google Shape;537;p16"/>
          <p:cNvSpPr/>
          <p:nvPr/>
        </p:nvSpPr>
        <p:spPr>
          <a:xfrm>
            <a:off x="8269042" y="4580842"/>
            <a:ext cx="973192" cy="1005155"/>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38" name="Google Shape;538;p16"/>
          <p:cNvSpPr/>
          <p:nvPr/>
        </p:nvSpPr>
        <p:spPr>
          <a:xfrm rot="428577">
            <a:off x="8206917" y="4781835"/>
            <a:ext cx="117292" cy="467689"/>
          </a:xfrm>
          <a:prstGeom prst="moon">
            <a:avLst>
              <a:gd fmla="val 50000" name="adj"/>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39" name="Google Shape;539;p16"/>
          <p:cNvSpPr/>
          <p:nvPr/>
        </p:nvSpPr>
        <p:spPr>
          <a:xfrm>
            <a:off x="8646677" y="4667294"/>
            <a:ext cx="686305" cy="665970"/>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40" name="Google Shape;540;p16"/>
          <p:cNvSpPr/>
          <p:nvPr/>
        </p:nvSpPr>
        <p:spPr>
          <a:xfrm>
            <a:off x="8823043" y="4803798"/>
            <a:ext cx="455639" cy="431797"/>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41" name="Google Shape;541;p16"/>
          <p:cNvSpPr/>
          <p:nvPr/>
        </p:nvSpPr>
        <p:spPr>
          <a:xfrm>
            <a:off x="7841771" y="4790044"/>
            <a:ext cx="427271" cy="140939"/>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42" name="Google Shape;542;p16"/>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4C93"/>
              </a:buClr>
              <a:buSzPts val="4800"/>
              <a:buFont typeface="Calibri"/>
              <a:buNone/>
            </a:pPr>
            <a:r>
              <a:rPr lang="en-US" sz="4800">
                <a:solidFill>
                  <a:srgbClr val="004C93"/>
                </a:solidFill>
              </a:rPr>
              <a:t>Perspectives on COIL</a:t>
            </a:r>
            <a:endParaRPr/>
          </a:p>
        </p:txBody>
      </p:sp>
      <p:sp>
        <p:nvSpPr>
          <p:cNvPr id="543" name="Google Shape;543;p16"/>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1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id="548" name="Google Shape;548;g27e65c0a5e2_0_680"/>
          <p:cNvPicPr preferRelativeResize="0"/>
          <p:nvPr/>
        </p:nvPicPr>
        <p:blipFill rotWithShape="1">
          <a:blip r:embed="rId3">
            <a:alphaModFix/>
          </a:blip>
          <a:srcRect b="0" l="0" r="0" t="0"/>
          <a:stretch/>
        </p:blipFill>
        <p:spPr>
          <a:xfrm>
            <a:off x="3796900" y="228650"/>
            <a:ext cx="5205650" cy="3714500"/>
          </a:xfrm>
          <a:prstGeom prst="rect">
            <a:avLst/>
          </a:prstGeom>
          <a:noFill/>
          <a:ln>
            <a:noFill/>
          </a:ln>
        </p:spPr>
      </p:pic>
      <p:sp>
        <p:nvSpPr>
          <p:cNvPr id="549" name="Google Shape;549;g27e65c0a5e2_0_680"/>
          <p:cNvSpPr txBox="1"/>
          <p:nvPr/>
        </p:nvSpPr>
        <p:spPr>
          <a:xfrm>
            <a:off x="331050" y="2438600"/>
            <a:ext cx="3263100" cy="1431600"/>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0"/>
              </a:spcBef>
              <a:spcAft>
                <a:spcPts val="0"/>
              </a:spcAft>
              <a:buClr>
                <a:srgbClr val="000000"/>
              </a:buClr>
              <a:buSzPts val="1600"/>
              <a:buFont typeface="Arial"/>
              <a:buNone/>
            </a:pPr>
            <a:r>
              <a:rPr b="0" i="0" lang="en-US" sz="1200" u="none" cap="none" strike="noStrike">
                <a:solidFill>
                  <a:schemeClr val="dk1"/>
                </a:solidFill>
                <a:latin typeface="Arial"/>
                <a:ea typeface="Arial"/>
                <a:cs typeface="Arial"/>
                <a:sym typeface="Arial"/>
              </a:rPr>
              <a:t>According to the National Association of College and Employers (NACE), employers want students to demonstrate the awareness, attitude, knowledge, and skills required to equitably engage and include people from different local and global cultures.</a:t>
            </a:r>
            <a:endParaRPr b="0" i="0" sz="1200" u="none" cap="none" strike="noStrike">
              <a:solidFill>
                <a:schemeClr val="dk1"/>
              </a:solidFill>
              <a:latin typeface="Arial"/>
              <a:ea typeface="Arial"/>
              <a:cs typeface="Arial"/>
              <a:sym typeface="Arial"/>
            </a:endParaRPr>
          </a:p>
        </p:txBody>
      </p:sp>
      <p:sp>
        <p:nvSpPr>
          <p:cNvPr id="550" name="Google Shape;550;g27e65c0a5e2_0_680"/>
          <p:cNvSpPr/>
          <p:nvPr/>
        </p:nvSpPr>
        <p:spPr>
          <a:xfrm>
            <a:off x="6638580" y="4827407"/>
            <a:ext cx="114600" cy="1104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id="551" name="Google Shape;551;g27e65c0a5e2_0_680"/>
          <p:cNvPicPr preferRelativeResize="0"/>
          <p:nvPr/>
        </p:nvPicPr>
        <p:blipFill rotWithShape="1">
          <a:blip r:embed="rId4">
            <a:alphaModFix/>
          </a:blip>
          <a:srcRect b="0" l="0" r="0" t="0"/>
          <a:stretch/>
        </p:blipFill>
        <p:spPr>
          <a:xfrm>
            <a:off x="8134547" y="4444174"/>
            <a:ext cx="653338" cy="630799"/>
          </a:xfrm>
          <a:prstGeom prst="rect">
            <a:avLst/>
          </a:prstGeom>
          <a:noFill/>
          <a:ln>
            <a:noFill/>
          </a:ln>
        </p:spPr>
      </p:pic>
      <p:cxnSp>
        <p:nvCxnSpPr>
          <p:cNvPr id="552" name="Google Shape;552;g27e65c0a5e2_0_680"/>
          <p:cNvCxnSpPr/>
          <p:nvPr/>
        </p:nvCxnSpPr>
        <p:spPr>
          <a:xfrm flipH="1">
            <a:off x="-6899" y="4336130"/>
            <a:ext cx="9150900" cy="39900"/>
          </a:xfrm>
          <a:prstGeom prst="straightConnector1">
            <a:avLst/>
          </a:prstGeom>
          <a:noFill/>
          <a:ln cap="flat" cmpd="thickThin" w="152400">
            <a:solidFill>
              <a:srgbClr val="1E4E79"/>
            </a:solidFill>
            <a:prstDash val="solid"/>
            <a:miter lim="800000"/>
            <a:headEnd len="sm" w="sm" type="none"/>
            <a:tailEnd len="sm" w="sm" type="none"/>
          </a:ln>
        </p:spPr>
      </p:cxnSp>
      <p:sp>
        <p:nvSpPr>
          <p:cNvPr id="553" name="Google Shape;553;g27e65c0a5e2_0_680"/>
          <p:cNvSpPr txBox="1"/>
          <p:nvPr/>
        </p:nvSpPr>
        <p:spPr>
          <a:xfrm>
            <a:off x="285600" y="126550"/>
            <a:ext cx="3263100" cy="2308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4600"/>
              <a:buFont typeface="Arial"/>
              <a:buNone/>
            </a:pPr>
            <a:r>
              <a:rPr b="0" i="0" lang="en-US" sz="4600" u="none" cap="none" strike="noStrike">
                <a:solidFill>
                  <a:srgbClr val="004C93"/>
                </a:solidFill>
                <a:latin typeface="Calibri"/>
                <a:ea typeface="Calibri"/>
                <a:cs typeface="Calibri"/>
                <a:sym typeface="Calibri"/>
              </a:rPr>
              <a:t>Competitive Professional Edge</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g27e65c0a5e2_0_789"/>
          <p:cNvSpPr txBox="1"/>
          <p:nvPr/>
        </p:nvSpPr>
        <p:spPr>
          <a:xfrm>
            <a:off x="2570100" y="1623475"/>
            <a:ext cx="64593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pic>
        <p:nvPicPr>
          <p:cNvPr id="559" name="Google Shape;559;g27e65c0a5e2_0_789"/>
          <p:cNvPicPr preferRelativeResize="0"/>
          <p:nvPr/>
        </p:nvPicPr>
        <p:blipFill rotWithShape="1">
          <a:blip r:embed="rId3">
            <a:alphaModFix/>
          </a:blip>
          <a:srcRect b="0" l="0" r="0" t="0"/>
          <a:stretch/>
        </p:blipFill>
        <p:spPr>
          <a:xfrm>
            <a:off x="791299" y="324799"/>
            <a:ext cx="2409275" cy="3616125"/>
          </a:xfrm>
          <a:prstGeom prst="rect">
            <a:avLst/>
          </a:prstGeom>
          <a:noFill/>
          <a:ln>
            <a:noFill/>
          </a:ln>
        </p:spPr>
      </p:pic>
      <p:sp>
        <p:nvSpPr>
          <p:cNvPr id="560" name="Google Shape;560;g27e65c0a5e2_0_789"/>
          <p:cNvSpPr/>
          <p:nvPr/>
        </p:nvSpPr>
        <p:spPr>
          <a:xfrm>
            <a:off x="6638580" y="4827407"/>
            <a:ext cx="114600" cy="1104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id="561" name="Google Shape;561;g27e65c0a5e2_0_789"/>
          <p:cNvPicPr preferRelativeResize="0"/>
          <p:nvPr/>
        </p:nvPicPr>
        <p:blipFill rotWithShape="1">
          <a:blip r:embed="rId4">
            <a:alphaModFix/>
          </a:blip>
          <a:srcRect b="0" l="0" r="0" t="0"/>
          <a:stretch/>
        </p:blipFill>
        <p:spPr>
          <a:xfrm>
            <a:off x="3992522" y="4444174"/>
            <a:ext cx="653338" cy="630799"/>
          </a:xfrm>
          <a:prstGeom prst="rect">
            <a:avLst/>
          </a:prstGeom>
          <a:noFill/>
          <a:ln>
            <a:noFill/>
          </a:ln>
        </p:spPr>
      </p:pic>
      <p:cxnSp>
        <p:nvCxnSpPr>
          <p:cNvPr id="562" name="Google Shape;562;g27e65c0a5e2_0_789"/>
          <p:cNvCxnSpPr/>
          <p:nvPr/>
        </p:nvCxnSpPr>
        <p:spPr>
          <a:xfrm flipH="1">
            <a:off x="-6899" y="4336130"/>
            <a:ext cx="9150900" cy="39900"/>
          </a:xfrm>
          <a:prstGeom prst="straightConnector1">
            <a:avLst/>
          </a:prstGeom>
          <a:noFill/>
          <a:ln cap="flat" cmpd="thickThin" w="152400">
            <a:solidFill>
              <a:srgbClr val="1E4E79"/>
            </a:solidFill>
            <a:prstDash val="solid"/>
            <a:miter lim="800000"/>
            <a:headEnd len="sm" w="sm" type="none"/>
            <a:tailEnd len="sm" w="sm" type="none"/>
          </a:ln>
        </p:spPr>
      </p:cxnSp>
      <p:sp>
        <p:nvSpPr>
          <p:cNvPr id="563" name="Google Shape;563;g27e65c0a5e2_0_789"/>
          <p:cNvSpPr txBox="1"/>
          <p:nvPr/>
        </p:nvSpPr>
        <p:spPr>
          <a:xfrm>
            <a:off x="3815600" y="1851325"/>
            <a:ext cx="4076700" cy="1803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US" sz="1200" u="none" cap="none" strike="noStrike">
                <a:solidFill>
                  <a:schemeClr val="dk1"/>
                </a:solidFill>
                <a:latin typeface="Arial"/>
                <a:ea typeface="Arial"/>
                <a:cs typeface="Arial"/>
                <a:sym typeface="Arial"/>
              </a:rPr>
              <a:t>“Where is the beauty, </a:t>
            </a:r>
            <a:r>
              <a:rPr b="1" i="0" lang="en-US" sz="1800" u="none" cap="none" strike="noStrike">
                <a:solidFill>
                  <a:schemeClr val="dk1"/>
                </a:solidFill>
                <a:latin typeface="Arial"/>
                <a:ea typeface="Arial"/>
                <a:cs typeface="Arial"/>
                <a:sym typeface="Arial"/>
              </a:rPr>
              <a:t>the resistance</a:t>
            </a:r>
            <a:r>
              <a:rPr b="0" i="0" lang="en-US" sz="1200" u="none" cap="none" strike="noStrike">
                <a:solidFill>
                  <a:schemeClr val="dk1"/>
                </a:solidFill>
                <a:latin typeface="Arial"/>
                <a:ea typeface="Arial"/>
                <a:cs typeface="Arial"/>
                <a:sym typeface="Arial"/>
              </a:rPr>
              <a:t>,</a:t>
            </a:r>
            <a:r>
              <a:rPr b="1" i="0" lang="en-US" sz="1900" u="none" cap="none" strike="noStrike">
                <a:solidFill>
                  <a:schemeClr val="dk1"/>
                </a:solidFill>
                <a:latin typeface="Arial"/>
                <a:ea typeface="Arial"/>
                <a:cs typeface="Arial"/>
                <a:sym typeface="Arial"/>
              </a:rPr>
              <a:t> </a:t>
            </a:r>
            <a:br>
              <a:rPr b="1" i="0" lang="en-US" sz="1900" u="none" cap="none" strike="noStrike">
                <a:solidFill>
                  <a:schemeClr val="dk1"/>
                </a:solidFill>
                <a:latin typeface="Arial"/>
                <a:ea typeface="Arial"/>
                <a:cs typeface="Arial"/>
                <a:sym typeface="Arial"/>
              </a:rPr>
            </a:br>
            <a:r>
              <a:rPr b="1" i="0" lang="en-US" sz="1900" u="none" cap="none" strike="noStrike">
                <a:solidFill>
                  <a:schemeClr val="dk1"/>
                </a:solidFill>
                <a:latin typeface="Arial"/>
                <a:ea typeface="Arial"/>
                <a:cs typeface="Arial"/>
                <a:sym typeface="Arial"/>
              </a:rPr>
              <a:t>the joy</a:t>
            </a:r>
            <a:r>
              <a:rPr b="0" i="0" lang="en-US" sz="1200" u="none" cap="none" strike="noStrike">
                <a:solidFill>
                  <a:schemeClr val="dk1"/>
                </a:solidFill>
                <a:latin typeface="Arial"/>
                <a:ea typeface="Arial"/>
                <a:cs typeface="Arial"/>
                <a:sym typeface="Arial"/>
              </a:rPr>
              <a:t>, the art, </a:t>
            </a:r>
            <a:r>
              <a:rPr b="1" i="0" lang="en-US" sz="1800" u="none" cap="none" strike="noStrike">
                <a:solidFill>
                  <a:schemeClr val="dk1"/>
                </a:solidFill>
                <a:latin typeface="Arial"/>
                <a:ea typeface="Arial"/>
                <a:cs typeface="Arial"/>
                <a:sym typeface="Arial"/>
              </a:rPr>
              <a:t>the healing</a:t>
            </a:r>
            <a:r>
              <a:rPr b="0" i="0" lang="en-US" sz="1200" u="none" cap="none" strike="noStrike">
                <a:solidFill>
                  <a:schemeClr val="dk1"/>
                </a:solidFill>
                <a:latin typeface="Arial"/>
                <a:ea typeface="Arial"/>
                <a:cs typeface="Arial"/>
                <a:sym typeface="Arial"/>
              </a:rPr>
              <a:t>, redemption, and </a:t>
            </a:r>
            <a:r>
              <a:rPr b="1" i="0" lang="en-US" sz="1900" u="none" cap="none" strike="noStrike">
                <a:solidFill>
                  <a:schemeClr val="dk1"/>
                </a:solidFill>
                <a:latin typeface="Arial"/>
                <a:ea typeface="Arial"/>
                <a:cs typeface="Arial"/>
                <a:sym typeface="Arial"/>
              </a:rPr>
              <a:t>the humanity</a:t>
            </a:r>
            <a:r>
              <a:rPr b="0" i="0" lang="en-US" sz="1200" u="none" cap="none" strike="noStrike">
                <a:solidFill>
                  <a:schemeClr val="dk1"/>
                </a:solidFill>
                <a:latin typeface="Arial"/>
                <a:ea typeface="Arial"/>
                <a:cs typeface="Arial"/>
                <a:sym typeface="Arial"/>
              </a:rPr>
              <a:t> and ingenuity of people making something out of nothing? … my student’s log illustrates the need for more robust conversations about culture, race, and learning styles.” </a:t>
            </a:r>
            <a:endParaRPr b="0" i="0" sz="1200" u="none" cap="none" strike="noStrike">
              <a:solidFill>
                <a:schemeClr val="dk1"/>
              </a:solidFill>
              <a:latin typeface="Arial"/>
              <a:ea typeface="Arial"/>
              <a:cs typeface="Arial"/>
              <a:sym typeface="Arial"/>
            </a:endParaRPr>
          </a:p>
        </p:txBody>
      </p:sp>
      <p:sp>
        <p:nvSpPr>
          <p:cNvPr id="564" name="Google Shape;564;g27e65c0a5e2_0_789"/>
          <p:cNvSpPr txBox="1"/>
          <p:nvPr/>
        </p:nvSpPr>
        <p:spPr>
          <a:xfrm>
            <a:off x="3693525" y="56000"/>
            <a:ext cx="5383200" cy="1847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004C93"/>
                </a:solidFill>
                <a:latin typeface="Calibri"/>
                <a:ea typeface="Calibri"/>
                <a:cs typeface="Calibri"/>
                <a:sym typeface="Calibri"/>
              </a:rPr>
              <a:t>When do you center </a:t>
            </a:r>
            <a:br>
              <a:rPr b="0" i="0" lang="en-US" sz="4000" u="none" cap="none" strike="noStrike">
                <a:solidFill>
                  <a:srgbClr val="004C93"/>
                </a:solidFill>
                <a:latin typeface="Calibri"/>
                <a:ea typeface="Calibri"/>
                <a:cs typeface="Calibri"/>
                <a:sym typeface="Calibri"/>
              </a:rPr>
            </a:br>
            <a:r>
              <a:rPr b="0" i="0" lang="en-US" sz="4000" u="none" cap="none" strike="noStrike">
                <a:solidFill>
                  <a:srgbClr val="004C93"/>
                </a:solidFill>
                <a:latin typeface="Calibri"/>
                <a:ea typeface="Calibri"/>
                <a:cs typeface="Calibri"/>
                <a:sym typeface="Calibri"/>
              </a:rPr>
              <a:t>the student in </a:t>
            </a:r>
            <a:br>
              <a:rPr b="0" i="0" lang="en-US" sz="4000" u="none" cap="none" strike="noStrike">
                <a:solidFill>
                  <a:srgbClr val="004C93"/>
                </a:solidFill>
                <a:latin typeface="Calibri"/>
                <a:ea typeface="Calibri"/>
                <a:cs typeface="Calibri"/>
                <a:sym typeface="Calibri"/>
              </a:rPr>
            </a:br>
            <a:r>
              <a:rPr b="0" i="0" lang="en-US" sz="4000" u="none" cap="none" strike="noStrike">
                <a:solidFill>
                  <a:srgbClr val="004C93"/>
                </a:solidFill>
                <a:latin typeface="Calibri"/>
                <a:ea typeface="Calibri"/>
                <a:cs typeface="Calibri"/>
                <a:sym typeface="Calibri"/>
              </a:rPr>
              <a:t>Global Learning?</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id="569" name="Google Shape;569;g27e65c0a5e2_0_476"/>
          <p:cNvPicPr preferRelativeResize="0"/>
          <p:nvPr/>
        </p:nvPicPr>
        <p:blipFill rotWithShape="1">
          <a:blip r:embed="rId3">
            <a:alphaModFix/>
          </a:blip>
          <a:srcRect b="0" l="0" r="0" t="0"/>
          <a:stretch/>
        </p:blipFill>
        <p:spPr>
          <a:xfrm>
            <a:off x="1467650" y="1280125"/>
            <a:ext cx="6601225" cy="3823825"/>
          </a:xfrm>
          <a:prstGeom prst="rect">
            <a:avLst/>
          </a:prstGeom>
          <a:noFill/>
          <a:ln>
            <a:noFill/>
          </a:ln>
        </p:spPr>
      </p:pic>
      <p:sp>
        <p:nvSpPr>
          <p:cNvPr id="570" name="Google Shape;570;g27e65c0a5e2_0_476"/>
          <p:cNvSpPr/>
          <p:nvPr/>
        </p:nvSpPr>
        <p:spPr>
          <a:xfrm>
            <a:off x="158500" y="1580150"/>
            <a:ext cx="2061300" cy="1246500"/>
          </a:xfrm>
          <a:prstGeom prst="wedgeRectCallout">
            <a:avLst>
              <a:gd fmla="val 70618" name="adj1"/>
              <a:gd fmla="val 46436" name="adj2"/>
            </a:avLst>
          </a:prstGeom>
          <a:solidFill>
            <a:srgbClr val="D9D2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“The feeling of the project has been that </a:t>
            </a:r>
            <a:r>
              <a:rPr b="1" i="0" lang="en-US" sz="1000" u="none" cap="none" strike="noStrike">
                <a:solidFill>
                  <a:schemeClr val="dk1"/>
                </a:solidFill>
                <a:latin typeface="Arial"/>
                <a:ea typeface="Arial"/>
                <a:cs typeface="Arial"/>
                <a:sym typeface="Arial"/>
              </a:rPr>
              <a:t>there is no wrong way</a:t>
            </a:r>
            <a:r>
              <a:rPr b="0" i="0" lang="en-US" sz="1000" u="none" cap="none" strike="noStrike">
                <a:solidFill>
                  <a:schemeClr val="dk1"/>
                </a:solidFill>
                <a:latin typeface="Arial"/>
                <a:ea typeface="Arial"/>
                <a:cs typeface="Arial"/>
                <a:sym typeface="Arial"/>
              </a:rPr>
              <a:t> to complete the tasks as long as we are </a:t>
            </a:r>
            <a:r>
              <a:rPr b="1" i="0" lang="en-US" sz="1000" u="none" cap="none" strike="noStrike">
                <a:solidFill>
                  <a:schemeClr val="dk1"/>
                </a:solidFill>
                <a:latin typeface="Arial"/>
                <a:ea typeface="Arial"/>
                <a:cs typeface="Arial"/>
                <a:sym typeface="Arial"/>
              </a:rPr>
              <a:t>discussing, engaging, and reflecting critically</a:t>
            </a:r>
            <a:r>
              <a:rPr b="0" i="0" lang="en-US" sz="1000" u="none" cap="none" strike="noStrike">
                <a:solidFill>
                  <a:schemeClr val="dk1"/>
                </a:solidFill>
                <a:latin typeface="Arial"/>
                <a:ea typeface="Arial"/>
                <a:cs typeface="Arial"/>
                <a:sym typeface="Arial"/>
              </a:rPr>
              <a:t> about our culture and our partner’s culture.”</a:t>
            </a:r>
            <a:endParaRPr b="0" i="0" sz="600" u="none" cap="none" strike="noStrike">
              <a:solidFill>
                <a:srgbClr val="000000"/>
              </a:solidFill>
              <a:latin typeface="Arial"/>
              <a:ea typeface="Arial"/>
              <a:cs typeface="Arial"/>
              <a:sym typeface="Arial"/>
            </a:endParaRPr>
          </a:p>
        </p:txBody>
      </p:sp>
      <p:sp>
        <p:nvSpPr>
          <p:cNvPr id="571" name="Google Shape;571;g27e65c0a5e2_0_476"/>
          <p:cNvSpPr/>
          <p:nvPr/>
        </p:nvSpPr>
        <p:spPr>
          <a:xfrm>
            <a:off x="7108000" y="3997975"/>
            <a:ext cx="1929300" cy="1044000"/>
          </a:xfrm>
          <a:prstGeom prst="wedgeRectCallout">
            <a:avLst>
              <a:gd fmla="val -86159" name="adj1"/>
              <a:gd fmla="val -42804" name="adj2"/>
            </a:avLst>
          </a:prstGeom>
          <a:solidFill>
            <a:srgbClr val="76A5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“I really liked the cooperation. I hope that there are going to be similar </a:t>
            </a:r>
            <a:r>
              <a:rPr b="1" i="0" lang="en-US" sz="1000" u="none" cap="none" strike="noStrike">
                <a:solidFill>
                  <a:schemeClr val="dk1"/>
                </a:solidFill>
                <a:latin typeface="Arial"/>
                <a:ea typeface="Arial"/>
                <a:cs typeface="Arial"/>
                <a:sym typeface="Arial"/>
              </a:rPr>
              <a:t>programs in the future</a:t>
            </a:r>
            <a:r>
              <a:rPr b="0" i="0" lang="en-US" sz="1000" u="none" cap="none" strike="noStrike">
                <a:solidFill>
                  <a:schemeClr val="dk1"/>
                </a:solidFill>
                <a:latin typeface="Arial"/>
                <a:ea typeface="Arial"/>
                <a:cs typeface="Arial"/>
                <a:sym typeface="Arial"/>
              </a:rPr>
              <a:t>. I think it is </a:t>
            </a:r>
            <a:r>
              <a:rPr b="1" i="0" lang="en-US" sz="1000" u="none" cap="none" strike="noStrike">
                <a:solidFill>
                  <a:schemeClr val="dk1"/>
                </a:solidFill>
                <a:latin typeface="Arial"/>
                <a:ea typeface="Arial"/>
                <a:cs typeface="Arial"/>
                <a:sym typeface="Arial"/>
              </a:rPr>
              <a:t>very profitable</a:t>
            </a:r>
            <a:r>
              <a:rPr b="0" i="0" lang="en-US" sz="1000" u="none" cap="none" strike="noStrike">
                <a:solidFill>
                  <a:schemeClr val="dk1"/>
                </a:solidFill>
                <a:latin typeface="Arial"/>
                <a:ea typeface="Arial"/>
                <a:cs typeface="Arial"/>
                <a:sym typeface="Arial"/>
              </a:rPr>
              <a:t> to cooperate and exchange as we did.”</a:t>
            </a:r>
            <a:endParaRPr b="0" i="0" sz="1000" u="none" cap="none" strike="noStrike">
              <a:solidFill>
                <a:srgbClr val="000000"/>
              </a:solidFill>
              <a:latin typeface="Arial"/>
              <a:ea typeface="Arial"/>
              <a:cs typeface="Arial"/>
              <a:sym typeface="Arial"/>
            </a:endParaRPr>
          </a:p>
        </p:txBody>
      </p:sp>
      <p:sp>
        <p:nvSpPr>
          <p:cNvPr id="572" name="Google Shape;572;g27e65c0a5e2_0_476"/>
          <p:cNvSpPr/>
          <p:nvPr/>
        </p:nvSpPr>
        <p:spPr>
          <a:xfrm>
            <a:off x="192300" y="3409500"/>
            <a:ext cx="2428500" cy="1434300"/>
          </a:xfrm>
          <a:prstGeom prst="wedgeRectCallout">
            <a:avLst>
              <a:gd fmla="val 77441" name="adj1"/>
              <a:gd fmla="val 1985" name="adj2"/>
            </a:avLst>
          </a:prstGeom>
          <a:solidFill>
            <a:srgbClr val="9FC5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“The </a:t>
            </a:r>
            <a:r>
              <a:rPr b="1" i="0" lang="en-US" sz="1000" u="none" cap="none" strike="noStrike">
                <a:solidFill>
                  <a:schemeClr val="dk1"/>
                </a:solidFill>
                <a:latin typeface="Arial"/>
                <a:ea typeface="Arial"/>
                <a:cs typeface="Arial"/>
                <a:sym typeface="Arial"/>
              </a:rPr>
              <a:t>discussion culture</a:t>
            </a:r>
            <a:r>
              <a:rPr b="0" i="0" lang="en-US" sz="1000" u="none" cap="none" strike="noStrike">
                <a:solidFill>
                  <a:schemeClr val="dk1"/>
                </a:solidFill>
                <a:latin typeface="Arial"/>
                <a:ea typeface="Arial"/>
                <a:cs typeface="Arial"/>
                <a:sym typeface="Arial"/>
              </a:rPr>
              <a:t> of the Colombian group was particularly interesting for me. On the one hand, they actively participated, but on the other hand, they always invited people to join in. This resulted in a </a:t>
            </a:r>
            <a:r>
              <a:rPr b="1" i="0" lang="en-US" sz="1000" u="none" cap="none" strike="noStrike">
                <a:solidFill>
                  <a:schemeClr val="dk1"/>
                </a:solidFill>
                <a:latin typeface="Arial"/>
                <a:ea typeface="Arial"/>
                <a:cs typeface="Arial"/>
                <a:sym typeface="Arial"/>
              </a:rPr>
              <a:t>more intensive exchange than in other seminars</a:t>
            </a:r>
            <a:r>
              <a:rPr b="0" i="0" lang="en-US" sz="1000" u="none" cap="none" strike="noStrike">
                <a:solidFill>
                  <a:schemeClr val="dk1"/>
                </a:solidFill>
                <a:latin typeface="Arial"/>
                <a:ea typeface="Arial"/>
                <a:cs typeface="Arial"/>
                <a:sym typeface="Arial"/>
              </a:rPr>
              <a:t> with a very respectful atmosphere.”</a:t>
            </a:r>
            <a:endParaRPr b="0" i="0" sz="600" u="none" cap="none" strike="noStrike">
              <a:solidFill>
                <a:srgbClr val="000000"/>
              </a:solidFill>
              <a:latin typeface="Arial"/>
              <a:ea typeface="Arial"/>
              <a:cs typeface="Arial"/>
              <a:sym typeface="Arial"/>
            </a:endParaRPr>
          </a:p>
        </p:txBody>
      </p:sp>
      <p:sp>
        <p:nvSpPr>
          <p:cNvPr id="573" name="Google Shape;573;g27e65c0a5e2_0_476"/>
          <p:cNvSpPr/>
          <p:nvPr/>
        </p:nvSpPr>
        <p:spPr>
          <a:xfrm>
            <a:off x="7414975" y="211850"/>
            <a:ext cx="1616100" cy="724200"/>
          </a:xfrm>
          <a:prstGeom prst="wedgeRectCallout">
            <a:avLst>
              <a:gd fmla="val -47579" name="adj1"/>
              <a:gd fmla="val 72818" name="adj2"/>
            </a:avLst>
          </a:prstGeom>
          <a:solidFill>
            <a:srgbClr val="EAD1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“Our group recordings were the </a:t>
            </a:r>
            <a:r>
              <a:rPr b="1" i="0" lang="en-US" sz="1000" u="none" cap="none" strike="noStrike">
                <a:solidFill>
                  <a:schemeClr val="dk1"/>
                </a:solidFill>
                <a:latin typeface="Arial"/>
                <a:ea typeface="Arial"/>
                <a:cs typeface="Arial"/>
                <a:sym typeface="Arial"/>
              </a:rPr>
              <a:t>highlight </a:t>
            </a:r>
            <a:r>
              <a:rPr b="0" i="0" lang="en-US" sz="1000" u="none" cap="none" strike="noStrike">
                <a:solidFill>
                  <a:schemeClr val="dk1"/>
                </a:solidFill>
                <a:latin typeface="Arial"/>
                <a:ea typeface="Arial"/>
                <a:cs typeface="Arial"/>
                <a:sym typeface="Arial"/>
              </a:rPr>
              <a:t>of my weeks.”</a:t>
            </a:r>
            <a:endParaRPr b="0" i="0" sz="1000" u="none" cap="none" strike="noStrike">
              <a:solidFill>
                <a:srgbClr val="000000"/>
              </a:solidFill>
              <a:latin typeface="Arial"/>
              <a:ea typeface="Arial"/>
              <a:cs typeface="Arial"/>
              <a:sym typeface="Arial"/>
            </a:endParaRPr>
          </a:p>
        </p:txBody>
      </p:sp>
      <p:sp>
        <p:nvSpPr>
          <p:cNvPr id="574" name="Google Shape;574;g27e65c0a5e2_0_476"/>
          <p:cNvSpPr/>
          <p:nvPr/>
        </p:nvSpPr>
        <p:spPr>
          <a:xfrm>
            <a:off x="2716700" y="1804200"/>
            <a:ext cx="2696400" cy="1366200"/>
          </a:xfrm>
          <a:prstGeom prst="wedgeRectCallout">
            <a:avLst>
              <a:gd fmla="val 30767" name="adj1"/>
              <a:gd fmla="val 95907" name="adj2"/>
            </a:avLst>
          </a:prstGeom>
          <a:solidFill>
            <a:srgbClr val="38761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US" sz="1800" u="none" cap="none" strike="noStrike">
                <a:solidFill>
                  <a:srgbClr val="FFFFFF"/>
                </a:solidFill>
                <a:latin typeface="Arial"/>
                <a:ea typeface="Arial"/>
                <a:cs typeface="Arial"/>
                <a:sym typeface="Arial"/>
              </a:rPr>
              <a:t>WHY COIL?</a:t>
            </a:r>
            <a:endParaRPr b="1" i="0" sz="1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Arial"/>
                <a:ea typeface="Arial"/>
                <a:cs typeface="Arial"/>
                <a:sym typeface="Arial"/>
              </a:rPr>
              <a:t>Because we cannot do without it.</a:t>
            </a:r>
            <a:endParaRPr b="1" i="0" sz="2400" u="none" cap="none" strike="noStrike">
              <a:solidFill>
                <a:srgbClr val="FFFFFF"/>
              </a:solidFill>
              <a:latin typeface="Arial"/>
              <a:ea typeface="Arial"/>
              <a:cs typeface="Arial"/>
              <a:sym typeface="Arial"/>
            </a:endParaRPr>
          </a:p>
        </p:txBody>
      </p:sp>
      <p:sp>
        <p:nvSpPr>
          <p:cNvPr id="575" name="Google Shape;575;g27e65c0a5e2_0_476"/>
          <p:cNvSpPr/>
          <p:nvPr/>
        </p:nvSpPr>
        <p:spPr>
          <a:xfrm>
            <a:off x="3731400" y="52075"/>
            <a:ext cx="3376500" cy="758700"/>
          </a:xfrm>
          <a:prstGeom prst="wedgeRectCallout">
            <a:avLst>
              <a:gd fmla="val -35831" name="adj1"/>
              <a:gd fmla="val 128694" name="adj2"/>
            </a:avLst>
          </a:prstGeom>
          <a:solidFill>
            <a:srgbClr val="B6D7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“Students of today need </a:t>
            </a:r>
            <a:r>
              <a:rPr b="1" i="0" lang="en-US" sz="1000" u="none" cap="none" strike="noStrike">
                <a:solidFill>
                  <a:srgbClr val="000000"/>
                </a:solidFill>
                <a:latin typeface="Arial"/>
                <a:ea typeface="Arial"/>
                <a:cs typeface="Arial"/>
                <a:sym typeface="Arial"/>
              </a:rPr>
              <a:t>competencies for the working world of tomorrow</a:t>
            </a:r>
            <a:r>
              <a:rPr b="0" i="0" lang="en-US" sz="1000" u="none" cap="none" strike="noStrike">
                <a:solidFill>
                  <a:srgbClr val="000000"/>
                </a:solidFill>
                <a:latin typeface="Arial"/>
                <a:ea typeface="Arial"/>
                <a:cs typeface="Arial"/>
                <a:sym typeface="Arial"/>
              </a:rPr>
              <a:t> - instead of learning these only in theory, we experienced and developed intercultural and digital competencies in our COIL scenario.”</a:t>
            </a:r>
            <a:endParaRPr b="0" i="0" sz="1000" u="none" cap="none" strike="noStrike">
              <a:solidFill>
                <a:srgbClr val="000000"/>
              </a:solidFill>
              <a:latin typeface="Arial"/>
              <a:ea typeface="Arial"/>
              <a:cs typeface="Arial"/>
              <a:sym typeface="Arial"/>
            </a:endParaRPr>
          </a:p>
        </p:txBody>
      </p:sp>
      <p:sp>
        <p:nvSpPr>
          <p:cNvPr id="576" name="Google Shape;576;g27e65c0a5e2_0_476"/>
          <p:cNvSpPr/>
          <p:nvPr/>
        </p:nvSpPr>
        <p:spPr>
          <a:xfrm>
            <a:off x="5761650" y="2614300"/>
            <a:ext cx="1374600" cy="1044000"/>
          </a:xfrm>
          <a:prstGeom prst="wedgeRectCallout">
            <a:avLst>
              <a:gd fmla="val -42027" name="adj1"/>
              <a:gd fmla="val 72500" name="adj2"/>
            </a:avLst>
          </a:pr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chemeClr val="dk1"/>
                </a:solidFill>
                <a:latin typeface="Arial"/>
                <a:ea typeface="Arial"/>
                <a:cs typeface="Arial"/>
                <a:sym typeface="Arial"/>
              </a:rPr>
              <a:t>“Collaborations </a:t>
            </a:r>
            <a:r>
              <a:rPr b="0" i="0" lang="en-US" sz="1000" u="none" cap="none" strike="noStrike">
                <a:solidFill>
                  <a:schemeClr val="dk1"/>
                </a:solidFill>
                <a:latin typeface="Arial"/>
                <a:ea typeface="Arial"/>
                <a:cs typeface="Arial"/>
                <a:sym typeface="Arial"/>
              </a:rPr>
              <a:t>should last at least 6 sessions and let students should </a:t>
            </a:r>
            <a:r>
              <a:rPr b="1" i="0" lang="en-US" sz="1000" u="none" cap="none" strike="noStrike">
                <a:solidFill>
                  <a:schemeClr val="dk1"/>
                </a:solidFill>
                <a:latin typeface="Arial"/>
                <a:ea typeface="Arial"/>
                <a:cs typeface="Arial"/>
                <a:sym typeface="Arial"/>
              </a:rPr>
              <a:t>work together off the sessions</a:t>
            </a:r>
            <a:r>
              <a:rPr b="0" i="0" lang="en-US" sz="1000" u="none" cap="none" strike="noStrike">
                <a:solidFill>
                  <a:schemeClr val="dk1"/>
                </a:solidFill>
                <a:latin typeface="Arial"/>
                <a:ea typeface="Arial"/>
                <a:cs typeface="Arial"/>
                <a:sym typeface="Arial"/>
              </a:rPr>
              <a:t>.”</a:t>
            </a:r>
            <a:endParaRPr b="0" i="0" sz="2000" u="none" cap="none" strike="noStrike">
              <a:solidFill>
                <a:srgbClr val="000000"/>
              </a:solidFill>
              <a:latin typeface="Arial"/>
              <a:ea typeface="Arial"/>
              <a:cs typeface="Arial"/>
              <a:sym typeface="Arial"/>
            </a:endParaRPr>
          </a:p>
        </p:txBody>
      </p:sp>
      <p:sp>
        <p:nvSpPr>
          <p:cNvPr id="577" name="Google Shape;577;g27e65c0a5e2_0_476"/>
          <p:cNvSpPr/>
          <p:nvPr/>
        </p:nvSpPr>
        <p:spPr>
          <a:xfrm>
            <a:off x="7243000" y="2614300"/>
            <a:ext cx="1743600" cy="1196400"/>
          </a:xfrm>
          <a:prstGeom prst="wedgeRectCallout">
            <a:avLst>
              <a:gd fmla="val -66006" name="adj1"/>
              <a:gd fmla="val 66307" name="adj2"/>
            </a:avLst>
          </a:prstGeom>
          <a:solidFill>
            <a:srgbClr val="C27B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“I suggest that teachers give only one or two presentations to introduce the topic, so that we have </a:t>
            </a:r>
            <a:r>
              <a:rPr b="1" i="0" lang="en-US" sz="1000" u="none" cap="none" strike="noStrike">
                <a:solidFill>
                  <a:schemeClr val="dk1"/>
                </a:solidFill>
                <a:latin typeface="Arial"/>
                <a:ea typeface="Arial"/>
                <a:cs typeface="Arial"/>
                <a:sym typeface="Arial"/>
              </a:rPr>
              <a:t>more time for group work</a:t>
            </a:r>
            <a:r>
              <a:rPr b="0" i="0" lang="en-US" sz="1000" u="none" cap="none" strike="noStrike">
                <a:solidFill>
                  <a:schemeClr val="dk1"/>
                </a:solidFill>
                <a:latin typeface="Arial"/>
                <a:ea typeface="Arial"/>
                <a:cs typeface="Arial"/>
                <a:sym typeface="Arial"/>
              </a:rPr>
              <a:t> and presentation of the work.”</a:t>
            </a:r>
            <a:endParaRPr b="0" i="0" sz="1000" u="none" cap="none" strike="noStrike">
              <a:solidFill>
                <a:srgbClr val="000000"/>
              </a:solidFill>
              <a:latin typeface="Arial"/>
              <a:ea typeface="Arial"/>
              <a:cs typeface="Arial"/>
              <a:sym typeface="Arial"/>
            </a:endParaRPr>
          </a:p>
        </p:txBody>
      </p:sp>
      <p:sp>
        <p:nvSpPr>
          <p:cNvPr id="578" name="Google Shape;578;g27e65c0a5e2_0_476"/>
          <p:cNvSpPr/>
          <p:nvPr/>
        </p:nvSpPr>
        <p:spPr>
          <a:xfrm>
            <a:off x="5658575" y="1170725"/>
            <a:ext cx="3261600" cy="891000"/>
          </a:xfrm>
          <a:prstGeom prst="wedgeRectCallout">
            <a:avLst>
              <a:gd fmla="val -40362" name="adj1"/>
              <a:gd fmla="val 84082" name="adj2"/>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“The </a:t>
            </a:r>
            <a:r>
              <a:rPr b="1" i="0" lang="en-US" sz="1000" u="none" cap="none" strike="noStrike">
                <a:solidFill>
                  <a:schemeClr val="dk1"/>
                </a:solidFill>
                <a:latin typeface="Arial"/>
                <a:ea typeface="Arial"/>
                <a:cs typeface="Arial"/>
                <a:sym typeface="Arial"/>
              </a:rPr>
              <a:t>group work process</a:t>
            </a:r>
            <a:r>
              <a:rPr b="0" i="0" lang="en-US" sz="1000" u="none" cap="none" strike="noStrike">
                <a:solidFill>
                  <a:schemeClr val="dk1"/>
                </a:solidFill>
                <a:latin typeface="Arial"/>
                <a:ea typeface="Arial"/>
                <a:cs typeface="Arial"/>
                <a:sym typeface="Arial"/>
              </a:rPr>
              <a:t> was mega, it was very different from previous group work I've seen. I thought it was pretty cool that the chicas were totally up for doing something. We did a zoom meeting and everyone was so on target and efficient.”</a:t>
            </a:r>
            <a:endParaRPr b="0" i="0" sz="1000" u="none" cap="none" strike="noStrike">
              <a:solidFill>
                <a:srgbClr val="000000"/>
              </a:solidFill>
              <a:latin typeface="Arial"/>
              <a:ea typeface="Arial"/>
              <a:cs typeface="Arial"/>
              <a:sym typeface="Arial"/>
            </a:endParaRPr>
          </a:p>
        </p:txBody>
      </p:sp>
      <p:sp>
        <p:nvSpPr>
          <p:cNvPr id="579" name="Google Shape;579;g27e65c0a5e2_0_476"/>
          <p:cNvSpPr/>
          <p:nvPr/>
        </p:nvSpPr>
        <p:spPr>
          <a:xfrm>
            <a:off x="158500" y="126725"/>
            <a:ext cx="3459300" cy="1044000"/>
          </a:xfrm>
          <a:prstGeom prst="wedgeRectCallout">
            <a:avLst>
              <a:gd fmla="val 37404" name="adj1"/>
              <a:gd fmla="val 99088" name="adj2"/>
            </a:avLst>
          </a:pr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“It was particularly interesting to see the strong attachment to language and culture from the </a:t>
            </a:r>
            <a:r>
              <a:rPr b="1" i="0" lang="en-US" sz="1000" u="none" cap="none" strike="noStrike">
                <a:solidFill>
                  <a:schemeClr val="dk1"/>
                </a:solidFill>
                <a:latin typeface="Arial"/>
                <a:ea typeface="Arial"/>
                <a:cs typeface="Arial"/>
                <a:sym typeface="Arial"/>
              </a:rPr>
              <a:t>perspective of a minority language</a:t>
            </a:r>
            <a:r>
              <a:rPr b="0" i="0" lang="en-US" sz="1000" u="none" cap="none" strike="noStrike">
                <a:solidFill>
                  <a:schemeClr val="dk1"/>
                </a:solidFill>
                <a:latin typeface="Arial"/>
                <a:ea typeface="Arial"/>
                <a:cs typeface="Arial"/>
                <a:sym typeface="Arial"/>
              </a:rPr>
              <a:t> compared to my perspective as a speaker of a dominant language and culture, as well as the awareness </a:t>
            </a:r>
            <a:r>
              <a:rPr b="1" i="0" lang="en-US" sz="1000" u="none" cap="none" strike="noStrike">
                <a:solidFill>
                  <a:schemeClr val="dk1"/>
                </a:solidFill>
                <a:latin typeface="Arial"/>
                <a:ea typeface="Arial"/>
                <a:cs typeface="Arial"/>
                <a:sym typeface="Arial"/>
              </a:rPr>
              <a:t>that I myself have had to reflect</a:t>
            </a:r>
            <a:r>
              <a:rPr b="0" i="0" lang="en-US" sz="1000" u="none" cap="none" strike="noStrike">
                <a:solidFill>
                  <a:schemeClr val="dk1"/>
                </a:solidFill>
                <a:latin typeface="Arial"/>
                <a:ea typeface="Arial"/>
                <a:cs typeface="Arial"/>
                <a:sym typeface="Arial"/>
              </a:rPr>
              <a:t> little on this side of my identity.”</a:t>
            </a:r>
            <a:endParaRPr b="0" i="0" sz="1000" u="none" cap="none" strike="noStrike">
              <a:solidFill>
                <a:srgbClr val="000000"/>
              </a:solidFill>
              <a:latin typeface="Arial"/>
              <a:ea typeface="Arial"/>
              <a:cs typeface="Arial"/>
              <a:sym typeface="Arial"/>
            </a:endParaRPr>
          </a:p>
        </p:txBody>
      </p:sp>
      <p:sp>
        <p:nvSpPr>
          <p:cNvPr id="580" name="Google Shape;580;g27e65c0a5e2_0_476"/>
          <p:cNvSpPr txBox="1"/>
          <p:nvPr/>
        </p:nvSpPr>
        <p:spPr>
          <a:xfrm>
            <a:off x="192300" y="1170725"/>
            <a:ext cx="1265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8761D"/>
                </a:solidFill>
                <a:latin typeface="Arial"/>
                <a:ea typeface="Arial"/>
                <a:cs typeface="Arial"/>
                <a:sym typeface="Arial"/>
              </a:rPr>
              <a:t>Reflecting</a:t>
            </a:r>
            <a:endParaRPr b="1" i="0" sz="1700" u="none" cap="none" strike="noStrike">
              <a:solidFill>
                <a:srgbClr val="38761D"/>
              </a:solidFill>
              <a:latin typeface="Arial"/>
              <a:ea typeface="Arial"/>
              <a:cs typeface="Arial"/>
              <a:sym typeface="Arial"/>
            </a:endParaRPr>
          </a:p>
        </p:txBody>
      </p:sp>
      <p:sp>
        <p:nvSpPr>
          <p:cNvPr id="581" name="Google Shape;581;g27e65c0a5e2_0_476"/>
          <p:cNvSpPr txBox="1"/>
          <p:nvPr/>
        </p:nvSpPr>
        <p:spPr>
          <a:xfrm>
            <a:off x="5007181" y="735611"/>
            <a:ext cx="1909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8761D"/>
                </a:solidFill>
                <a:latin typeface="Arial"/>
                <a:ea typeface="Arial"/>
                <a:cs typeface="Arial"/>
                <a:sym typeface="Arial"/>
              </a:rPr>
              <a:t>Career preparation </a:t>
            </a:r>
            <a:endParaRPr b="1" i="0" sz="1400" u="none" cap="none" strike="noStrike">
              <a:solidFill>
                <a:srgbClr val="38761D"/>
              </a:solidFill>
              <a:latin typeface="Arial"/>
              <a:ea typeface="Arial"/>
              <a:cs typeface="Arial"/>
              <a:sym typeface="Arial"/>
            </a:endParaRPr>
          </a:p>
        </p:txBody>
      </p:sp>
      <p:sp>
        <p:nvSpPr>
          <p:cNvPr id="582" name="Google Shape;582;g27e65c0a5e2_0_476"/>
          <p:cNvSpPr txBox="1"/>
          <p:nvPr/>
        </p:nvSpPr>
        <p:spPr>
          <a:xfrm>
            <a:off x="192300" y="2883100"/>
            <a:ext cx="21459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8761D"/>
                </a:solidFill>
                <a:latin typeface="Arial"/>
                <a:ea typeface="Arial"/>
                <a:cs typeface="Arial"/>
                <a:sym typeface="Arial"/>
              </a:rPr>
              <a:t>Culturally connecting </a:t>
            </a:r>
            <a:endParaRPr b="1" i="0" sz="1700" u="none" cap="none" strike="noStrike">
              <a:solidFill>
                <a:srgbClr val="38761D"/>
              </a:solidFill>
              <a:latin typeface="Arial"/>
              <a:ea typeface="Arial"/>
              <a:cs typeface="Arial"/>
              <a:sym typeface="Arial"/>
            </a:endParaRPr>
          </a:p>
        </p:txBody>
      </p:sp>
      <p:sp>
        <p:nvSpPr>
          <p:cNvPr id="583" name="Google Shape;583;g27e65c0a5e2_0_476"/>
          <p:cNvSpPr txBox="1"/>
          <p:nvPr/>
        </p:nvSpPr>
        <p:spPr>
          <a:xfrm>
            <a:off x="7829075" y="2197600"/>
            <a:ext cx="10911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8761D"/>
                </a:solidFill>
                <a:latin typeface="Arial"/>
                <a:ea typeface="Arial"/>
                <a:cs typeface="Arial"/>
                <a:sym typeface="Arial"/>
              </a:rPr>
              <a:t>Teamwork </a:t>
            </a:r>
            <a:endParaRPr b="1" i="0" sz="1400" u="none" cap="none" strike="noStrike">
              <a:solidFill>
                <a:srgbClr val="38761D"/>
              </a:solidFill>
              <a:latin typeface="Arial"/>
              <a:ea typeface="Arial"/>
              <a:cs typeface="Arial"/>
              <a:sym typeface="Arial"/>
            </a:endParaRPr>
          </a:p>
        </p:txBody>
      </p:sp>
      <p:sp>
        <p:nvSpPr>
          <p:cNvPr id="584" name="Google Shape;584;g27e65c0a5e2_0_476"/>
          <p:cNvSpPr txBox="1"/>
          <p:nvPr/>
        </p:nvSpPr>
        <p:spPr>
          <a:xfrm>
            <a:off x="137700" y="4843800"/>
            <a:ext cx="13746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Slide by: </a:t>
            </a:r>
            <a:r>
              <a:rPr b="0" i="0" lang="en-US" sz="800" u="sng" cap="none" strike="noStrike">
                <a:solidFill>
                  <a:schemeClr val="hlink"/>
                </a:solidFill>
                <a:latin typeface="Arial"/>
                <a:ea typeface="Arial"/>
                <a:cs typeface="Arial"/>
                <a:sym typeface="Arial"/>
                <a:hlinkClick r:id="rId4"/>
              </a:rPr>
              <a:t>COIL.UP</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g27e65c0a5e2_0_1033"/>
          <p:cNvSpPr/>
          <p:nvPr/>
        </p:nvSpPr>
        <p:spPr>
          <a:xfrm>
            <a:off x="-59424" y="4782345"/>
            <a:ext cx="9319800" cy="4977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91" name="Google Shape;591;g27e65c0a5e2_0_1033"/>
          <p:cNvSpPr/>
          <p:nvPr/>
        </p:nvSpPr>
        <p:spPr>
          <a:xfrm>
            <a:off x="6815337" y="4431323"/>
            <a:ext cx="1026300" cy="1042800"/>
          </a:xfrm>
          <a:prstGeom prst="ellipse">
            <a:avLst/>
          </a:prstGeom>
          <a:solidFill>
            <a:srgbClr val="009E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92" name="Google Shape;592;g27e65c0a5e2_0_1033"/>
          <p:cNvSpPr/>
          <p:nvPr/>
        </p:nvSpPr>
        <p:spPr>
          <a:xfrm>
            <a:off x="6664097" y="4711571"/>
            <a:ext cx="818400" cy="855000"/>
          </a:xfrm>
          <a:prstGeom prst="ellipse">
            <a:avLst/>
          </a:prstGeom>
          <a:solidFill>
            <a:srgbClr val="7DDA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93" name="Google Shape;593;g27e65c0a5e2_0_1033"/>
          <p:cNvSpPr/>
          <p:nvPr/>
        </p:nvSpPr>
        <p:spPr>
          <a:xfrm>
            <a:off x="6759631" y="4961487"/>
            <a:ext cx="514500" cy="510600"/>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94" name="Google Shape;594;g27e65c0a5e2_0_1033"/>
          <p:cNvSpPr/>
          <p:nvPr/>
        </p:nvSpPr>
        <p:spPr>
          <a:xfrm>
            <a:off x="7791469" y="4944019"/>
            <a:ext cx="195300" cy="199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95" name="Google Shape;595;g27e65c0a5e2_0_1033"/>
          <p:cNvSpPr/>
          <p:nvPr/>
        </p:nvSpPr>
        <p:spPr>
          <a:xfrm>
            <a:off x="6563907" y="4779041"/>
            <a:ext cx="118800" cy="127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96" name="Google Shape;596;g27e65c0a5e2_0_1033"/>
          <p:cNvSpPr/>
          <p:nvPr/>
        </p:nvSpPr>
        <p:spPr>
          <a:xfrm flipH="1" rot="10800000">
            <a:off x="6353207" y="5096188"/>
            <a:ext cx="261600" cy="2808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97" name="Google Shape;597;g27e65c0a5e2_0_1033"/>
          <p:cNvSpPr/>
          <p:nvPr/>
        </p:nvSpPr>
        <p:spPr>
          <a:xfrm>
            <a:off x="6250251" y="4904262"/>
            <a:ext cx="194100" cy="192000"/>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98" name="Google Shape;598;g27e65c0a5e2_0_1033"/>
          <p:cNvSpPr/>
          <p:nvPr/>
        </p:nvSpPr>
        <p:spPr>
          <a:xfrm>
            <a:off x="8040914" y="5019696"/>
            <a:ext cx="118800" cy="127500"/>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99" name="Google Shape;599;g27e65c0a5e2_0_1033"/>
          <p:cNvSpPr/>
          <p:nvPr/>
        </p:nvSpPr>
        <p:spPr>
          <a:xfrm>
            <a:off x="7841771" y="4791695"/>
            <a:ext cx="381600" cy="1506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descr="https://lh4.googleusercontent.com/2XAh8eTlFdpKN94_pW4ZIoLrM9CisH2VrKEstPjI-hJuiOY06dIMG0BA3ascLYs3jGa23u8wZWTuvlXe3KUvO9d5FyJRZggmDYKBwpVB3eHyraffzhfD0r-Dy5wBlEQyqEsisXBL0Q" id="600" name="Google Shape;600;g27e65c0a5e2_0_1033"/>
          <p:cNvPicPr preferRelativeResize="0"/>
          <p:nvPr/>
        </p:nvPicPr>
        <p:blipFill rotWithShape="1">
          <a:blip r:embed="rId3">
            <a:alphaModFix/>
          </a:blip>
          <a:srcRect b="0" l="0" r="0" t="0"/>
          <a:stretch/>
        </p:blipFill>
        <p:spPr>
          <a:xfrm>
            <a:off x="7425221" y="3528726"/>
            <a:ext cx="1483931" cy="1432761"/>
          </a:xfrm>
          <a:prstGeom prst="rect">
            <a:avLst/>
          </a:prstGeom>
          <a:noFill/>
          <a:ln>
            <a:noFill/>
          </a:ln>
        </p:spPr>
      </p:pic>
      <p:sp>
        <p:nvSpPr>
          <p:cNvPr id="601" name="Google Shape;601;g27e65c0a5e2_0_1033"/>
          <p:cNvSpPr/>
          <p:nvPr/>
        </p:nvSpPr>
        <p:spPr>
          <a:xfrm>
            <a:off x="8269042" y="4580842"/>
            <a:ext cx="973200" cy="10053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02" name="Google Shape;602;g27e65c0a5e2_0_1033"/>
          <p:cNvSpPr/>
          <p:nvPr/>
        </p:nvSpPr>
        <p:spPr>
          <a:xfrm rot="431862">
            <a:off x="8206887" y="4781890"/>
            <a:ext cx="117325" cy="467735"/>
          </a:xfrm>
          <a:prstGeom prst="moon">
            <a:avLst>
              <a:gd fmla="val 50000" name="adj"/>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03" name="Google Shape;603;g27e65c0a5e2_0_1033"/>
          <p:cNvSpPr/>
          <p:nvPr/>
        </p:nvSpPr>
        <p:spPr>
          <a:xfrm>
            <a:off x="8646677" y="4667294"/>
            <a:ext cx="686400" cy="666000"/>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04" name="Google Shape;604;g27e65c0a5e2_0_1033"/>
          <p:cNvSpPr/>
          <p:nvPr/>
        </p:nvSpPr>
        <p:spPr>
          <a:xfrm>
            <a:off x="8823043" y="4803798"/>
            <a:ext cx="455700" cy="4317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05" name="Google Shape;605;g27e65c0a5e2_0_1033"/>
          <p:cNvSpPr/>
          <p:nvPr/>
        </p:nvSpPr>
        <p:spPr>
          <a:xfrm>
            <a:off x="7841771" y="4790044"/>
            <a:ext cx="427200" cy="1410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06" name="Google Shape;606;g27e65c0a5e2_0_1033"/>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4C93"/>
              </a:buClr>
              <a:buSzPts val="4500"/>
              <a:buFont typeface="Calibri"/>
              <a:buNone/>
            </a:pPr>
            <a:r>
              <a:rPr lang="en-US">
                <a:solidFill>
                  <a:srgbClr val="004C93"/>
                </a:solidFill>
              </a:rPr>
              <a:t>Getting ready to COIL</a:t>
            </a:r>
            <a:endParaRPr/>
          </a:p>
        </p:txBody>
      </p:sp>
      <p:sp>
        <p:nvSpPr>
          <p:cNvPr id="607" name="Google Shape;607;g27e65c0a5e2_0_1033"/>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1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g27e65c0a5e2_0_1055"/>
          <p:cNvSpPr/>
          <p:nvPr/>
        </p:nvSpPr>
        <p:spPr>
          <a:xfrm>
            <a:off x="-59424" y="4782345"/>
            <a:ext cx="9319800" cy="4977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14" name="Google Shape;614;g27e65c0a5e2_0_1055"/>
          <p:cNvSpPr/>
          <p:nvPr/>
        </p:nvSpPr>
        <p:spPr>
          <a:xfrm>
            <a:off x="6815337" y="4431323"/>
            <a:ext cx="1026300" cy="1042800"/>
          </a:xfrm>
          <a:prstGeom prst="ellipse">
            <a:avLst/>
          </a:prstGeom>
          <a:solidFill>
            <a:srgbClr val="009E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15" name="Google Shape;615;g27e65c0a5e2_0_1055"/>
          <p:cNvSpPr/>
          <p:nvPr/>
        </p:nvSpPr>
        <p:spPr>
          <a:xfrm>
            <a:off x="6664097" y="4711571"/>
            <a:ext cx="818400" cy="855000"/>
          </a:xfrm>
          <a:prstGeom prst="ellipse">
            <a:avLst/>
          </a:prstGeom>
          <a:solidFill>
            <a:srgbClr val="7DDA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16" name="Google Shape;616;g27e65c0a5e2_0_1055"/>
          <p:cNvSpPr/>
          <p:nvPr/>
        </p:nvSpPr>
        <p:spPr>
          <a:xfrm>
            <a:off x="6759631" y="4961487"/>
            <a:ext cx="514500" cy="510600"/>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17" name="Google Shape;617;g27e65c0a5e2_0_1055"/>
          <p:cNvSpPr/>
          <p:nvPr/>
        </p:nvSpPr>
        <p:spPr>
          <a:xfrm>
            <a:off x="7791469" y="4944019"/>
            <a:ext cx="195300" cy="199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18" name="Google Shape;618;g27e65c0a5e2_0_1055"/>
          <p:cNvSpPr/>
          <p:nvPr/>
        </p:nvSpPr>
        <p:spPr>
          <a:xfrm>
            <a:off x="6563907" y="4779041"/>
            <a:ext cx="118800" cy="127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19" name="Google Shape;619;g27e65c0a5e2_0_1055"/>
          <p:cNvSpPr/>
          <p:nvPr/>
        </p:nvSpPr>
        <p:spPr>
          <a:xfrm flipH="1" rot="10800000">
            <a:off x="6353207" y="5096188"/>
            <a:ext cx="261600" cy="2808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20" name="Google Shape;620;g27e65c0a5e2_0_1055"/>
          <p:cNvSpPr/>
          <p:nvPr/>
        </p:nvSpPr>
        <p:spPr>
          <a:xfrm>
            <a:off x="6250251" y="4904262"/>
            <a:ext cx="194100" cy="192000"/>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21" name="Google Shape;621;g27e65c0a5e2_0_1055"/>
          <p:cNvSpPr/>
          <p:nvPr/>
        </p:nvSpPr>
        <p:spPr>
          <a:xfrm>
            <a:off x="8040914" y="5019696"/>
            <a:ext cx="118800" cy="127500"/>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22" name="Google Shape;622;g27e65c0a5e2_0_1055"/>
          <p:cNvSpPr/>
          <p:nvPr/>
        </p:nvSpPr>
        <p:spPr>
          <a:xfrm>
            <a:off x="7841771" y="4791695"/>
            <a:ext cx="381600" cy="1506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descr="https://lh4.googleusercontent.com/2XAh8eTlFdpKN94_pW4ZIoLrM9CisH2VrKEstPjI-hJuiOY06dIMG0BA3ascLYs3jGa23u8wZWTuvlXe3KUvO9d5FyJRZggmDYKBwpVB3eHyraffzhfD0r-Dy5wBlEQyqEsisXBL0Q" id="623" name="Google Shape;623;g27e65c0a5e2_0_1055"/>
          <p:cNvPicPr preferRelativeResize="0"/>
          <p:nvPr/>
        </p:nvPicPr>
        <p:blipFill rotWithShape="1">
          <a:blip r:embed="rId3">
            <a:alphaModFix/>
          </a:blip>
          <a:srcRect b="0" l="0" r="0" t="0"/>
          <a:stretch/>
        </p:blipFill>
        <p:spPr>
          <a:xfrm>
            <a:off x="7425221" y="3528726"/>
            <a:ext cx="1483931" cy="1432761"/>
          </a:xfrm>
          <a:prstGeom prst="rect">
            <a:avLst/>
          </a:prstGeom>
          <a:noFill/>
          <a:ln>
            <a:noFill/>
          </a:ln>
        </p:spPr>
      </p:pic>
      <p:sp>
        <p:nvSpPr>
          <p:cNvPr id="624" name="Google Shape;624;g27e65c0a5e2_0_1055"/>
          <p:cNvSpPr/>
          <p:nvPr/>
        </p:nvSpPr>
        <p:spPr>
          <a:xfrm>
            <a:off x="8269042" y="4580842"/>
            <a:ext cx="973200" cy="10053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25" name="Google Shape;625;g27e65c0a5e2_0_1055"/>
          <p:cNvSpPr/>
          <p:nvPr/>
        </p:nvSpPr>
        <p:spPr>
          <a:xfrm rot="431862">
            <a:off x="8206887" y="4781890"/>
            <a:ext cx="117325" cy="467735"/>
          </a:xfrm>
          <a:prstGeom prst="moon">
            <a:avLst>
              <a:gd fmla="val 50000" name="adj"/>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26" name="Google Shape;626;g27e65c0a5e2_0_1055"/>
          <p:cNvSpPr/>
          <p:nvPr/>
        </p:nvSpPr>
        <p:spPr>
          <a:xfrm>
            <a:off x="8646677" y="4667294"/>
            <a:ext cx="686400" cy="666000"/>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27" name="Google Shape;627;g27e65c0a5e2_0_1055"/>
          <p:cNvSpPr/>
          <p:nvPr/>
        </p:nvSpPr>
        <p:spPr>
          <a:xfrm>
            <a:off x="8823043" y="4803798"/>
            <a:ext cx="455700" cy="4317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28" name="Google Shape;628;g27e65c0a5e2_0_1055"/>
          <p:cNvSpPr/>
          <p:nvPr/>
        </p:nvSpPr>
        <p:spPr>
          <a:xfrm>
            <a:off x="7841771" y="4790044"/>
            <a:ext cx="427200" cy="1410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29" name="Google Shape;629;g27e65c0a5e2_0_1055"/>
          <p:cNvSpPr txBox="1"/>
          <p:nvPr/>
        </p:nvSpPr>
        <p:spPr>
          <a:xfrm>
            <a:off x="661639" y="122284"/>
            <a:ext cx="7538100" cy="6234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4C93"/>
                </a:solidFill>
                <a:latin typeface="Calibri"/>
                <a:ea typeface="Calibri"/>
                <a:cs typeface="Calibri"/>
                <a:sym typeface="Calibri"/>
              </a:rPr>
              <a:t>Planning a COIL Collaboration</a:t>
            </a:r>
            <a:endParaRPr b="0" i="0" sz="3600" u="none" cap="none" strike="noStrike">
              <a:solidFill>
                <a:srgbClr val="004C93"/>
              </a:solidFill>
              <a:latin typeface="Calibri"/>
              <a:ea typeface="Calibri"/>
              <a:cs typeface="Calibri"/>
              <a:sym typeface="Calibri"/>
            </a:endParaRPr>
          </a:p>
        </p:txBody>
      </p:sp>
      <p:sp>
        <p:nvSpPr>
          <p:cNvPr id="630" name="Google Shape;630;g27e65c0a5e2_0_1055"/>
          <p:cNvSpPr/>
          <p:nvPr/>
        </p:nvSpPr>
        <p:spPr>
          <a:xfrm>
            <a:off x="2009004" y="3722138"/>
            <a:ext cx="4572000" cy="9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50"/>
              <a:buFont typeface="Arial"/>
              <a:buNone/>
            </a:pPr>
            <a:r>
              <a:rPr b="1" i="0" lang="en-US" sz="4050" u="none" cap="none" strike="noStrike">
                <a:solidFill>
                  <a:srgbClr val="1F497D"/>
                </a:solidFill>
                <a:latin typeface="Calibri"/>
                <a:ea typeface="Calibri"/>
                <a:cs typeface="Calibri"/>
                <a:sym typeface="Calibri"/>
              </a:rPr>
              <a:t>complexity</a:t>
            </a:r>
            <a:br>
              <a:rPr b="0" i="0" lang="en-US" sz="1350" u="none" cap="none" strike="noStrike">
                <a:solidFill>
                  <a:srgbClr val="000000"/>
                </a:solidFill>
                <a:latin typeface="Calibri"/>
                <a:ea typeface="Calibri"/>
                <a:cs typeface="Calibri"/>
                <a:sym typeface="Calibri"/>
              </a:rPr>
            </a:br>
            <a:endParaRPr b="0" i="0" sz="1350" u="none" cap="none" strike="noStrike">
              <a:solidFill>
                <a:srgbClr val="000000"/>
              </a:solidFill>
              <a:latin typeface="Calibri"/>
              <a:ea typeface="Calibri"/>
              <a:cs typeface="Calibri"/>
              <a:sym typeface="Calibri"/>
            </a:endParaRPr>
          </a:p>
        </p:txBody>
      </p:sp>
      <p:grpSp>
        <p:nvGrpSpPr>
          <p:cNvPr id="631" name="Google Shape;631;g27e65c0a5e2_0_1055"/>
          <p:cNvGrpSpPr/>
          <p:nvPr/>
        </p:nvGrpSpPr>
        <p:grpSpPr>
          <a:xfrm>
            <a:off x="1336173" y="1025750"/>
            <a:ext cx="6653402" cy="2652882"/>
            <a:chOff x="408577" y="1785056"/>
            <a:chExt cx="8871203" cy="3537176"/>
          </a:xfrm>
        </p:grpSpPr>
        <p:sp>
          <p:nvSpPr>
            <p:cNvPr id="632" name="Google Shape;632;g27e65c0a5e2_0_1055"/>
            <p:cNvSpPr/>
            <p:nvPr/>
          </p:nvSpPr>
          <p:spPr>
            <a:xfrm>
              <a:off x="4734033" y="1785056"/>
              <a:ext cx="4135500" cy="3416100"/>
            </a:xfrm>
            <a:prstGeom prst="roundRect">
              <a:avLst>
                <a:gd fmla="val 16667" name="adj"/>
              </a:avLst>
            </a:prstGeom>
            <a:solidFill>
              <a:srgbClr val="BAF8FF"/>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633" name="Google Shape;633;g27e65c0a5e2_0_1055"/>
            <p:cNvSpPr/>
            <p:nvPr/>
          </p:nvSpPr>
          <p:spPr>
            <a:xfrm>
              <a:off x="408577" y="1884304"/>
              <a:ext cx="4221300" cy="3216300"/>
            </a:xfrm>
            <a:prstGeom prst="rightArrowCallout">
              <a:avLst>
                <a:gd fmla="val 35337" name="adj1"/>
                <a:gd fmla="val 33477" name="adj2"/>
                <a:gd fmla="val 20658" name="adj3"/>
                <a:gd fmla="val 80838" name="adj4"/>
              </a:avLst>
            </a:pr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634" name="Google Shape;634;g27e65c0a5e2_0_1055"/>
            <p:cNvSpPr txBox="1"/>
            <p:nvPr/>
          </p:nvSpPr>
          <p:spPr>
            <a:xfrm>
              <a:off x="499864" y="1939132"/>
              <a:ext cx="4038600" cy="338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Calibri"/>
                  <a:ea typeface="Calibri"/>
                  <a:cs typeface="Calibri"/>
                  <a:sym typeface="Calibri"/>
                </a:rPr>
                <a:t>2 </a:t>
              </a:r>
              <a:r>
                <a:rPr b="0" i="0" lang="en-US" sz="2100" u="none" cap="none" strike="noStrike">
                  <a:solidFill>
                    <a:srgbClr val="000000"/>
                  </a:solidFill>
                  <a:latin typeface="Calibri"/>
                  <a:ea typeface="Calibri"/>
                  <a:cs typeface="Calibri"/>
                  <a:sym typeface="Calibri"/>
                </a:rPr>
                <a:t>instructors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20"/>
                </a:spcBef>
                <a:spcAft>
                  <a:spcPts val="0"/>
                </a:spcAft>
                <a:buClr>
                  <a:srgbClr val="000000"/>
                </a:buClr>
                <a:buSzPts val="2100"/>
                <a:buFont typeface="Arial"/>
                <a:buNone/>
              </a:pPr>
              <a:r>
                <a:rPr b="1" i="0" lang="en-US" sz="2100" u="none" cap="none" strike="noStrike">
                  <a:solidFill>
                    <a:srgbClr val="000000"/>
                  </a:solidFill>
                  <a:latin typeface="Calibri"/>
                  <a:ea typeface="Calibri"/>
                  <a:cs typeface="Calibri"/>
                  <a:sym typeface="Calibri"/>
                </a:rPr>
                <a:t>2</a:t>
              </a:r>
              <a:r>
                <a:rPr b="0" i="0" lang="en-US" sz="2100" u="none" cap="none" strike="noStrike">
                  <a:solidFill>
                    <a:srgbClr val="000000"/>
                  </a:solidFill>
                  <a:latin typeface="Calibri"/>
                  <a:ea typeface="Calibri"/>
                  <a:cs typeface="Calibri"/>
                  <a:sym typeface="Calibri"/>
                </a:rPr>
                <a:t> classes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20"/>
                </a:spcBef>
                <a:spcAft>
                  <a:spcPts val="0"/>
                </a:spcAft>
                <a:buClr>
                  <a:srgbClr val="000000"/>
                </a:buClr>
                <a:buSzPts val="2100"/>
                <a:buFont typeface="Arial"/>
                <a:buNone/>
              </a:pPr>
              <a:r>
                <a:rPr b="1" i="0" lang="en-US" sz="2100" u="none" cap="none" strike="noStrike">
                  <a:solidFill>
                    <a:srgbClr val="000000"/>
                  </a:solidFill>
                  <a:latin typeface="Calibri"/>
                  <a:ea typeface="Calibri"/>
                  <a:cs typeface="Calibri"/>
                  <a:sym typeface="Calibri"/>
                </a:rPr>
                <a:t>2 </a:t>
              </a:r>
              <a:r>
                <a:rPr b="0" i="0" lang="en-US" sz="2100" u="none" cap="none" strike="noStrike">
                  <a:solidFill>
                    <a:srgbClr val="000000"/>
                  </a:solidFill>
                  <a:latin typeface="Calibri"/>
                  <a:ea typeface="Calibri"/>
                  <a:cs typeface="Calibri"/>
                  <a:sym typeface="Calibri"/>
                </a:rPr>
                <a:t>cohorts of students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20"/>
                </a:spcBef>
                <a:spcAft>
                  <a:spcPts val="0"/>
                </a:spcAft>
                <a:buClr>
                  <a:srgbClr val="000000"/>
                </a:buClr>
                <a:buSzPts val="2100"/>
                <a:buFont typeface="Arial"/>
                <a:buNone/>
              </a:pPr>
              <a:r>
                <a:rPr b="1" i="0" lang="en-US" sz="2100" u="none" cap="none" strike="noStrike">
                  <a:solidFill>
                    <a:srgbClr val="000000"/>
                  </a:solidFill>
                  <a:latin typeface="Calibri"/>
                  <a:ea typeface="Calibri"/>
                  <a:cs typeface="Calibri"/>
                  <a:sym typeface="Calibri"/>
                </a:rPr>
                <a:t>2 </a:t>
              </a:r>
              <a:r>
                <a:rPr b="0" i="0" lang="en-US" sz="2100" u="none" cap="none" strike="noStrike">
                  <a:solidFill>
                    <a:srgbClr val="000000"/>
                  </a:solidFill>
                  <a:latin typeface="Calibri"/>
                  <a:ea typeface="Calibri"/>
                  <a:cs typeface="Calibri"/>
                  <a:sym typeface="Calibri"/>
                </a:rPr>
                <a:t>institutions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20"/>
                </a:spcBef>
                <a:spcAft>
                  <a:spcPts val="0"/>
                </a:spcAft>
                <a:buClr>
                  <a:srgbClr val="000000"/>
                </a:buClr>
                <a:buSzPts val="2100"/>
                <a:buFont typeface="Arial"/>
                <a:buNone/>
              </a:pPr>
              <a:r>
                <a:rPr b="1" i="0" lang="en-US" sz="2100" u="none" cap="none" strike="noStrike">
                  <a:solidFill>
                    <a:srgbClr val="000000"/>
                  </a:solidFill>
                  <a:latin typeface="Calibri"/>
                  <a:ea typeface="Calibri"/>
                  <a:cs typeface="Calibri"/>
                  <a:sym typeface="Calibri"/>
                </a:rPr>
                <a:t>2 </a:t>
              </a:r>
              <a:r>
                <a:rPr b="0" i="1" lang="en-US" sz="2100" u="none" cap="none" strike="noStrike">
                  <a:solidFill>
                    <a:srgbClr val="000000"/>
                  </a:solidFill>
                  <a:latin typeface="Calibri"/>
                  <a:ea typeface="Calibri"/>
                  <a:cs typeface="Calibri"/>
                  <a:sym typeface="Calibri"/>
                </a:rPr>
                <a:t>or more </a:t>
              </a:r>
              <a:r>
                <a:rPr b="0" i="0" lang="en-US" sz="2100" u="none" cap="none" strike="noStrike">
                  <a:solidFill>
                    <a:srgbClr val="000000"/>
                  </a:solidFill>
                  <a:latin typeface="Calibri"/>
                  <a:ea typeface="Calibri"/>
                  <a:cs typeface="Calibri"/>
                  <a:sym typeface="Calibri"/>
                </a:rPr>
                <a:t>cultures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20"/>
                </a:spcBef>
                <a:spcAft>
                  <a:spcPts val="0"/>
                </a:spcAft>
                <a:buClr>
                  <a:srgbClr val="000000"/>
                </a:buClr>
                <a:buSzPts val="2100"/>
                <a:buFont typeface="Arial"/>
                <a:buNone/>
              </a:pPr>
              <a:r>
                <a:rPr b="1" i="0" lang="en-US" sz="2100" u="none" cap="none" strike="noStrike">
                  <a:solidFill>
                    <a:srgbClr val="000000"/>
                  </a:solidFill>
                  <a:latin typeface="Calibri"/>
                  <a:ea typeface="Calibri"/>
                  <a:cs typeface="Calibri"/>
                  <a:sym typeface="Calibri"/>
                </a:rPr>
                <a:t>2</a:t>
              </a:r>
              <a:r>
                <a:rPr b="0" i="0" lang="en-US" sz="2100" u="none" cap="none" strike="noStrike">
                  <a:solidFill>
                    <a:srgbClr val="000000"/>
                  </a:solidFill>
                  <a:latin typeface="Calibri"/>
                  <a:ea typeface="Calibri"/>
                  <a:cs typeface="Calibri"/>
                  <a:sym typeface="Calibri"/>
                </a:rPr>
                <a:t> languages</a:t>
              </a:r>
              <a:endParaRPr b="0" i="0" sz="1400" u="none" cap="none" strike="noStrike">
                <a:solidFill>
                  <a:srgbClr val="000000"/>
                </a:solidFill>
                <a:latin typeface="Arial"/>
                <a:ea typeface="Arial"/>
                <a:cs typeface="Arial"/>
                <a:sym typeface="Arial"/>
              </a:endParaRPr>
            </a:p>
          </p:txBody>
        </p:sp>
        <p:sp>
          <p:nvSpPr>
            <p:cNvPr id="635" name="Google Shape;635;g27e65c0a5e2_0_1055"/>
            <p:cNvSpPr txBox="1"/>
            <p:nvPr/>
          </p:nvSpPr>
          <p:spPr>
            <a:xfrm>
              <a:off x="4817580" y="1884303"/>
              <a:ext cx="4462200" cy="327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1 embedded module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2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Co-taught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2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Collaborative project/task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2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Online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2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Intercultural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2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Interdisciplinary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g27e65c0a5e2_0_1082"/>
          <p:cNvSpPr/>
          <p:nvPr/>
        </p:nvSpPr>
        <p:spPr>
          <a:xfrm>
            <a:off x="-59424" y="4782345"/>
            <a:ext cx="9319800" cy="4977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42" name="Google Shape;642;g27e65c0a5e2_0_1082"/>
          <p:cNvSpPr/>
          <p:nvPr/>
        </p:nvSpPr>
        <p:spPr>
          <a:xfrm>
            <a:off x="6815337" y="4431323"/>
            <a:ext cx="1026300" cy="1042800"/>
          </a:xfrm>
          <a:prstGeom prst="ellipse">
            <a:avLst/>
          </a:prstGeom>
          <a:solidFill>
            <a:srgbClr val="009E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43" name="Google Shape;643;g27e65c0a5e2_0_1082"/>
          <p:cNvSpPr/>
          <p:nvPr/>
        </p:nvSpPr>
        <p:spPr>
          <a:xfrm>
            <a:off x="6664097" y="4711571"/>
            <a:ext cx="818400" cy="855000"/>
          </a:xfrm>
          <a:prstGeom prst="ellipse">
            <a:avLst/>
          </a:prstGeom>
          <a:solidFill>
            <a:srgbClr val="7DDA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44" name="Google Shape;644;g27e65c0a5e2_0_1082"/>
          <p:cNvSpPr/>
          <p:nvPr/>
        </p:nvSpPr>
        <p:spPr>
          <a:xfrm>
            <a:off x="6759631" y="4961487"/>
            <a:ext cx="514500" cy="510600"/>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45" name="Google Shape;645;g27e65c0a5e2_0_1082"/>
          <p:cNvSpPr/>
          <p:nvPr/>
        </p:nvSpPr>
        <p:spPr>
          <a:xfrm>
            <a:off x="7791469" y="4944019"/>
            <a:ext cx="195300" cy="199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46" name="Google Shape;646;g27e65c0a5e2_0_1082"/>
          <p:cNvSpPr/>
          <p:nvPr/>
        </p:nvSpPr>
        <p:spPr>
          <a:xfrm>
            <a:off x="6563907" y="4779041"/>
            <a:ext cx="118800" cy="127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47" name="Google Shape;647;g27e65c0a5e2_0_1082"/>
          <p:cNvSpPr/>
          <p:nvPr/>
        </p:nvSpPr>
        <p:spPr>
          <a:xfrm flipH="1" rot="10800000">
            <a:off x="6353207" y="5096188"/>
            <a:ext cx="261600" cy="2808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48" name="Google Shape;648;g27e65c0a5e2_0_1082"/>
          <p:cNvSpPr/>
          <p:nvPr/>
        </p:nvSpPr>
        <p:spPr>
          <a:xfrm>
            <a:off x="6250251" y="4904262"/>
            <a:ext cx="194100" cy="192000"/>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49" name="Google Shape;649;g27e65c0a5e2_0_1082"/>
          <p:cNvSpPr/>
          <p:nvPr/>
        </p:nvSpPr>
        <p:spPr>
          <a:xfrm>
            <a:off x="8040914" y="5019696"/>
            <a:ext cx="118800" cy="127500"/>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50" name="Google Shape;650;g27e65c0a5e2_0_1082"/>
          <p:cNvSpPr/>
          <p:nvPr/>
        </p:nvSpPr>
        <p:spPr>
          <a:xfrm>
            <a:off x="7841771" y="4791695"/>
            <a:ext cx="381600" cy="1506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descr="https://lh4.googleusercontent.com/2XAh8eTlFdpKN94_pW4ZIoLrM9CisH2VrKEstPjI-hJuiOY06dIMG0BA3ascLYs3jGa23u8wZWTuvlXe3KUvO9d5FyJRZggmDYKBwpVB3eHyraffzhfD0r-Dy5wBlEQyqEsisXBL0Q" id="651" name="Google Shape;651;g27e65c0a5e2_0_1082"/>
          <p:cNvPicPr preferRelativeResize="0"/>
          <p:nvPr/>
        </p:nvPicPr>
        <p:blipFill rotWithShape="1">
          <a:blip r:embed="rId3">
            <a:alphaModFix/>
          </a:blip>
          <a:srcRect b="0" l="0" r="0" t="0"/>
          <a:stretch/>
        </p:blipFill>
        <p:spPr>
          <a:xfrm>
            <a:off x="7425221" y="3528726"/>
            <a:ext cx="1483931" cy="1432761"/>
          </a:xfrm>
          <a:prstGeom prst="rect">
            <a:avLst/>
          </a:prstGeom>
          <a:noFill/>
          <a:ln>
            <a:noFill/>
          </a:ln>
        </p:spPr>
      </p:pic>
      <p:sp>
        <p:nvSpPr>
          <p:cNvPr id="652" name="Google Shape;652;g27e65c0a5e2_0_1082"/>
          <p:cNvSpPr/>
          <p:nvPr/>
        </p:nvSpPr>
        <p:spPr>
          <a:xfrm>
            <a:off x="8269042" y="4580842"/>
            <a:ext cx="973200" cy="10053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53" name="Google Shape;653;g27e65c0a5e2_0_1082"/>
          <p:cNvSpPr/>
          <p:nvPr/>
        </p:nvSpPr>
        <p:spPr>
          <a:xfrm rot="431862">
            <a:off x="8206887" y="4781890"/>
            <a:ext cx="117325" cy="467735"/>
          </a:xfrm>
          <a:prstGeom prst="moon">
            <a:avLst>
              <a:gd fmla="val 50000" name="adj"/>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54" name="Google Shape;654;g27e65c0a5e2_0_1082"/>
          <p:cNvSpPr/>
          <p:nvPr/>
        </p:nvSpPr>
        <p:spPr>
          <a:xfrm>
            <a:off x="8646677" y="4667294"/>
            <a:ext cx="686400" cy="666000"/>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55" name="Google Shape;655;g27e65c0a5e2_0_1082"/>
          <p:cNvSpPr/>
          <p:nvPr/>
        </p:nvSpPr>
        <p:spPr>
          <a:xfrm>
            <a:off x="8823043" y="4803798"/>
            <a:ext cx="455700" cy="4317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56" name="Google Shape;656;g27e65c0a5e2_0_1082"/>
          <p:cNvSpPr/>
          <p:nvPr/>
        </p:nvSpPr>
        <p:spPr>
          <a:xfrm>
            <a:off x="7841771" y="4790044"/>
            <a:ext cx="427200" cy="1410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57" name="Google Shape;657;g27e65c0a5e2_0_1082"/>
          <p:cNvSpPr txBox="1"/>
          <p:nvPr/>
        </p:nvSpPr>
        <p:spPr>
          <a:xfrm>
            <a:off x="1606193" y="233736"/>
            <a:ext cx="3995100" cy="6234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4C93"/>
                </a:solidFill>
                <a:latin typeface="Calibri"/>
                <a:ea typeface="Calibri"/>
                <a:cs typeface="Calibri"/>
                <a:sym typeface="Calibri"/>
              </a:rPr>
              <a:t>Considerations</a:t>
            </a:r>
            <a:endParaRPr b="0" i="0" sz="1400" u="none" cap="none" strike="noStrike">
              <a:solidFill>
                <a:srgbClr val="000000"/>
              </a:solidFill>
              <a:latin typeface="Arial"/>
              <a:ea typeface="Arial"/>
              <a:cs typeface="Arial"/>
              <a:sym typeface="Arial"/>
            </a:endParaRPr>
          </a:p>
        </p:txBody>
      </p:sp>
      <p:sp>
        <p:nvSpPr>
          <p:cNvPr id="658" name="Google Shape;658;g27e65c0a5e2_0_1082"/>
          <p:cNvSpPr txBox="1"/>
          <p:nvPr/>
        </p:nvSpPr>
        <p:spPr>
          <a:xfrm>
            <a:off x="1044384" y="1144322"/>
            <a:ext cx="5619600" cy="2736000"/>
          </a:xfrm>
          <a:prstGeom prst="rect">
            <a:avLst/>
          </a:prstGeom>
          <a:noFill/>
          <a:ln>
            <a:noFill/>
          </a:ln>
        </p:spPr>
        <p:txBody>
          <a:bodyPr anchorCtr="0" anchor="t" bIns="45700" lIns="91425" spcFirstLastPara="1" rIns="91425" wrap="square" tIns="45700">
            <a:spAutoFit/>
          </a:bodyPr>
          <a:lstStyle/>
          <a:p>
            <a:pPr indent="-342900" lvl="1" marL="685800" marR="0" rtl="0" algn="l">
              <a:lnSpc>
                <a:spcPct val="100000"/>
              </a:lnSpc>
              <a:spcBef>
                <a:spcPts val="0"/>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Time and duration</a:t>
            </a:r>
            <a:endParaRPr b="0" i="0" sz="2100" u="none" cap="none" strike="noStrike">
              <a:solidFill>
                <a:srgbClr val="000000"/>
              </a:solidFill>
              <a:latin typeface="Arial"/>
              <a:ea typeface="Arial"/>
              <a:cs typeface="Arial"/>
              <a:sym typeface="Arial"/>
            </a:endParaRPr>
          </a:p>
          <a:p>
            <a:pPr indent="-342900" lvl="1" marL="685800" marR="0" rtl="0" algn="l">
              <a:lnSpc>
                <a:spcPct val="100000"/>
              </a:lnSpc>
              <a:spcBef>
                <a:spcPts val="495"/>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Language</a:t>
            </a:r>
            <a:endParaRPr b="0" i="0" sz="2100" u="none" cap="none" strike="noStrike">
              <a:solidFill>
                <a:srgbClr val="000000"/>
              </a:solidFill>
              <a:latin typeface="Arial"/>
              <a:ea typeface="Arial"/>
              <a:cs typeface="Arial"/>
              <a:sym typeface="Arial"/>
            </a:endParaRPr>
          </a:p>
          <a:p>
            <a:pPr indent="-342900" lvl="1" marL="685800" marR="0" rtl="0" algn="l">
              <a:lnSpc>
                <a:spcPct val="100000"/>
              </a:lnSpc>
              <a:spcBef>
                <a:spcPts val="495"/>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Course content </a:t>
            </a:r>
            <a:endParaRPr b="0" i="0" sz="2100" u="none" cap="none" strike="noStrike">
              <a:solidFill>
                <a:srgbClr val="000000"/>
              </a:solidFill>
              <a:latin typeface="Arial"/>
              <a:ea typeface="Arial"/>
              <a:cs typeface="Arial"/>
              <a:sym typeface="Arial"/>
            </a:endParaRPr>
          </a:p>
          <a:p>
            <a:pPr indent="-342900" lvl="1" marL="685800" marR="0" rtl="0" algn="l">
              <a:lnSpc>
                <a:spcPct val="100000"/>
              </a:lnSpc>
              <a:spcBef>
                <a:spcPts val="495"/>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Assessment </a:t>
            </a:r>
            <a:endParaRPr b="0" i="0" sz="2100" u="none" cap="none" strike="noStrike">
              <a:solidFill>
                <a:srgbClr val="000000"/>
              </a:solidFill>
              <a:latin typeface="Arial"/>
              <a:ea typeface="Arial"/>
              <a:cs typeface="Arial"/>
              <a:sym typeface="Arial"/>
            </a:endParaRPr>
          </a:p>
          <a:p>
            <a:pPr indent="-342900" lvl="1" marL="685800" marR="0" rtl="0" algn="l">
              <a:lnSpc>
                <a:spcPct val="100000"/>
              </a:lnSpc>
              <a:spcBef>
                <a:spcPts val="495"/>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Technology and Access</a:t>
            </a:r>
            <a:endParaRPr b="0" i="0" sz="2100" u="none" cap="none" strike="noStrike">
              <a:solidFill>
                <a:srgbClr val="000000"/>
              </a:solidFill>
              <a:latin typeface="Arial"/>
              <a:ea typeface="Arial"/>
              <a:cs typeface="Arial"/>
              <a:sym typeface="Arial"/>
            </a:endParaRPr>
          </a:p>
          <a:p>
            <a:pPr indent="-342900" lvl="1" marL="685800" marR="0" rtl="0" algn="l">
              <a:lnSpc>
                <a:spcPct val="100000"/>
              </a:lnSpc>
              <a:spcBef>
                <a:spcPts val="495"/>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Institutional Cultures and Expectations</a:t>
            </a:r>
            <a:endParaRPr b="0" i="0" sz="2100" u="none" cap="none" strike="noStrike">
              <a:solidFill>
                <a:srgbClr val="000000"/>
              </a:solidFill>
              <a:latin typeface="Arial"/>
              <a:ea typeface="Arial"/>
              <a:cs typeface="Arial"/>
              <a:sym typeface="Arial"/>
            </a:endParaRPr>
          </a:p>
          <a:p>
            <a:pPr indent="-342900" lvl="1" marL="685800" marR="0" rtl="0" algn="l">
              <a:lnSpc>
                <a:spcPct val="100000"/>
              </a:lnSpc>
              <a:spcBef>
                <a:spcPts val="495"/>
              </a:spcBef>
              <a:spcAft>
                <a:spcPts val="0"/>
              </a:spcAft>
              <a:buClr>
                <a:srgbClr val="000000"/>
              </a:buClr>
              <a:buSzPts val="2100"/>
              <a:buFont typeface="Arial"/>
              <a:buChar char="•"/>
            </a:pPr>
            <a:r>
              <a:rPr b="0" i="0" lang="en-US" sz="2100" u="none" cap="none" strike="noStrike">
                <a:solidFill>
                  <a:srgbClr val="000000"/>
                </a:solidFill>
                <a:latin typeface="Calibri"/>
                <a:ea typeface="Calibri"/>
                <a:cs typeface="Calibri"/>
                <a:sym typeface="Calibri"/>
              </a:rPr>
              <a:t>Available Support </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g241fc041aae_0_346"/>
          <p:cNvPicPr preferRelativeResize="0"/>
          <p:nvPr/>
        </p:nvPicPr>
        <p:blipFill rotWithShape="1">
          <a:blip r:embed="rId3">
            <a:alphaModFix/>
          </a:blip>
          <a:srcRect b="0" l="2845" r="0" t="0"/>
          <a:stretch/>
        </p:blipFill>
        <p:spPr>
          <a:xfrm>
            <a:off x="228600" y="0"/>
            <a:ext cx="9144003" cy="4958474"/>
          </a:xfrm>
          <a:prstGeom prst="rect">
            <a:avLst/>
          </a:prstGeom>
          <a:noFill/>
          <a:ln>
            <a:noFill/>
          </a:ln>
        </p:spPr>
      </p:pic>
      <p:sp>
        <p:nvSpPr>
          <p:cNvPr id="290" name="Google Shape;290;g241fc041aae_0_346"/>
          <p:cNvSpPr/>
          <p:nvPr/>
        </p:nvSpPr>
        <p:spPr>
          <a:xfrm>
            <a:off x="266175" y="2791150"/>
            <a:ext cx="1704900" cy="712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ttps://lh4.googleusercontent.com/2XAh8eTlFdpKN94_pW4ZIoLrM9CisH2VrKEstPjI-hJuiOY06dIMG0BA3ascLYs3jGa23u8wZWTuvlXe3KUvO9d5FyJRZggmDYKBwpVB3eHyraffzhfD0r-Dy5wBlEQyqEsisXBL0Q" id="291" name="Google Shape;291;g241fc041aae_0_346"/>
          <p:cNvPicPr preferRelativeResize="0"/>
          <p:nvPr/>
        </p:nvPicPr>
        <p:blipFill rotWithShape="1">
          <a:blip r:embed="rId4">
            <a:alphaModFix/>
          </a:blip>
          <a:srcRect b="0" l="0" r="0" t="0"/>
          <a:stretch/>
        </p:blipFill>
        <p:spPr>
          <a:xfrm>
            <a:off x="266174" y="1520279"/>
            <a:ext cx="1003600" cy="968975"/>
          </a:xfrm>
          <a:prstGeom prst="rect">
            <a:avLst/>
          </a:prstGeom>
          <a:noFill/>
          <a:ln>
            <a:noFill/>
          </a:ln>
        </p:spPr>
      </p:pic>
      <p:sp>
        <p:nvSpPr>
          <p:cNvPr id="292" name="Google Shape;292;g241fc041aae_0_346">
            <a:hlinkClick r:id="rId5"/>
          </p:cNvPr>
          <p:cNvSpPr txBox="1"/>
          <p:nvPr/>
        </p:nvSpPr>
        <p:spPr>
          <a:xfrm>
            <a:off x="349025" y="4662025"/>
            <a:ext cx="72132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1155CC"/>
                </a:solidFill>
                <a:latin typeface="Calibri"/>
                <a:ea typeface="Calibri"/>
                <a:cs typeface="Calibri"/>
                <a:sym typeface="Calibri"/>
              </a:rPr>
              <a:t>https://coil.suny.edu/global-network/</a:t>
            </a:r>
            <a:endParaRPr b="0" i="0" sz="2300" u="none" cap="none" strike="noStrike">
              <a:solidFill>
                <a:srgbClr val="1155CC"/>
              </a:solidFill>
              <a:latin typeface="Calibri"/>
              <a:ea typeface="Calibri"/>
              <a:cs typeface="Calibri"/>
              <a:sym typeface="Calibri"/>
            </a:endParaRPr>
          </a:p>
        </p:txBody>
      </p:sp>
      <p:sp>
        <p:nvSpPr>
          <p:cNvPr id="293" name="Google Shape;293;g241fc041aae_0_346"/>
          <p:cNvSpPr/>
          <p:nvPr/>
        </p:nvSpPr>
        <p:spPr>
          <a:xfrm>
            <a:off x="176225" y="3240325"/>
            <a:ext cx="2171100" cy="142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g241fc041aae_0_346"/>
          <p:cNvSpPr/>
          <p:nvPr/>
        </p:nvSpPr>
        <p:spPr>
          <a:xfrm>
            <a:off x="6091625" y="3411275"/>
            <a:ext cx="1139700" cy="1337700"/>
          </a:xfrm>
          <a:prstGeom prst="wedgeRectCallout">
            <a:avLst>
              <a:gd fmla="val -41590" name="adj1"/>
              <a:gd fmla="val -18033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Just added institutions in Romania and Kazakhstan!</a:t>
            </a:r>
            <a:endParaRPr b="0" i="0" sz="1300" u="none" cap="none" strike="noStrike">
              <a:solidFill>
                <a:srgbClr val="000000"/>
              </a:solidFill>
              <a:latin typeface="Arial"/>
              <a:ea typeface="Arial"/>
              <a:cs typeface="Arial"/>
              <a:sym typeface="Arial"/>
            </a:endParaRPr>
          </a:p>
        </p:txBody>
      </p:sp>
      <p:sp>
        <p:nvSpPr>
          <p:cNvPr id="295" name="Google Shape;295;g241fc041aae_0_346"/>
          <p:cNvSpPr txBox="1"/>
          <p:nvPr/>
        </p:nvSpPr>
        <p:spPr>
          <a:xfrm>
            <a:off x="-148225" y="2592675"/>
            <a:ext cx="2820000" cy="212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B5394"/>
                </a:solidFill>
                <a:latin typeface="Arial"/>
                <a:ea typeface="Arial"/>
                <a:cs typeface="Arial"/>
                <a:sym typeface="Arial"/>
              </a:rPr>
              <a:t>SUNY COIL </a:t>
            </a:r>
            <a:endParaRPr b="0" i="0" sz="1400" u="none" cap="none" strike="noStrike">
              <a:solidFill>
                <a:srgbClr val="0B539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B5394"/>
                </a:solidFill>
                <a:latin typeface="Arial"/>
                <a:ea typeface="Arial"/>
                <a:cs typeface="Arial"/>
                <a:sym typeface="Arial"/>
              </a:rPr>
              <a:t>Global Network 2006-now</a:t>
            </a:r>
            <a:endParaRPr b="0" i="0" sz="1400" u="none" cap="none" strike="noStrike">
              <a:solidFill>
                <a:srgbClr val="0B539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B5394"/>
                </a:solidFill>
                <a:highlight>
                  <a:srgbClr val="FFFFFF"/>
                </a:highlight>
                <a:latin typeface="Arial"/>
                <a:ea typeface="Arial"/>
                <a:cs typeface="Arial"/>
                <a:sym typeface="Arial"/>
              </a:rPr>
              <a:t>this year</a:t>
            </a:r>
            <a:endParaRPr b="1" i="0" sz="1400" u="none" cap="none" strike="noStrike">
              <a:solidFill>
                <a:srgbClr val="0B5394"/>
              </a:solidFill>
              <a:highlight>
                <a:srgbClr val="FFFFFF"/>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B5394"/>
                </a:solidFill>
                <a:latin typeface="Arial"/>
                <a:ea typeface="Arial"/>
                <a:cs typeface="Arial"/>
                <a:sym typeface="Arial"/>
              </a:rPr>
              <a:t>157 institutions</a:t>
            </a:r>
            <a:endParaRPr b="1" i="0" sz="2100" u="none" cap="none" strike="noStrike">
              <a:solidFill>
                <a:srgbClr val="0B539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B5394"/>
                </a:solidFill>
                <a:latin typeface="Arial"/>
                <a:ea typeface="Arial"/>
                <a:cs typeface="Arial"/>
                <a:sym typeface="Arial"/>
              </a:rPr>
              <a:t>61,200 students</a:t>
            </a:r>
            <a:endParaRPr b="1" i="0" sz="2100" u="none" cap="none" strike="noStrike">
              <a:solidFill>
                <a:srgbClr val="0B539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B5394"/>
                </a:solidFill>
                <a:latin typeface="Arial"/>
                <a:ea typeface="Arial"/>
                <a:cs typeface="Arial"/>
                <a:sym typeface="Arial"/>
              </a:rPr>
              <a:t>28 countries</a:t>
            </a:r>
            <a:endParaRPr b="1" i="0" sz="2100" u="none" cap="none" strike="noStrike">
              <a:solidFill>
                <a:srgbClr val="0B539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B5394"/>
                </a:solidFill>
                <a:latin typeface="Arial"/>
                <a:ea typeface="Arial"/>
                <a:cs typeface="Arial"/>
                <a:sym typeface="Arial"/>
              </a:rPr>
              <a:t>6 continents</a:t>
            </a:r>
            <a:endParaRPr b="1" i="0" sz="2100" u="none" cap="none" strike="noStrike">
              <a:solidFill>
                <a:srgbClr val="0B5394"/>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g27e65c0a5e2_0_1104"/>
          <p:cNvSpPr/>
          <p:nvPr/>
        </p:nvSpPr>
        <p:spPr>
          <a:xfrm>
            <a:off x="-59424" y="4782345"/>
            <a:ext cx="9319800" cy="4977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65" name="Google Shape;665;g27e65c0a5e2_0_1104"/>
          <p:cNvSpPr/>
          <p:nvPr/>
        </p:nvSpPr>
        <p:spPr>
          <a:xfrm>
            <a:off x="6815337" y="4431323"/>
            <a:ext cx="1026300" cy="1042800"/>
          </a:xfrm>
          <a:prstGeom prst="ellipse">
            <a:avLst/>
          </a:prstGeom>
          <a:solidFill>
            <a:srgbClr val="009E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66" name="Google Shape;666;g27e65c0a5e2_0_1104"/>
          <p:cNvSpPr/>
          <p:nvPr/>
        </p:nvSpPr>
        <p:spPr>
          <a:xfrm>
            <a:off x="6664097" y="4711571"/>
            <a:ext cx="818400" cy="855000"/>
          </a:xfrm>
          <a:prstGeom prst="ellipse">
            <a:avLst/>
          </a:prstGeom>
          <a:solidFill>
            <a:srgbClr val="7DDA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67" name="Google Shape;667;g27e65c0a5e2_0_1104"/>
          <p:cNvSpPr/>
          <p:nvPr/>
        </p:nvSpPr>
        <p:spPr>
          <a:xfrm>
            <a:off x="6759631" y="4961487"/>
            <a:ext cx="514500" cy="510600"/>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68" name="Google Shape;668;g27e65c0a5e2_0_1104"/>
          <p:cNvSpPr/>
          <p:nvPr/>
        </p:nvSpPr>
        <p:spPr>
          <a:xfrm>
            <a:off x="7791469" y="4944019"/>
            <a:ext cx="195300" cy="199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69" name="Google Shape;669;g27e65c0a5e2_0_1104"/>
          <p:cNvSpPr/>
          <p:nvPr/>
        </p:nvSpPr>
        <p:spPr>
          <a:xfrm>
            <a:off x="6563907" y="4779041"/>
            <a:ext cx="118800" cy="127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70" name="Google Shape;670;g27e65c0a5e2_0_1104"/>
          <p:cNvSpPr/>
          <p:nvPr/>
        </p:nvSpPr>
        <p:spPr>
          <a:xfrm flipH="1" rot="10800000">
            <a:off x="6353207" y="5096188"/>
            <a:ext cx="261600" cy="2808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71" name="Google Shape;671;g27e65c0a5e2_0_1104"/>
          <p:cNvSpPr/>
          <p:nvPr/>
        </p:nvSpPr>
        <p:spPr>
          <a:xfrm>
            <a:off x="6250251" y="4904262"/>
            <a:ext cx="194100" cy="192000"/>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72" name="Google Shape;672;g27e65c0a5e2_0_1104"/>
          <p:cNvSpPr/>
          <p:nvPr/>
        </p:nvSpPr>
        <p:spPr>
          <a:xfrm>
            <a:off x="8040914" y="5019696"/>
            <a:ext cx="118800" cy="127500"/>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73" name="Google Shape;673;g27e65c0a5e2_0_1104"/>
          <p:cNvSpPr/>
          <p:nvPr/>
        </p:nvSpPr>
        <p:spPr>
          <a:xfrm>
            <a:off x="7841771" y="4791695"/>
            <a:ext cx="381600" cy="1506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descr="https://lh4.googleusercontent.com/2XAh8eTlFdpKN94_pW4ZIoLrM9CisH2VrKEstPjI-hJuiOY06dIMG0BA3ascLYs3jGa23u8wZWTuvlXe3KUvO9d5FyJRZggmDYKBwpVB3eHyraffzhfD0r-Dy5wBlEQyqEsisXBL0Q" id="674" name="Google Shape;674;g27e65c0a5e2_0_1104"/>
          <p:cNvPicPr preferRelativeResize="0"/>
          <p:nvPr/>
        </p:nvPicPr>
        <p:blipFill rotWithShape="1">
          <a:blip r:embed="rId3">
            <a:alphaModFix/>
          </a:blip>
          <a:srcRect b="0" l="0" r="0" t="0"/>
          <a:stretch/>
        </p:blipFill>
        <p:spPr>
          <a:xfrm>
            <a:off x="7425221" y="3528726"/>
            <a:ext cx="1483931" cy="1432761"/>
          </a:xfrm>
          <a:prstGeom prst="rect">
            <a:avLst/>
          </a:prstGeom>
          <a:noFill/>
          <a:ln>
            <a:noFill/>
          </a:ln>
        </p:spPr>
      </p:pic>
      <p:sp>
        <p:nvSpPr>
          <p:cNvPr id="675" name="Google Shape;675;g27e65c0a5e2_0_1104"/>
          <p:cNvSpPr/>
          <p:nvPr/>
        </p:nvSpPr>
        <p:spPr>
          <a:xfrm>
            <a:off x="8269042" y="4580842"/>
            <a:ext cx="973200" cy="10053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76" name="Google Shape;676;g27e65c0a5e2_0_1104"/>
          <p:cNvSpPr/>
          <p:nvPr/>
        </p:nvSpPr>
        <p:spPr>
          <a:xfrm rot="431862">
            <a:off x="8206994" y="4781904"/>
            <a:ext cx="117325" cy="467772"/>
          </a:xfrm>
          <a:prstGeom prst="moon">
            <a:avLst>
              <a:gd fmla="val 50000" name="adj"/>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77" name="Google Shape;677;g27e65c0a5e2_0_1104"/>
          <p:cNvSpPr/>
          <p:nvPr/>
        </p:nvSpPr>
        <p:spPr>
          <a:xfrm>
            <a:off x="8646677" y="4667294"/>
            <a:ext cx="686400" cy="666000"/>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78" name="Google Shape;678;g27e65c0a5e2_0_1104"/>
          <p:cNvSpPr/>
          <p:nvPr/>
        </p:nvSpPr>
        <p:spPr>
          <a:xfrm>
            <a:off x="8823043" y="4803798"/>
            <a:ext cx="455700" cy="4317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79" name="Google Shape;679;g27e65c0a5e2_0_1104"/>
          <p:cNvSpPr/>
          <p:nvPr/>
        </p:nvSpPr>
        <p:spPr>
          <a:xfrm>
            <a:off x="7841771" y="4790044"/>
            <a:ext cx="427200" cy="1410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680" name="Google Shape;680;g27e65c0a5e2_0_1104"/>
          <p:cNvSpPr/>
          <p:nvPr/>
        </p:nvSpPr>
        <p:spPr>
          <a:xfrm>
            <a:off x="371275" y="1406075"/>
            <a:ext cx="1599600" cy="1166700"/>
          </a:xfrm>
          <a:prstGeom prst="homePlate">
            <a:avLst>
              <a:gd fmla="val 50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Interested in COIL </a:t>
            </a:r>
            <a:endParaRPr b="0" i="0" sz="1100" u="none" cap="none" strike="noStrike">
              <a:solidFill>
                <a:srgbClr val="000000"/>
              </a:solidFill>
              <a:latin typeface="Arial"/>
              <a:ea typeface="Arial"/>
              <a:cs typeface="Arial"/>
              <a:sym typeface="Arial"/>
            </a:endParaRPr>
          </a:p>
        </p:txBody>
      </p:sp>
      <p:sp>
        <p:nvSpPr>
          <p:cNvPr id="681" name="Google Shape;681;g27e65c0a5e2_0_1104"/>
          <p:cNvSpPr/>
          <p:nvPr/>
        </p:nvSpPr>
        <p:spPr>
          <a:xfrm>
            <a:off x="1578800" y="1428275"/>
            <a:ext cx="1829400" cy="1122300"/>
          </a:xfrm>
          <a:prstGeom prst="chevron">
            <a:avLst>
              <a:gd fmla="val 50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Talk to Coordinator </a:t>
            </a:r>
            <a:endParaRPr b="0" i="0" sz="1100" u="none" cap="none" strike="noStrike">
              <a:solidFill>
                <a:srgbClr val="000000"/>
              </a:solidFill>
              <a:latin typeface="Arial"/>
              <a:ea typeface="Arial"/>
              <a:cs typeface="Arial"/>
              <a:sym typeface="Arial"/>
            </a:endParaRPr>
          </a:p>
        </p:txBody>
      </p:sp>
      <p:sp>
        <p:nvSpPr>
          <p:cNvPr id="682" name="Google Shape;682;g27e65c0a5e2_0_1104"/>
          <p:cNvSpPr/>
          <p:nvPr/>
        </p:nvSpPr>
        <p:spPr>
          <a:xfrm>
            <a:off x="4613350" y="1428275"/>
            <a:ext cx="1739700" cy="1122300"/>
          </a:xfrm>
          <a:prstGeom prst="chevron">
            <a:avLst>
              <a:gd fmla="val 50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3" name="Google Shape;683;g27e65c0a5e2_0_1104"/>
          <p:cNvSpPr/>
          <p:nvPr/>
        </p:nvSpPr>
        <p:spPr>
          <a:xfrm>
            <a:off x="3123575" y="1428275"/>
            <a:ext cx="1829400" cy="1122300"/>
          </a:xfrm>
          <a:prstGeom prst="chevron">
            <a:avLst>
              <a:gd fmla="val 50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Take Foundation course </a:t>
            </a:r>
            <a:endParaRPr b="0" i="0" sz="1100" u="none" cap="none" strike="noStrike">
              <a:solidFill>
                <a:srgbClr val="000000"/>
              </a:solidFill>
              <a:latin typeface="Arial"/>
              <a:ea typeface="Arial"/>
              <a:cs typeface="Arial"/>
              <a:sym typeface="Arial"/>
            </a:endParaRPr>
          </a:p>
        </p:txBody>
      </p:sp>
      <p:sp>
        <p:nvSpPr>
          <p:cNvPr id="684" name="Google Shape;684;g27e65c0a5e2_0_1104"/>
          <p:cNvSpPr txBox="1"/>
          <p:nvPr/>
        </p:nvSpPr>
        <p:spPr>
          <a:xfrm>
            <a:off x="5135350" y="1656875"/>
            <a:ext cx="909600" cy="85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Find partner</a:t>
            </a:r>
            <a:endParaRPr b="0" i="0" sz="1100" u="none" cap="none" strike="noStrike">
              <a:solidFill>
                <a:srgbClr val="000000"/>
              </a:solidFill>
              <a:latin typeface="Arial"/>
              <a:ea typeface="Arial"/>
              <a:cs typeface="Arial"/>
              <a:sym typeface="Arial"/>
            </a:endParaRPr>
          </a:p>
        </p:txBody>
      </p:sp>
      <p:sp>
        <p:nvSpPr>
          <p:cNvPr id="685" name="Google Shape;685;g27e65c0a5e2_0_1104"/>
          <p:cNvSpPr/>
          <p:nvPr/>
        </p:nvSpPr>
        <p:spPr>
          <a:xfrm>
            <a:off x="6044950" y="1428275"/>
            <a:ext cx="1739700" cy="1122300"/>
          </a:xfrm>
          <a:prstGeom prst="chevron">
            <a:avLst>
              <a:gd fmla="val 50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86" name="Google Shape;686;g27e65c0a5e2_0_1104"/>
          <p:cNvSpPr txBox="1"/>
          <p:nvPr/>
        </p:nvSpPr>
        <p:spPr>
          <a:xfrm>
            <a:off x="6530275" y="1556325"/>
            <a:ext cx="973200" cy="85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Design collaboration with Partner</a:t>
            </a:r>
            <a:endParaRPr b="0" i="0" sz="1100" u="none" cap="none" strike="noStrike">
              <a:solidFill>
                <a:srgbClr val="000000"/>
              </a:solidFill>
              <a:latin typeface="Arial"/>
              <a:ea typeface="Arial"/>
              <a:cs typeface="Arial"/>
              <a:sym typeface="Arial"/>
            </a:endParaRPr>
          </a:p>
        </p:txBody>
      </p:sp>
      <p:sp>
        <p:nvSpPr>
          <p:cNvPr id="687" name="Google Shape;687;g27e65c0a5e2_0_1104"/>
          <p:cNvSpPr/>
          <p:nvPr/>
        </p:nvSpPr>
        <p:spPr>
          <a:xfrm>
            <a:off x="7482500" y="1422675"/>
            <a:ext cx="1739700" cy="1122300"/>
          </a:xfrm>
          <a:prstGeom prst="chevron">
            <a:avLst>
              <a:gd fmla="val 50000"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Run collaboration</a:t>
            </a:r>
            <a:r>
              <a:rPr b="0" i="0" lang="en-US"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688" name="Google Shape;688;g27e65c0a5e2_0_1104"/>
          <p:cNvSpPr txBox="1"/>
          <p:nvPr/>
        </p:nvSpPr>
        <p:spPr>
          <a:xfrm>
            <a:off x="347400" y="2722675"/>
            <a:ext cx="6926700" cy="478800"/>
          </a:xfrm>
          <a:prstGeom prst="rect">
            <a:avLst/>
          </a:prstGeom>
          <a:solidFill>
            <a:srgbClr val="F9CB9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Semester 1 </a:t>
            </a:r>
            <a:endParaRPr b="0" i="0" sz="1400" u="none" cap="none" strike="noStrike">
              <a:solidFill>
                <a:srgbClr val="000000"/>
              </a:solidFill>
              <a:latin typeface="Arial"/>
              <a:ea typeface="Arial"/>
              <a:cs typeface="Arial"/>
              <a:sym typeface="Arial"/>
            </a:endParaRPr>
          </a:p>
        </p:txBody>
      </p:sp>
      <p:sp>
        <p:nvSpPr>
          <p:cNvPr id="689" name="Google Shape;689;g27e65c0a5e2_0_1104"/>
          <p:cNvSpPr txBox="1"/>
          <p:nvPr/>
        </p:nvSpPr>
        <p:spPr>
          <a:xfrm>
            <a:off x="7425225" y="2730625"/>
            <a:ext cx="2852400" cy="478800"/>
          </a:xfrm>
          <a:prstGeom prst="rect">
            <a:avLst/>
          </a:prstGeom>
          <a:solidFill>
            <a:srgbClr val="B6D7A8"/>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Semester 2 </a:t>
            </a:r>
            <a:endParaRPr b="0" i="0" sz="1400" u="none" cap="none" strike="noStrike">
              <a:solidFill>
                <a:srgbClr val="000000"/>
              </a:solidFill>
              <a:latin typeface="Arial"/>
              <a:ea typeface="Arial"/>
              <a:cs typeface="Arial"/>
              <a:sym typeface="Arial"/>
            </a:endParaRPr>
          </a:p>
        </p:txBody>
      </p:sp>
      <p:sp>
        <p:nvSpPr>
          <p:cNvPr id="690" name="Google Shape;690;g27e65c0a5e2_0_1104"/>
          <p:cNvSpPr txBox="1"/>
          <p:nvPr/>
        </p:nvSpPr>
        <p:spPr>
          <a:xfrm>
            <a:off x="347400" y="607575"/>
            <a:ext cx="8299200" cy="64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Playfair Display"/>
                <a:ea typeface="Playfair Display"/>
                <a:cs typeface="Playfair Display"/>
                <a:sym typeface="Playfair Display"/>
              </a:rPr>
              <a:t>Schedule of developing a COIL collaboration </a:t>
            </a:r>
            <a:endParaRPr b="0" i="0" sz="2200" u="none" cap="none" strike="noStrike">
              <a:solidFill>
                <a:srgbClr val="000000"/>
              </a:solidFill>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g27e65c0a5e2_0_1135"/>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80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pic>
        <p:nvPicPr>
          <p:cNvPr id="696" name="Google Shape;696;g27e65c0a5e2_0_1135"/>
          <p:cNvPicPr preferRelativeResize="0"/>
          <p:nvPr/>
        </p:nvPicPr>
        <p:blipFill rotWithShape="1">
          <a:blip r:embed="rId3">
            <a:alphaModFix/>
          </a:blip>
          <a:srcRect b="0" l="0" r="13836" t="53591"/>
          <a:stretch/>
        </p:blipFill>
        <p:spPr>
          <a:xfrm>
            <a:off x="-113375" y="1222137"/>
            <a:ext cx="9144001" cy="3670113"/>
          </a:xfrm>
          <a:prstGeom prst="rect">
            <a:avLst/>
          </a:prstGeom>
          <a:noFill/>
          <a:ln>
            <a:noFill/>
          </a:ln>
        </p:spPr>
      </p:pic>
      <p:sp>
        <p:nvSpPr>
          <p:cNvPr id="697" name="Google Shape;697;g27e65c0a5e2_0_1135"/>
          <p:cNvSpPr txBox="1"/>
          <p:nvPr/>
        </p:nvSpPr>
        <p:spPr>
          <a:xfrm>
            <a:off x="1996575" y="621450"/>
            <a:ext cx="7341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Oswald"/>
                <a:ea typeface="Oswald"/>
                <a:cs typeface="Oswald"/>
                <a:sym typeface="Oswald"/>
              </a:rPr>
              <a:t>Lining up Academic Calendars… </a:t>
            </a:r>
            <a:endParaRPr b="0" i="0" sz="2800" u="none" cap="none" strike="noStrike">
              <a:solidFill>
                <a:srgbClr val="000000"/>
              </a:solidFill>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pic>
        <p:nvPicPr>
          <p:cNvPr id="703" name="Google Shape;703;g27e65c0a5e2_0_1141"/>
          <p:cNvPicPr preferRelativeResize="0"/>
          <p:nvPr/>
        </p:nvPicPr>
        <p:blipFill rotWithShape="1">
          <a:blip r:embed="rId3">
            <a:alphaModFix/>
          </a:blip>
          <a:srcRect b="0" l="0" r="0" t="0"/>
          <a:stretch/>
        </p:blipFill>
        <p:spPr>
          <a:xfrm>
            <a:off x="2117544" y="0"/>
            <a:ext cx="8297412" cy="5143500"/>
          </a:xfrm>
          <a:prstGeom prst="rect">
            <a:avLst/>
          </a:prstGeom>
          <a:noFill/>
          <a:ln>
            <a:noFill/>
          </a:ln>
        </p:spPr>
      </p:pic>
      <p:sp>
        <p:nvSpPr>
          <p:cNvPr id="704" name="Google Shape;704;g27e65c0a5e2_0_1141"/>
          <p:cNvSpPr txBox="1"/>
          <p:nvPr>
            <p:ph type="title"/>
          </p:nvPr>
        </p:nvSpPr>
        <p:spPr>
          <a:xfrm>
            <a:off x="128325" y="121913"/>
            <a:ext cx="2657400" cy="98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solidFill>
                  <a:srgbClr val="B45F06"/>
                </a:solidFill>
                <a:latin typeface="Alfa Slab One"/>
                <a:ea typeface="Alfa Slab One"/>
                <a:cs typeface="Alfa Slab One"/>
                <a:sym typeface="Alfa Slab One"/>
              </a:rPr>
              <a:t>Partnering </a:t>
            </a:r>
            <a:br>
              <a:rPr lang="en-US">
                <a:solidFill>
                  <a:srgbClr val="B45F06"/>
                </a:solidFill>
                <a:latin typeface="Alfa Slab One"/>
                <a:ea typeface="Alfa Slab One"/>
                <a:cs typeface="Alfa Slab One"/>
                <a:sym typeface="Alfa Slab One"/>
              </a:rPr>
            </a:br>
            <a:r>
              <a:rPr lang="en-US">
                <a:solidFill>
                  <a:srgbClr val="B45F06"/>
                </a:solidFill>
                <a:latin typeface="Alfa Slab One"/>
                <a:ea typeface="Alfa Slab One"/>
                <a:cs typeface="Alfa Slab One"/>
                <a:sym typeface="Alfa Slab One"/>
              </a:rPr>
              <a:t>Process </a:t>
            </a:r>
            <a:endParaRPr>
              <a:solidFill>
                <a:srgbClr val="B45F06"/>
              </a:solidFill>
              <a:latin typeface="Alfa Slab One"/>
              <a:ea typeface="Alfa Slab One"/>
              <a:cs typeface="Alfa Slab One"/>
              <a:sym typeface="Alfa Slab One"/>
            </a:endParaRPr>
          </a:p>
        </p:txBody>
      </p:sp>
      <p:sp>
        <p:nvSpPr>
          <p:cNvPr id="705" name="Google Shape;705;g27e65c0a5e2_0_1141"/>
          <p:cNvSpPr txBox="1"/>
          <p:nvPr>
            <p:ph idx="1" type="body"/>
          </p:nvPr>
        </p:nvSpPr>
        <p:spPr>
          <a:xfrm>
            <a:off x="521738" y="1108759"/>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a:solidFill>
                  <a:srgbClr val="1C4587"/>
                </a:solidFill>
                <a:latin typeface="Oswald"/>
                <a:ea typeface="Oswald"/>
                <a:cs typeface="Oswald"/>
                <a:sym typeface="Oswald"/>
              </a:rPr>
              <a:t>Partnering Fair</a:t>
            </a:r>
            <a:r>
              <a:rPr lang="en-US">
                <a:solidFill>
                  <a:srgbClr val="1C4587"/>
                </a:solidFill>
                <a:latin typeface="Oswald"/>
                <a:ea typeface="Oswald"/>
                <a:cs typeface="Oswald"/>
                <a:sym typeface="Oswald"/>
              </a:rPr>
              <a:t> </a:t>
            </a:r>
            <a:br>
              <a:rPr lang="en-US">
                <a:solidFill>
                  <a:srgbClr val="1C4587"/>
                </a:solidFill>
                <a:latin typeface="Oswald"/>
                <a:ea typeface="Oswald"/>
                <a:cs typeface="Oswald"/>
                <a:sym typeface="Oswald"/>
              </a:rPr>
            </a:br>
            <a:r>
              <a:rPr lang="en-US" sz="1600">
                <a:solidFill>
                  <a:srgbClr val="1C4587"/>
                </a:solidFill>
                <a:latin typeface="Oswald"/>
                <a:ea typeface="Oswald"/>
                <a:cs typeface="Oswald"/>
                <a:sym typeface="Oswald"/>
              </a:rPr>
              <a:t>takes place in  </a:t>
            </a:r>
            <a:br>
              <a:rPr lang="en-US" sz="1600">
                <a:solidFill>
                  <a:srgbClr val="1C4587"/>
                </a:solidFill>
                <a:latin typeface="Oswald"/>
                <a:ea typeface="Oswald"/>
                <a:cs typeface="Oswald"/>
                <a:sym typeface="Oswald"/>
              </a:rPr>
            </a:br>
            <a:r>
              <a:rPr lang="en-US" sz="1600">
                <a:solidFill>
                  <a:srgbClr val="1C4587"/>
                </a:solidFill>
                <a:latin typeface="Oswald"/>
                <a:ea typeface="Oswald"/>
                <a:cs typeface="Oswald"/>
                <a:sym typeface="Oswald"/>
              </a:rPr>
              <a:t>Feb, May, Sept, Nov</a:t>
            </a:r>
            <a:endParaRPr sz="1600">
              <a:solidFill>
                <a:srgbClr val="1C4587"/>
              </a:solidFill>
              <a:latin typeface="Oswald"/>
              <a:ea typeface="Oswald"/>
              <a:cs typeface="Oswald"/>
              <a:sym typeface="Oswald"/>
            </a:endParaRPr>
          </a:p>
          <a:p>
            <a:pPr indent="0" lvl="0" marL="0" rtl="0" algn="l">
              <a:lnSpc>
                <a:spcPct val="115000"/>
              </a:lnSpc>
              <a:spcBef>
                <a:spcPts val="1600"/>
              </a:spcBef>
              <a:spcAft>
                <a:spcPts val="1600"/>
              </a:spcAft>
              <a:buSzPts val="1800"/>
              <a:buNone/>
            </a:pPr>
            <a:r>
              <a:t/>
            </a:r>
            <a:endParaRPr/>
          </a:p>
        </p:txBody>
      </p:sp>
      <p:sp>
        <p:nvSpPr>
          <p:cNvPr id="706" name="Google Shape;706;g27e65c0a5e2_0_1141"/>
          <p:cNvSpPr txBox="1"/>
          <p:nvPr/>
        </p:nvSpPr>
        <p:spPr>
          <a:xfrm>
            <a:off x="4842881" y="321938"/>
            <a:ext cx="5029800" cy="5868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0"/>
              </a:spcBef>
              <a:spcAft>
                <a:spcPts val="1600"/>
              </a:spcAft>
              <a:buClr>
                <a:schemeClr val="dk1"/>
              </a:buClr>
              <a:buSzPts val="800"/>
              <a:buFont typeface="Arial"/>
              <a:buNone/>
            </a:pPr>
            <a:r>
              <a:rPr b="0" i="0" lang="en-US" sz="1800" u="none" cap="none" strike="noStrike">
                <a:solidFill>
                  <a:srgbClr val="FF9900"/>
                </a:solidFill>
                <a:latin typeface="Alfa Slab One"/>
                <a:ea typeface="Alfa Slab One"/>
                <a:cs typeface="Alfa Slab One"/>
                <a:sym typeface="Alfa Slab One"/>
              </a:rPr>
              <a:t>Example from Partnering Bulletin </a:t>
            </a:r>
            <a:br>
              <a:rPr b="0" i="0" lang="en-US" sz="1800" u="none" cap="none" strike="noStrike">
                <a:solidFill>
                  <a:srgbClr val="FF9900"/>
                </a:solidFill>
                <a:latin typeface="Alfa Slab One"/>
                <a:ea typeface="Alfa Slab One"/>
                <a:cs typeface="Alfa Slab One"/>
                <a:sym typeface="Alfa Slab One"/>
              </a:rPr>
            </a:br>
            <a:endParaRPr b="0" i="0" sz="1100" u="none" cap="none" strike="noStrike">
              <a:solidFill>
                <a:srgbClr val="FF9900"/>
              </a:solidFill>
              <a:latin typeface="Alfa Slab One"/>
              <a:ea typeface="Alfa Slab One"/>
              <a:cs typeface="Alfa Slab One"/>
              <a:sym typeface="Alfa Slab One"/>
            </a:endParaRPr>
          </a:p>
        </p:txBody>
      </p:sp>
      <p:pic>
        <p:nvPicPr>
          <p:cNvPr id="707" name="Google Shape;707;g27e65c0a5e2_0_1141"/>
          <p:cNvPicPr preferRelativeResize="0"/>
          <p:nvPr/>
        </p:nvPicPr>
        <p:blipFill rotWithShape="1">
          <a:blip r:embed="rId4">
            <a:alphaModFix/>
          </a:blip>
          <a:srcRect b="9743" l="49471" r="0" t="6045"/>
          <a:stretch/>
        </p:blipFill>
        <p:spPr>
          <a:xfrm>
            <a:off x="34931" y="2175394"/>
            <a:ext cx="4620344" cy="2165681"/>
          </a:xfrm>
          <a:prstGeom prst="rect">
            <a:avLst/>
          </a:prstGeom>
          <a:noFill/>
          <a:ln>
            <a:noFill/>
          </a:ln>
        </p:spPr>
      </p:pic>
      <p:sp>
        <p:nvSpPr>
          <p:cNvPr id="708" name="Google Shape;708;g27e65c0a5e2_0_1141"/>
          <p:cNvSpPr txBox="1"/>
          <p:nvPr/>
        </p:nvSpPr>
        <p:spPr>
          <a:xfrm>
            <a:off x="224831" y="4437131"/>
            <a:ext cx="5029800" cy="5868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0"/>
              </a:spcBef>
              <a:spcAft>
                <a:spcPts val="1600"/>
              </a:spcAft>
              <a:buClr>
                <a:schemeClr val="dk1"/>
              </a:buClr>
              <a:buSzPts val="800"/>
              <a:buFont typeface="Arial"/>
              <a:buNone/>
            </a:pPr>
            <a:r>
              <a:rPr b="0" i="0" lang="en-US" sz="1800" u="none" cap="none" strike="noStrike">
                <a:solidFill>
                  <a:srgbClr val="B45F06"/>
                </a:solidFill>
                <a:latin typeface="Alfa Slab One"/>
                <a:ea typeface="Alfa Slab One"/>
                <a:cs typeface="Alfa Slab One"/>
                <a:sym typeface="Alfa Slab One"/>
              </a:rPr>
              <a:t>example from </a:t>
            </a:r>
            <a:br>
              <a:rPr b="0" i="0" lang="en-US" sz="1800" u="none" cap="none" strike="noStrike">
                <a:solidFill>
                  <a:srgbClr val="B45F06"/>
                </a:solidFill>
                <a:latin typeface="Alfa Slab One"/>
                <a:ea typeface="Alfa Slab One"/>
                <a:cs typeface="Alfa Slab One"/>
                <a:sym typeface="Alfa Slab One"/>
              </a:rPr>
            </a:br>
            <a:r>
              <a:rPr b="0" i="0" lang="en-US" sz="1800" u="none" cap="none" strike="noStrike">
                <a:solidFill>
                  <a:srgbClr val="B45F06"/>
                </a:solidFill>
                <a:latin typeface="Alfa Slab One"/>
                <a:ea typeface="Alfa Slab One"/>
                <a:cs typeface="Alfa Slab One"/>
                <a:sym typeface="Alfa Slab One"/>
              </a:rPr>
              <a:t>Partnering Site</a:t>
            </a:r>
            <a:endParaRPr b="0" i="0" sz="1100" u="none" cap="none" strike="noStrike">
              <a:solidFill>
                <a:srgbClr val="000000"/>
              </a:solidFill>
              <a:latin typeface="Arial"/>
              <a:ea typeface="Arial"/>
              <a:cs typeface="Arial"/>
              <a:sym typeface="Arial"/>
            </a:endParaRPr>
          </a:p>
        </p:txBody>
      </p:sp>
      <p:sp>
        <p:nvSpPr>
          <p:cNvPr id="709" name="Google Shape;709;g27e65c0a5e2_0_1141"/>
          <p:cNvSpPr/>
          <p:nvPr/>
        </p:nvSpPr>
        <p:spPr>
          <a:xfrm>
            <a:off x="34969" y="2209800"/>
            <a:ext cx="4620300" cy="2165700"/>
          </a:xfrm>
          <a:prstGeom prst="wedgeRectCallout">
            <a:avLst>
              <a:gd fmla="val -33399" name="adj1"/>
              <a:gd fmla="val 56863" name="adj2"/>
            </a:avLst>
          </a:prstGeom>
          <a:noFill/>
          <a:ln cap="flat" cmpd="sng" w="38100">
            <a:solidFill>
              <a:srgbClr val="1C4587"/>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grpSp>
        <p:nvGrpSpPr>
          <p:cNvPr id="714" name="Google Shape;714;g228290c40be_0_0"/>
          <p:cNvGrpSpPr/>
          <p:nvPr/>
        </p:nvGrpSpPr>
        <p:grpSpPr>
          <a:xfrm>
            <a:off x="466712" y="470610"/>
            <a:ext cx="8467398" cy="4339659"/>
            <a:chOff x="612566" y="924799"/>
            <a:chExt cx="10441976" cy="5168722"/>
          </a:xfrm>
        </p:grpSpPr>
        <p:sp>
          <p:nvSpPr>
            <p:cNvPr id="715" name="Google Shape;715;g228290c40be_0_0"/>
            <p:cNvSpPr/>
            <p:nvPr/>
          </p:nvSpPr>
          <p:spPr>
            <a:xfrm>
              <a:off x="612566" y="4060121"/>
              <a:ext cx="3237000" cy="2033400"/>
            </a:xfrm>
            <a:prstGeom prst="roundRect">
              <a:avLst>
                <a:gd fmla="val 16667" name="adj"/>
              </a:avLst>
            </a:prstGeom>
            <a:solidFill>
              <a:schemeClr val="lt1"/>
            </a:solidFill>
            <a:ln cap="flat" cmpd="sng" w="38100">
              <a:solidFill>
                <a:srgbClr val="70AD47"/>
              </a:solidFill>
              <a:prstDash val="solid"/>
              <a:miter lim="800000"/>
              <a:headEnd len="sm" w="sm" type="none"/>
              <a:tailEnd len="sm" w="sm" type="none"/>
            </a:ln>
          </p:spPr>
          <p:txBody>
            <a:bodyPr anchorCtr="0" anchor="ctr" bIns="45700" lIns="91425" spcFirstLastPara="1" rIns="91425" wrap="square" tIns="45700">
              <a:noAutofit/>
            </a:bodyPr>
            <a:lstStyle/>
            <a:p>
              <a:pPr indent="-214311" lvl="0" marL="214311"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Partnering fairs</a:t>
              </a:r>
              <a:endParaRPr b="0" i="0" sz="1400" u="none" cap="none" strike="noStrike">
                <a:solidFill>
                  <a:srgbClr val="000000"/>
                </a:solidFill>
                <a:latin typeface="Arial"/>
                <a:ea typeface="Arial"/>
                <a:cs typeface="Arial"/>
                <a:sym typeface="Arial"/>
              </a:endParaRPr>
            </a:p>
            <a:p>
              <a:pPr indent="-214311" lvl="0" marL="214311"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Listserv</a:t>
              </a:r>
              <a:endParaRPr b="0" i="0" sz="1400" u="none" cap="none" strike="noStrike">
                <a:solidFill>
                  <a:srgbClr val="000000"/>
                </a:solidFill>
                <a:latin typeface="Arial"/>
                <a:ea typeface="Arial"/>
                <a:cs typeface="Arial"/>
                <a:sym typeface="Arial"/>
              </a:endParaRPr>
            </a:p>
            <a:p>
              <a:pPr indent="-214311" lvl="0" marL="214311"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Faculty recognition</a:t>
              </a:r>
              <a:endParaRPr b="0" i="0" sz="1400" u="none" cap="none" strike="noStrike">
                <a:solidFill>
                  <a:srgbClr val="000000"/>
                </a:solidFill>
                <a:latin typeface="Arial"/>
                <a:ea typeface="Arial"/>
                <a:cs typeface="Arial"/>
                <a:sym typeface="Arial"/>
              </a:endParaRPr>
            </a:p>
            <a:p>
              <a:pPr indent="-214311" lvl="0" marL="214311"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Regional meet ups</a:t>
              </a:r>
              <a:endParaRPr b="0" i="0" sz="1400" u="none" cap="none" strike="noStrike">
                <a:solidFill>
                  <a:srgbClr val="000000"/>
                </a:solidFill>
                <a:latin typeface="Arial"/>
                <a:ea typeface="Arial"/>
                <a:cs typeface="Arial"/>
                <a:sym typeface="Arial"/>
              </a:endParaRPr>
            </a:p>
          </p:txBody>
        </p:sp>
        <p:sp>
          <p:nvSpPr>
            <p:cNvPr id="716" name="Google Shape;716;g228290c40be_0_0"/>
            <p:cNvSpPr/>
            <p:nvPr/>
          </p:nvSpPr>
          <p:spPr>
            <a:xfrm>
              <a:off x="7428141" y="4092128"/>
              <a:ext cx="3626400" cy="2001300"/>
            </a:xfrm>
            <a:prstGeom prst="roundRect">
              <a:avLst>
                <a:gd fmla="val 16667" name="adj"/>
              </a:avLst>
            </a:prstGeom>
            <a:solidFill>
              <a:schemeClr val="lt1"/>
            </a:solidFill>
            <a:ln cap="flat" cmpd="sng" w="38100">
              <a:solidFill>
                <a:srgbClr val="45B664"/>
              </a:solidFill>
              <a:prstDash val="solid"/>
              <a:miter lim="800000"/>
              <a:headEnd len="sm" w="sm" type="none"/>
              <a:tailEnd len="sm" w="sm" type="none"/>
            </a:ln>
          </p:spPr>
          <p:txBody>
            <a:bodyPr anchorCtr="0" anchor="ctr" bIns="45700" lIns="91425" spcFirstLastPara="1" rIns="91425" wrap="square" tIns="45700">
              <a:noAutofit/>
            </a:bodyPr>
            <a:lstStyle/>
            <a:p>
              <a:pPr indent="-214312" lvl="0" marL="685800"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Faculty guide</a:t>
              </a:r>
              <a:endParaRPr b="0" i="0" sz="1400" u="none" cap="none" strike="noStrike">
                <a:solidFill>
                  <a:srgbClr val="000000"/>
                </a:solidFill>
                <a:latin typeface="Arial"/>
                <a:ea typeface="Arial"/>
                <a:cs typeface="Arial"/>
                <a:sym typeface="Arial"/>
              </a:endParaRPr>
            </a:p>
            <a:p>
              <a:pPr indent="-214312" lvl="0" marL="685800"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Institutional asset mapping</a:t>
              </a:r>
              <a:endParaRPr b="0" i="0" sz="1400" u="none" cap="none" strike="noStrike">
                <a:solidFill>
                  <a:srgbClr val="000000"/>
                </a:solidFill>
                <a:latin typeface="Arial"/>
                <a:ea typeface="Arial"/>
                <a:cs typeface="Arial"/>
                <a:sym typeface="Arial"/>
              </a:endParaRPr>
            </a:p>
            <a:p>
              <a:pPr indent="-214312" lvl="0" marL="685800"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Tips and tricks</a:t>
              </a:r>
              <a:endParaRPr b="0" i="0" sz="1400" u="none" cap="none" strike="noStrike">
                <a:solidFill>
                  <a:srgbClr val="000000"/>
                </a:solidFill>
                <a:latin typeface="Arial"/>
                <a:ea typeface="Arial"/>
                <a:cs typeface="Arial"/>
                <a:sym typeface="Arial"/>
              </a:endParaRPr>
            </a:p>
            <a:p>
              <a:pPr indent="-214312" lvl="0" marL="685800"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Evaluation and assessment</a:t>
              </a:r>
              <a:endParaRPr b="0" i="0" sz="1400" u="none" cap="none" strike="noStrike">
                <a:solidFill>
                  <a:srgbClr val="000000"/>
                </a:solidFill>
                <a:latin typeface="Arial"/>
                <a:ea typeface="Arial"/>
                <a:cs typeface="Arial"/>
                <a:sym typeface="Arial"/>
              </a:endParaRPr>
            </a:p>
          </p:txBody>
        </p:sp>
        <p:sp>
          <p:nvSpPr>
            <p:cNvPr id="717" name="Google Shape;717;g228290c40be_0_0"/>
            <p:cNvSpPr/>
            <p:nvPr/>
          </p:nvSpPr>
          <p:spPr>
            <a:xfrm>
              <a:off x="612566" y="946487"/>
              <a:ext cx="3237000" cy="1979700"/>
            </a:xfrm>
            <a:prstGeom prst="roundRect">
              <a:avLst>
                <a:gd fmla="val 16667" name="adj"/>
              </a:avLst>
            </a:prstGeom>
            <a:solidFill>
              <a:schemeClr val="lt1"/>
            </a:solidFill>
            <a:ln cap="flat" cmpd="sng" w="3810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214311" lvl="0" marL="214311"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Training </a:t>
              </a:r>
              <a:endParaRPr b="0" i="0" sz="1400" u="none" cap="none" strike="noStrike">
                <a:solidFill>
                  <a:srgbClr val="000000"/>
                </a:solidFill>
                <a:latin typeface="Arial"/>
                <a:ea typeface="Arial"/>
                <a:cs typeface="Arial"/>
                <a:sym typeface="Arial"/>
              </a:endParaRPr>
            </a:p>
            <a:p>
              <a:pPr indent="-214311" lvl="0" marL="214311"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Worksheets </a:t>
              </a:r>
              <a:endParaRPr b="0" i="0" sz="1400" u="none" cap="none" strike="noStrike">
                <a:solidFill>
                  <a:srgbClr val="000000"/>
                </a:solidFill>
                <a:latin typeface="Arial"/>
                <a:ea typeface="Arial"/>
                <a:cs typeface="Arial"/>
                <a:sym typeface="Arial"/>
              </a:endParaRPr>
            </a:p>
            <a:p>
              <a:pPr indent="-214311" lvl="0" marL="214311"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Exemplars</a:t>
              </a:r>
              <a:endParaRPr b="0" i="0" sz="1400" u="none" cap="none" strike="noStrike">
                <a:solidFill>
                  <a:srgbClr val="000000"/>
                </a:solidFill>
                <a:latin typeface="Arial"/>
                <a:ea typeface="Arial"/>
                <a:cs typeface="Arial"/>
                <a:sym typeface="Arial"/>
              </a:endParaRPr>
            </a:p>
            <a:p>
              <a:pPr indent="-214311" lvl="0" marL="214311"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Workshops</a:t>
              </a:r>
              <a:endParaRPr b="0" i="0" sz="1400" u="none" cap="none" strike="noStrike">
                <a:solidFill>
                  <a:srgbClr val="000000"/>
                </a:solidFill>
                <a:latin typeface="Arial"/>
                <a:ea typeface="Arial"/>
                <a:cs typeface="Arial"/>
                <a:sym typeface="Arial"/>
              </a:endParaRPr>
            </a:p>
            <a:p>
              <a:pPr indent="-214311" lvl="0" marL="214311"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Strategic planning</a:t>
              </a:r>
              <a:endParaRPr b="0" i="0" sz="1400" u="none" cap="none" strike="noStrike">
                <a:solidFill>
                  <a:srgbClr val="000000"/>
                </a:solidFill>
                <a:latin typeface="Arial"/>
                <a:ea typeface="Arial"/>
                <a:cs typeface="Arial"/>
                <a:sym typeface="Arial"/>
              </a:endParaRPr>
            </a:p>
          </p:txBody>
        </p:sp>
        <p:sp>
          <p:nvSpPr>
            <p:cNvPr id="718" name="Google Shape;718;g228290c40be_0_0"/>
            <p:cNvSpPr/>
            <p:nvPr/>
          </p:nvSpPr>
          <p:spPr>
            <a:xfrm>
              <a:off x="7428142" y="924799"/>
              <a:ext cx="3626400" cy="2001300"/>
            </a:xfrm>
            <a:prstGeom prst="roundRect">
              <a:avLst>
                <a:gd fmla="val 16667" name="adj"/>
              </a:avLst>
            </a:prstGeom>
            <a:solidFill>
              <a:schemeClr val="lt1"/>
            </a:solidFill>
            <a:ln cap="flat" cmpd="sng" w="38100">
              <a:solidFill>
                <a:srgbClr val="43BEB9"/>
              </a:solidFill>
              <a:prstDash val="solid"/>
              <a:miter lim="800000"/>
              <a:headEnd len="sm" w="sm" type="none"/>
              <a:tailEnd len="sm" w="sm" type="none"/>
            </a:ln>
          </p:spPr>
          <p:txBody>
            <a:bodyPr anchorCtr="0" anchor="ctr" bIns="45700" lIns="91425" spcFirstLastPara="1" rIns="91425" wrap="square" tIns="45700">
              <a:noAutofit/>
            </a:bodyPr>
            <a:lstStyle/>
            <a:p>
              <a:pPr indent="-214312" lvl="0" marL="685800"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Global network of practitioners</a:t>
              </a:r>
              <a:endParaRPr b="0" i="0" sz="1400" u="none" cap="none" strike="noStrike">
                <a:solidFill>
                  <a:srgbClr val="000000"/>
                </a:solidFill>
                <a:latin typeface="Arial"/>
                <a:ea typeface="Arial"/>
                <a:cs typeface="Arial"/>
                <a:sym typeface="Arial"/>
              </a:endParaRPr>
            </a:p>
            <a:p>
              <a:pPr indent="-214312" lvl="0" marL="685800"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Monthly meetings</a:t>
              </a:r>
              <a:endParaRPr b="0" i="0" sz="1400" u="none" cap="none" strike="noStrike">
                <a:solidFill>
                  <a:srgbClr val="000000"/>
                </a:solidFill>
                <a:latin typeface="Arial"/>
                <a:ea typeface="Arial"/>
                <a:cs typeface="Arial"/>
                <a:sym typeface="Arial"/>
              </a:endParaRPr>
            </a:p>
            <a:p>
              <a:pPr indent="-214312" lvl="0" marL="685800"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Webinars</a:t>
              </a:r>
              <a:endParaRPr b="0" i="0" sz="1400" u="none" cap="none" strike="noStrike">
                <a:solidFill>
                  <a:srgbClr val="000000"/>
                </a:solidFill>
                <a:latin typeface="Arial"/>
                <a:ea typeface="Arial"/>
                <a:cs typeface="Arial"/>
                <a:sym typeface="Arial"/>
              </a:endParaRPr>
            </a:p>
            <a:p>
              <a:pPr indent="-214312" lvl="0" marL="685800"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Task &amp; working groups</a:t>
              </a:r>
              <a:endParaRPr b="0" i="0" sz="1400" u="none" cap="none" strike="noStrike">
                <a:solidFill>
                  <a:srgbClr val="000000"/>
                </a:solidFill>
                <a:latin typeface="Arial"/>
                <a:ea typeface="Arial"/>
                <a:cs typeface="Arial"/>
                <a:sym typeface="Arial"/>
              </a:endParaRPr>
            </a:p>
            <a:p>
              <a:pPr indent="-214312" lvl="0" marL="685800" marR="0" rtl="0" algn="l">
                <a:lnSpc>
                  <a:spcPct val="100000"/>
                </a:lnSpc>
                <a:spcBef>
                  <a:spcPts val="0"/>
                </a:spcBef>
                <a:spcAft>
                  <a:spcPts val="0"/>
                </a:spcAft>
                <a:buClr>
                  <a:srgbClr val="000000"/>
                </a:buClr>
                <a:buSzPts val="1350"/>
                <a:buFont typeface="Noto Sans Symbols"/>
                <a:buChar char="❖"/>
              </a:pPr>
              <a:r>
                <a:rPr b="0" i="0" lang="en-US" sz="1350" u="none" cap="none" strike="noStrike">
                  <a:solidFill>
                    <a:srgbClr val="000000"/>
                  </a:solidFill>
                  <a:latin typeface="Calibri"/>
                  <a:ea typeface="Calibri"/>
                  <a:cs typeface="Calibri"/>
                  <a:sym typeface="Calibri"/>
                </a:rPr>
                <a:t>Conferences</a:t>
              </a:r>
              <a:endParaRPr b="0" i="0" sz="1400" u="none" cap="none" strike="noStrike">
                <a:solidFill>
                  <a:srgbClr val="000000"/>
                </a:solidFill>
                <a:latin typeface="Arial"/>
                <a:ea typeface="Arial"/>
                <a:cs typeface="Arial"/>
                <a:sym typeface="Arial"/>
              </a:endParaRPr>
            </a:p>
          </p:txBody>
        </p:sp>
        <p:grpSp>
          <p:nvGrpSpPr>
            <p:cNvPr id="719" name="Google Shape;719;g228290c40be_0_0"/>
            <p:cNvGrpSpPr/>
            <p:nvPr/>
          </p:nvGrpSpPr>
          <p:grpSpPr>
            <a:xfrm>
              <a:off x="3063066" y="946488"/>
              <a:ext cx="2408400" cy="2408400"/>
              <a:chOff x="2680989" y="191895"/>
              <a:chExt cx="2408400" cy="2408400"/>
            </a:xfrm>
          </p:grpSpPr>
          <p:sp>
            <p:nvSpPr>
              <p:cNvPr id="720" name="Google Shape;720;g228290c40be_0_0"/>
              <p:cNvSpPr/>
              <p:nvPr/>
            </p:nvSpPr>
            <p:spPr>
              <a:xfrm>
                <a:off x="2680989" y="191895"/>
                <a:ext cx="2408400" cy="240840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g228290c40be_0_0"/>
              <p:cNvSpPr txBox="1"/>
              <p:nvPr/>
            </p:nvSpPr>
            <p:spPr>
              <a:xfrm>
                <a:off x="3386354" y="897260"/>
                <a:ext cx="1702800" cy="1702800"/>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rgbClr val="FFFFFF"/>
                    </a:solidFill>
                    <a:latin typeface="Calibri"/>
                    <a:ea typeface="Calibri"/>
                    <a:cs typeface="Calibri"/>
                    <a:sym typeface="Calibri"/>
                  </a:rPr>
                  <a:t>Simplifying the process</a:t>
                </a:r>
                <a:endParaRPr b="0" i="0" sz="1400" u="none" cap="none" strike="noStrike">
                  <a:solidFill>
                    <a:srgbClr val="000000"/>
                  </a:solidFill>
                  <a:latin typeface="Arial"/>
                  <a:ea typeface="Arial"/>
                  <a:cs typeface="Arial"/>
                  <a:sym typeface="Arial"/>
                </a:endParaRPr>
              </a:p>
            </p:txBody>
          </p:sp>
        </p:grpSp>
        <p:grpSp>
          <p:nvGrpSpPr>
            <p:cNvPr id="722" name="Google Shape;722;g228290c40be_0_0"/>
            <p:cNvGrpSpPr/>
            <p:nvPr/>
          </p:nvGrpSpPr>
          <p:grpSpPr>
            <a:xfrm>
              <a:off x="5806134" y="946488"/>
              <a:ext cx="2408400" cy="2408400"/>
              <a:chOff x="5457083" y="179059"/>
              <a:chExt cx="2408400" cy="2408400"/>
            </a:xfrm>
          </p:grpSpPr>
          <p:sp>
            <p:nvSpPr>
              <p:cNvPr id="723" name="Google Shape;723;g228290c40be_0_0"/>
              <p:cNvSpPr/>
              <p:nvPr/>
            </p:nvSpPr>
            <p:spPr>
              <a:xfrm rot="5400000">
                <a:off x="5457083" y="179059"/>
                <a:ext cx="2408400" cy="240840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43BCB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g228290c40be_0_0"/>
              <p:cNvSpPr txBox="1"/>
              <p:nvPr/>
            </p:nvSpPr>
            <p:spPr>
              <a:xfrm>
                <a:off x="5457215" y="884424"/>
                <a:ext cx="1702800" cy="1702800"/>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rgbClr val="FFFFFF"/>
                    </a:solidFill>
                    <a:latin typeface="Calibri"/>
                    <a:ea typeface="Calibri"/>
                    <a:cs typeface="Calibri"/>
                    <a:sym typeface="Calibri"/>
                  </a:rPr>
                  <a:t>Professional community of Practice</a:t>
                </a:r>
                <a:endParaRPr b="0" i="0" sz="1400" u="none" cap="none" strike="noStrike">
                  <a:solidFill>
                    <a:srgbClr val="000000"/>
                  </a:solidFill>
                  <a:latin typeface="Arial"/>
                  <a:ea typeface="Arial"/>
                  <a:cs typeface="Arial"/>
                  <a:sym typeface="Arial"/>
                </a:endParaRPr>
              </a:p>
            </p:txBody>
          </p:sp>
        </p:grpSp>
        <p:grpSp>
          <p:nvGrpSpPr>
            <p:cNvPr id="725" name="Google Shape;725;g228290c40be_0_0"/>
            <p:cNvGrpSpPr/>
            <p:nvPr/>
          </p:nvGrpSpPr>
          <p:grpSpPr>
            <a:xfrm>
              <a:off x="5806134" y="3685045"/>
              <a:ext cx="2408400" cy="2408400"/>
              <a:chOff x="5495591" y="2929481"/>
              <a:chExt cx="2408400" cy="2408400"/>
            </a:xfrm>
          </p:grpSpPr>
          <p:sp>
            <p:nvSpPr>
              <p:cNvPr id="726" name="Google Shape;726;g228290c40be_0_0"/>
              <p:cNvSpPr/>
              <p:nvPr/>
            </p:nvSpPr>
            <p:spPr>
              <a:xfrm rot="10800000">
                <a:off x="5495591" y="2929481"/>
                <a:ext cx="2408400" cy="240840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45B36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g228290c40be_0_0"/>
              <p:cNvSpPr txBox="1"/>
              <p:nvPr/>
            </p:nvSpPr>
            <p:spPr>
              <a:xfrm>
                <a:off x="5495723" y="2929613"/>
                <a:ext cx="1702800" cy="1702800"/>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rgbClr val="FFFFFF"/>
                    </a:solidFill>
                    <a:latin typeface="Calibri"/>
                    <a:ea typeface="Calibri"/>
                    <a:cs typeface="Calibri"/>
                    <a:sym typeface="Calibri"/>
                  </a:rPr>
                  <a:t>Resource Development</a:t>
                </a:r>
                <a:endParaRPr b="0" i="0" sz="1400" u="none" cap="none" strike="noStrike">
                  <a:solidFill>
                    <a:srgbClr val="000000"/>
                  </a:solidFill>
                  <a:latin typeface="Arial"/>
                  <a:ea typeface="Arial"/>
                  <a:cs typeface="Arial"/>
                  <a:sym typeface="Arial"/>
                </a:endParaRPr>
              </a:p>
            </p:txBody>
          </p:sp>
        </p:grpSp>
        <p:grpSp>
          <p:nvGrpSpPr>
            <p:cNvPr id="728" name="Google Shape;728;g228290c40be_0_0"/>
            <p:cNvGrpSpPr/>
            <p:nvPr/>
          </p:nvGrpSpPr>
          <p:grpSpPr>
            <a:xfrm>
              <a:off x="3063066" y="3685045"/>
              <a:ext cx="2408400" cy="2408400"/>
              <a:chOff x="2719497" y="2904724"/>
              <a:chExt cx="2408400" cy="2408400"/>
            </a:xfrm>
          </p:grpSpPr>
          <p:sp>
            <p:nvSpPr>
              <p:cNvPr id="729" name="Google Shape;729;g228290c40be_0_0"/>
              <p:cNvSpPr/>
              <p:nvPr/>
            </p:nvSpPr>
            <p:spPr>
              <a:xfrm rot="-5400000">
                <a:off x="2719497" y="2904724"/>
                <a:ext cx="2408400" cy="2408400"/>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g228290c40be_0_0"/>
              <p:cNvSpPr txBox="1"/>
              <p:nvPr/>
            </p:nvSpPr>
            <p:spPr>
              <a:xfrm>
                <a:off x="3424862" y="2904856"/>
                <a:ext cx="1702800" cy="1702800"/>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1500"/>
                  <a:buFont typeface="Arial"/>
                  <a:buNone/>
                </a:pPr>
                <a:r>
                  <a:rPr b="0" i="0" lang="en-US" sz="1500" u="none" cap="none" strike="noStrike">
                    <a:solidFill>
                      <a:srgbClr val="FFFFFF"/>
                    </a:solidFill>
                    <a:latin typeface="Calibri"/>
                    <a:ea typeface="Calibri"/>
                    <a:cs typeface="Calibri"/>
                    <a:sym typeface="Calibri"/>
                  </a:rPr>
                  <a:t>Making meaningful connections</a:t>
                </a:r>
                <a:endParaRPr b="0" i="0" sz="1400" u="none" cap="none" strike="noStrike">
                  <a:solidFill>
                    <a:srgbClr val="000000"/>
                  </a:solidFill>
                  <a:latin typeface="Arial"/>
                  <a:ea typeface="Arial"/>
                  <a:cs typeface="Arial"/>
                  <a:sym typeface="Arial"/>
                </a:endParaRPr>
              </a:p>
            </p:txBody>
          </p:sp>
        </p:grpSp>
        <p:grpSp>
          <p:nvGrpSpPr>
            <p:cNvPr id="731" name="Google Shape;731;g228290c40be_0_0"/>
            <p:cNvGrpSpPr/>
            <p:nvPr/>
          </p:nvGrpSpPr>
          <p:grpSpPr>
            <a:xfrm>
              <a:off x="5019873" y="2926116"/>
              <a:ext cx="1237853" cy="1284300"/>
              <a:chOff x="6486780" y="4679889"/>
              <a:chExt cx="1237853" cy="1284300"/>
            </a:xfrm>
          </p:grpSpPr>
          <p:sp>
            <p:nvSpPr>
              <p:cNvPr id="732" name="Google Shape;732;g228290c40be_0_0"/>
              <p:cNvSpPr/>
              <p:nvPr/>
            </p:nvSpPr>
            <p:spPr>
              <a:xfrm>
                <a:off x="6486780" y="4679889"/>
                <a:ext cx="1237800" cy="1284300"/>
              </a:xfrm>
              <a:prstGeom prst="roundRect">
                <a:avLst>
                  <a:gd fmla="val 16667" name="adj"/>
                </a:avLst>
              </a:prstGeom>
              <a:solidFill>
                <a:schemeClr val="lt1"/>
              </a:solid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pic>
            <p:nvPicPr>
              <p:cNvPr id="733" name="Google Shape;733;g228290c40be_0_0"/>
              <p:cNvPicPr preferRelativeResize="0"/>
              <p:nvPr/>
            </p:nvPicPr>
            <p:blipFill rotWithShape="1">
              <a:blip r:embed="rId3">
                <a:alphaModFix/>
              </a:blip>
              <a:srcRect b="31285" l="19918" r="19610" t="11509"/>
              <a:stretch/>
            </p:blipFill>
            <p:spPr>
              <a:xfrm>
                <a:off x="6486780" y="4679890"/>
                <a:ext cx="1237853" cy="1170940"/>
              </a:xfrm>
              <a:prstGeom prst="rect">
                <a:avLst/>
              </a:prstGeom>
              <a:noFill/>
              <a:ln>
                <a:noFill/>
              </a:ln>
            </p:spPr>
          </p:pic>
        </p:grpSp>
      </p:grpSp>
      <p:sp>
        <p:nvSpPr>
          <p:cNvPr id="734" name="Google Shape;734;g228290c40be_0_0"/>
          <p:cNvSpPr txBox="1"/>
          <p:nvPr/>
        </p:nvSpPr>
        <p:spPr>
          <a:xfrm>
            <a:off x="6594875" y="1973375"/>
            <a:ext cx="2979000" cy="831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Monthly Coordinator Meetings </a:t>
            </a:r>
            <a:endParaRPr b="0" i="0" sz="14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1st Tuesday @10amET </a:t>
            </a:r>
            <a:endParaRPr b="0" i="0" sz="14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1st Weds @ 1pmET </a:t>
            </a:r>
            <a:endParaRPr b="0" i="0" sz="1400" u="none" cap="none" strike="noStrike">
              <a:solidFill>
                <a:srgbClr val="9900FF"/>
              </a:solidFill>
              <a:latin typeface="Arial"/>
              <a:ea typeface="Arial"/>
              <a:cs typeface="Arial"/>
              <a:sym typeface="Arial"/>
            </a:endParaRPr>
          </a:p>
        </p:txBody>
      </p:sp>
      <p:sp>
        <p:nvSpPr>
          <p:cNvPr id="735" name="Google Shape;735;g228290c40be_0_0"/>
          <p:cNvSpPr txBox="1"/>
          <p:nvPr/>
        </p:nvSpPr>
        <p:spPr>
          <a:xfrm>
            <a:off x="6048850" y="62900"/>
            <a:ext cx="2979000" cy="6156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Monthly Community Webinars </a:t>
            </a:r>
            <a:endParaRPr b="0" i="0" sz="14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3rd Weds @ 12pmET </a:t>
            </a:r>
            <a:endParaRPr b="0" i="0" sz="1400" u="none" cap="none" strike="noStrike">
              <a:solidFill>
                <a:srgbClr val="9900FF"/>
              </a:solidFill>
              <a:latin typeface="Arial"/>
              <a:ea typeface="Arial"/>
              <a:cs typeface="Arial"/>
              <a:sym typeface="Arial"/>
            </a:endParaRPr>
          </a:p>
        </p:txBody>
      </p:sp>
      <p:sp>
        <p:nvSpPr>
          <p:cNvPr id="736" name="Google Shape;736;g228290c40be_0_0"/>
          <p:cNvSpPr txBox="1"/>
          <p:nvPr/>
        </p:nvSpPr>
        <p:spPr>
          <a:xfrm>
            <a:off x="3304800" y="62900"/>
            <a:ext cx="2330700" cy="6156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Weekly Idea hub Meetings </a:t>
            </a:r>
            <a:endParaRPr b="0" i="0" sz="14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Fridays@11amET </a:t>
            </a:r>
            <a:endParaRPr b="0" i="0" sz="1400" u="none" cap="none" strike="noStrike">
              <a:solidFill>
                <a:srgbClr val="9900FF"/>
              </a:solidFill>
              <a:latin typeface="Arial"/>
              <a:ea typeface="Arial"/>
              <a:cs typeface="Arial"/>
              <a:sym typeface="Arial"/>
            </a:endParaRPr>
          </a:p>
        </p:txBody>
      </p:sp>
      <p:sp>
        <p:nvSpPr>
          <p:cNvPr id="737" name="Google Shape;737;g228290c40be_0_0"/>
          <p:cNvSpPr txBox="1"/>
          <p:nvPr/>
        </p:nvSpPr>
        <p:spPr>
          <a:xfrm>
            <a:off x="151650" y="2672475"/>
            <a:ext cx="2598300" cy="831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Partnering Fairs &amp; Bulletin</a:t>
            </a:r>
            <a:endParaRPr b="0" i="0" sz="14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Feb, May, Sept, Nov</a:t>
            </a:r>
            <a:endParaRPr b="0" i="0" sz="14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2nd Tuesday @9amET </a:t>
            </a:r>
            <a:endParaRPr b="0" i="0" sz="1400" u="none" cap="none" strike="noStrike">
              <a:solidFill>
                <a:srgbClr val="9900FF"/>
              </a:solidFill>
              <a:latin typeface="Arial"/>
              <a:ea typeface="Arial"/>
              <a:cs typeface="Arial"/>
              <a:sym typeface="Arial"/>
            </a:endParaRPr>
          </a:p>
        </p:txBody>
      </p:sp>
      <p:sp>
        <p:nvSpPr>
          <p:cNvPr id="738" name="Google Shape;738;g228290c40be_0_0"/>
          <p:cNvSpPr txBox="1"/>
          <p:nvPr/>
        </p:nvSpPr>
        <p:spPr>
          <a:xfrm>
            <a:off x="5768750" y="4403575"/>
            <a:ext cx="3924000" cy="6156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Annual Global Guest program </a:t>
            </a:r>
            <a:endParaRPr b="0" i="0" sz="14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9900FF"/>
                </a:solidFill>
                <a:latin typeface="Arial"/>
                <a:ea typeface="Arial"/>
                <a:cs typeface="Arial"/>
                <a:sym typeface="Arial"/>
              </a:rPr>
              <a:t>March - May </a:t>
            </a:r>
            <a:endParaRPr b="0" i="0" sz="1400" u="none" cap="none" strike="noStrike">
              <a:solidFill>
                <a:srgbClr val="9900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g27e65c0a5e2_0_1160"/>
          <p:cNvSpPr/>
          <p:nvPr/>
        </p:nvSpPr>
        <p:spPr>
          <a:xfrm>
            <a:off x="106275" y="1399675"/>
            <a:ext cx="1682700" cy="3120300"/>
          </a:xfrm>
          <a:prstGeom prst="rect">
            <a:avLst/>
          </a:prstGeom>
          <a:solidFill>
            <a:schemeClr val="lt2"/>
          </a:solidFill>
          <a:ln cap="flat" cmpd="sng" w="28575">
            <a:solidFill>
              <a:srgbClr val="004C9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g27e65c0a5e2_0_1160"/>
          <p:cNvSpPr txBox="1"/>
          <p:nvPr>
            <p:ph type="title"/>
          </p:nvPr>
        </p:nvSpPr>
        <p:spPr>
          <a:xfrm>
            <a:off x="1352788" y="-1107046"/>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4500"/>
              <a:buNone/>
            </a:pPr>
            <a:r>
              <a:rPr lang="en-US">
                <a:solidFill>
                  <a:srgbClr val="004C93"/>
                </a:solidFill>
              </a:rPr>
              <a:t>Professional Development</a:t>
            </a:r>
            <a:endParaRPr>
              <a:solidFill>
                <a:srgbClr val="004C93"/>
              </a:solidFill>
            </a:endParaRPr>
          </a:p>
        </p:txBody>
      </p:sp>
      <p:sp>
        <p:nvSpPr>
          <p:cNvPr id="745" name="Google Shape;745;g27e65c0a5e2_0_1160"/>
          <p:cNvSpPr txBox="1"/>
          <p:nvPr>
            <p:ph idx="1" type="body"/>
          </p:nvPr>
        </p:nvSpPr>
        <p:spPr>
          <a:xfrm>
            <a:off x="193252" y="1462900"/>
            <a:ext cx="1420500" cy="712800"/>
          </a:xfrm>
          <a:prstGeom prst="rect">
            <a:avLst/>
          </a:prstGeom>
          <a:solidFill>
            <a:srgbClr val="3C78D8"/>
          </a:solid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rPr b="1" lang="en-US">
                <a:solidFill>
                  <a:srgbClr val="004C93"/>
                </a:solidFill>
              </a:rPr>
              <a:t>COIL </a:t>
            </a:r>
            <a:endParaRPr b="1">
              <a:solidFill>
                <a:srgbClr val="004C93"/>
              </a:solidFill>
            </a:endParaRPr>
          </a:p>
          <a:p>
            <a:pPr indent="0" lvl="0" marL="0" rtl="0" algn="l">
              <a:lnSpc>
                <a:spcPct val="90000"/>
              </a:lnSpc>
              <a:spcBef>
                <a:spcPts val="800"/>
              </a:spcBef>
              <a:spcAft>
                <a:spcPts val="0"/>
              </a:spcAft>
              <a:buSzPts val="1800"/>
              <a:buNone/>
            </a:pPr>
            <a:r>
              <a:rPr b="1" lang="en-US">
                <a:solidFill>
                  <a:srgbClr val="004C93"/>
                </a:solidFill>
              </a:rPr>
              <a:t>Foundation</a:t>
            </a:r>
            <a:r>
              <a:rPr b="1" lang="en-US">
                <a:solidFill>
                  <a:schemeClr val="lt1"/>
                </a:solidFill>
              </a:rPr>
              <a:t>s</a:t>
            </a:r>
            <a:endParaRPr/>
          </a:p>
        </p:txBody>
      </p:sp>
      <p:pic>
        <p:nvPicPr>
          <p:cNvPr id="746" name="Google Shape;746;g27e65c0a5e2_0_1160"/>
          <p:cNvPicPr preferRelativeResize="0"/>
          <p:nvPr/>
        </p:nvPicPr>
        <p:blipFill rotWithShape="1">
          <a:blip r:embed="rId3">
            <a:alphaModFix/>
          </a:blip>
          <a:srcRect b="0" l="0" r="0" t="0"/>
          <a:stretch/>
        </p:blipFill>
        <p:spPr>
          <a:xfrm>
            <a:off x="454176" y="202275"/>
            <a:ext cx="898625" cy="867626"/>
          </a:xfrm>
          <a:prstGeom prst="rect">
            <a:avLst/>
          </a:prstGeom>
          <a:noFill/>
          <a:ln>
            <a:noFill/>
          </a:ln>
        </p:spPr>
      </p:pic>
      <p:sp>
        <p:nvSpPr>
          <p:cNvPr id="747" name="Google Shape;747;g27e65c0a5e2_0_1160"/>
          <p:cNvSpPr txBox="1"/>
          <p:nvPr/>
        </p:nvSpPr>
        <p:spPr>
          <a:xfrm>
            <a:off x="193252" y="3424000"/>
            <a:ext cx="1420500" cy="981000"/>
          </a:xfrm>
          <a:prstGeom prst="rect">
            <a:avLst/>
          </a:prstGeom>
          <a:solidFill>
            <a:srgbClr val="3C78D8"/>
          </a:solidFill>
          <a:ln>
            <a:noFill/>
          </a:ln>
        </p:spPr>
        <p:txBody>
          <a:bodyPr anchorCtr="0" anchor="t" bIns="91425" lIns="91425" spcFirstLastPara="1" rIns="91425" wrap="square" tIns="91425">
            <a:noAutofit/>
          </a:bodyPr>
          <a:lstStyle/>
          <a:p>
            <a:pPr indent="0" lvl="0" marL="0" marR="0" rtl="0" algn="l">
              <a:lnSpc>
                <a:spcPct val="90000"/>
              </a:lnSpc>
              <a:spcBef>
                <a:spcPts val="800"/>
              </a:spcBef>
              <a:spcAft>
                <a:spcPts val="0"/>
              </a:spcAft>
              <a:buClr>
                <a:schemeClr val="dk1"/>
              </a:buClr>
              <a:buSzPts val="1800"/>
              <a:buFont typeface="Arial"/>
              <a:buNone/>
            </a:pPr>
            <a:r>
              <a:rPr b="1" i="0" lang="en-US" sz="1800" u="none" cap="none" strike="noStrike">
                <a:solidFill>
                  <a:schemeClr val="lt1"/>
                </a:solidFill>
                <a:latin typeface="Arial"/>
                <a:ea typeface="Arial"/>
                <a:cs typeface="Arial"/>
                <a:sym typeface="Arial"/>
              </a:rPr>
              <a:t>Talk</a:t>
            </a:r>
            <a:br>
              <a:rPr b="1" i="0" lang="en-US" sz="1800" u="none" cap="none" strike="noStrike">
                <a:solidFill>
                  <a:schemeClr val="lt1"/>
                </a:solidFill>
                <a:latin typeface="Arial"/>
                <a:ea typeface="Arial"/>
                <a:cs typeface="Arial"/>
                <a:sym typeface="Arial"/>
              </a:rPr>
            </a:br>
            <a:r>
              <a:rPr b="1" i="0" lang="en-US" sz="1800" u="none" cap="none" strike="noStrike">
                <a:solidFill>
                  <a:schemeClr val="lt1"/>
                </a:solidFill>
                <a:latin typeface="Arial"/>
                <a:ea typeface="Arial"/>
                <a:cs typeface="Arial"/>
                <a:sym typeface="Arial"/>
              </a:rPr>
              <a:t>through Culture</a:t>
            </a:r>
            <a:endParaRPr b="1" i="0" sz="1400" u="none" cap="none" strike="noStrike">
              <a:solidFill>
                <a:schemeClr val="lt1"/>
              </a:solidFill>
              <a:latin typeface="Arial"/>
              <a:ea typeface="Arial"/>
              <a:cs typeface="Arial"/>
              <a:sym typeface="Arial"/>
            </a:endParaRPr>
          </a:p>
        </p:txBody>
      </p:sp>
      <p:sp>
        <p:nvSpPr>
          <p:cNvPr id="748" name="Google Shape;748;g27e65c0a5e2_0_1160"/>
          <p:cNvSpPr txBox="1"/>
          <p:nvPr/>
        </p:nvSpPr>
        <p:spPr>
          <a:xfrm>
            <a:off x="220856" y="2721100"/>
            <a:ext cx="1365300" cy="689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1600"/>
              <a:buFont typeface="Arial"/>
              <a:buNone/>
            </a:pPr>
            <a:r>
              <a:rPr b="1" i="0" lang="en-US" sz="1600" u="none" cap="none" strike="noStrike">
                <a:solidFill>
                  <a:srgbClr val="004C93"/>
                </a:solidFill>
                <a:latin typeface="Oswald"/>
                <a:ea typeface="Oswald"/>
                <a:cs typeface="Oswald"/>
                <a:sym typeface="Oswald"/>
              </a:rPr>
              <a:t>3 weeks </a:t>
            </a:r>
            <a:r>
              <a:rPr b="1" i="0" lang="en-US" sz="1400" u="none" cap="none" strike="noStrike">
                <a:solidFill>
                  <a:srgbClr val="004C93"/>
                </a:solidFill>
                <a:latin typeface="Oswald"/>
                <a:ea typeface="Oswald"/>
                <a:cs typeface="Oswald"/>
                <a:sym typeface="Oswald"/>
              </a:rPr>
              <a:t>online </a:t>
            </a:r>
            <a:endParaRPr b="1" i="0" sz="1400" u="none" cap="none" strike="noStrike">
              <a:solidFill>
                <a:srgbClr val="004C93"/>
              </a:solidFill>
              <a:latin typeface="Oswald"/>
              <a:ea typeface="Oswald"/>
              <a:cs typeface="Oswald"/>
              <a:sym typeface="Oswald"/>
            </a:endParaRPr>
          </a:p>
          <a:p>
            <a:pPr indent="0" lvl="0" marL="0" marR="0" rtl="0" algn="l">
              <a:lnSpc>
                <a:spcPct val="90000"/>
              </a:lnSpc>
              <a:spcBef>
                <a:spcPts val="800"/>
              </a:spcBef>
              <a:spcAft>
                <a:spcPts val="0"/>
              </a:spcAft>
              <a:buClr>
                <a:schemeClr val="dk1"/>
              </a:buClr>
              <a:buSzPts val="1100"/>
              <a:buFont typeface="Arial"/>
              <a:buNone/>
            </a:pPr>
            <a:r>
              <a:rPr b="1" i="0" lang="en-US" sz="1300" u="none" cap="none" strike="noStrike">
                <a:solidFill>
                  <a:srgbClr val="004C93"/>
                </a:solidFill>
                <a:latin typeface="Oswald"/>
                <a:ea typeface="Oswald"/>
                <a:cs typeface="Oswald"/>
                <a:sym typeface="Oswald"/>
              </a:rPr>
              <a:t>3 ZOOM meetings</a:t>
            </a:r>
            <a:endParaRPr b="1" i="0" sz="1300" u="none" cap="none" strike="noStrike">
              <a:solidFill>
                <a:srgbClr val="004C93"/>
              </a:solidFill>
              <a:latin typeface="Oswald"/>
              <a:ea typeface="Oswald"/>
              <a:cs typeface="Oswald"/>
              <a:sym typeface="Oswald"/>
            </a:endParaRPr>
          </a:p>
        </p:txBody>
      </p:sp>
      <p:sp>
        <p:nvSpPr>
          <p:cNvPr id="749" name="Google Shape;749;g27e65c0a5e2_0_1160"/>
          <p:cNvSpPr/>
          <p:nvPr/>
        </p:nvSpPr>
        <p:spPr>
          <a:xfrm>
            <a:off x="220672" y="2245900"/>
            <a:ext cx="387600" cy="4812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0" name="Google Shape;750;g27e65c0a5e2_0_1160"/>
          <p:cNvSpPr/>
          <p:nvPr/>
        </p:nvSpPr>
        <p:spPr>
          <a:xfrm>
            <a:off x="718976" y="2245900"/>
            <a:ext cx="369300" cy="4812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1" name="Google Shape;751;g27e65c0a5e2_0_1160"/>
          <p:cNvSpPr/>
          <p:nvPr/>
        </p:nvSpPr>
        <p:spPr>
          <a:xfrm>
            <a:off x="1198601" y="2245900"/>
            <a:ext cx="387600" cy="4812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52" name="Google Shape;752;g27e65c0a5e2_0_1160"/>
          <p:cNvSpPr/>
          <p:nvPr/>
        </p:nvSpPr>
        <p:spPr>
          <a:xfrm>
            <a:off x="1840678" y="1399675"/>
            <a:ext cx="1682700" cy="3120300"/>
          </a:xfrm>
          <a:prstGeom prst="rect">
            <a:avLst/>
          </a:prstGeom>
          <a:solidFill>
            <a:schemeClr val="lt2"/>
          </a:solidFill>
          <a:ln cap="flat" cmpd="sng" w="28575">
            <a:solidFill>
              <a:srgbClr val="2A660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9900"/>
              </a:solidFill>
              <a:latin typeface="Arial"/>
              <a:ea typeface="Arial"/>
              <a:cs typeface="Arial"/>
              <a:sym typeface="Arial"/>
            </a:endParaRPr>
          </a:p>
        </p:txBody>
      </p:sp>
      <p:sp>
        <p:nvSpPr>
          <p:cNvPr id="753" name="Google Shape;753;g27e65c0a5e2_0_1160"/>
          <p:cNvSpPr txBox="1"/>
          <p:nvPr>
            <p:ph idx="1" type="body"/>
          </p:nvPr>
        </p:nvSpPr>
        <p:spPr>
          <a:xfrm>
            <a:off x="1927655" y="1462900"/>
            <a:ext cx="1420500" cy="712800"/>
          </a:xfrm>
          <a:prstGeom prst="rect">
            <a:avLst/>
          </a:prstGeom>
          <a:solidFill>
            <a:srgbClr val="6FAA47"/>
          </a:solid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rPr b="1" lang="en-US">
                <a:solidFill>
                  <a:srgbClr val="2A660F"/>
                </a:solidFill>
              </a:rPr>
              <a:t>COIL </a:t>
            </a:r>
            <a:endParaRPr b="1">
              <a:solidFill>
                <a:srgbClr val="2A660F"/>
              </a:solidFill>
            </a:endParaRPr>
          </a:p>
          <a:p>
            <a:pPr indent="0" lvl="0" marL="0" rtl="0" algn="l">
              <a:lnSpc>
                <a:spcPct val="90000"/>
              </a:lnSpc>
              <a:spcBef>
                <a:spcPts val="800"/>
              </a:spcBef>
              <a:spcAft>
                <a:spcPts val="0"/>
              </a:spcAft>
              <a:buSzPts val="1800"/>
              <a:buNone/>
            </a:pPr>
            <a:r>
              <a:rPr b="1" lang="en-US">
                <a:solidFill>
                  <a:srgbClr val="2A660F"/>
                </a:solidFill>
              </a:rPr>
              <a:t>Elements</a:t>
            </a:r>
            <a:endParaRPr>
              <a:solidFill>
                <a:srgbClr val="2A660F"/>
              </a:solidFill>
            </a:endParaRPr>
          </a:p>
        </p:txBody>
      </p:sp>
      <p:sp>
        <p:nvSpPr>
          <p:cNvPr id="754" name="Google Shape;754;g27e65c0a5e2_0_1160"/>
          <p:cNvSpPr txBox="1"/>
          <p:nvPr/>
        </p:nvSpPr>
        <p:spPr>
          <a:xfrm>
            <a:off x="1927655" y="3424000"/>
            <a:ext cx="1420500" cy="981000"/>
          </a:xfrm>
          <a:prstGeom prst="rect">
            <a:avLst/>
          </a:prstGeom>
          <a:solidFill>
            <a:srgbClr val="6FAA47"/>
          </a:solidFill>
          <a:ln>
            <a:noFill/>
          </a:ln>
        </p:spPr>
        <p:txBody>
          <a:bodyPr anchorCtr="0" anchor="t" bIns="91425" lIns="91425" spcFirstLastPara="1" rIns="91425" wrap="square" tIns="91425">
            <a:noAutofit/>
          </a:bodyPr>
          <a:lstStyle/>
          <a:p>
            <a:pPr indent="0" lvl="0" marL="0" marR="0" rtl="0" algn="l">
              <a:lnSpc>
                <a:spcPct val="90000"/>
              </a:lnSpc>
              <a:spcBef>
                <a:spcPts val="80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Work in online</a:t>
            </a:r>
            <a:br>
              <a:rPr b="1" i="0" lang="en-US" sz="1800" u="none" cap="none" strike="noStrike">
                <a:solidFill>
                  <a:schemeClr val="lt1"/>
                </a:solidFill>
                <a:latin typeface="Arial"/>
                <a:ea typeface="Arial"/>
                <a:cs typeface="Arial"/>
                <a:sym typeface="Arial"/>
              </a:rPr>
            </a:br>
            <a:r>
              <a:rPr b="1" i="0" lang="en-US" sz="1800" u="none" cap="none" strike="noStrike">
                <a:solidFill>
                  <a:schemeClr val="lt1"/>
                </a:solidFill>
                <a:latin typeface="Arial"/>
                <a:ea typeface="Arial"/>
                <a:cs typeface="Arial"/>
                <a:sym typeface="Arial"/>
              </a:rPr>
              <a:t>teams</a:t>
            </a:r>
            <a:r>
              <a:rPr b="1" i="0" lang="en-US" sz="1800" u="none" cap="none" strike="noStrike">
                <a:solidFill>
                  <a:srgbClr val="2A660F"/>
                </a:solidFill>
                <a:latin typeface="Arial"/>
                <a:ea typeface="Arial"/>
                <a:cs typeface="Arial"/>
                <a:sym typeface="Arial"/>
              </a:rPr>
              <a:t> </a:t>
            </a:r>
            <a:endParaRPr b="1" i="0" sz="1400" u="none" cap="none" strike="noStrike">
              <a:solidFill>
                <a:srgbClr val="2A660F"/>
              </a:solidFill>
              <a:latin typeface="Arial"/>
              <a:ea typeface="Arial"/>
              <a:cs typeface="Arial"/>
              <a:sym typeface="Arial"/>
            </a:endParaRPr>
          </a:p>
        </p:txBody>
      </p:sp>
      <p:sp>
        <p:nvSpPr>
          <p:cNvPr id="755" name="Google Shape;755;g27e65c0a5e2_0_1160"/>
          <p:cNvSpPr txBox="1"/>
          <p:nvPr/>
        </p:nvSpPr>
        <p:spPr>
          <a:xfrm>
            <a:off x="1955259" y="2721100"/>
            <a:ext cx="1365300" cy="689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1600"/>
              <a:buFont typeface="Arial"/>
              <a:buNone/>
            </a:pPr>
            <a:r>
              <a:rPr b="1" i="0" lang="en-US" sz="1600" u="none" cap="none" strike="noStrike">
                <a:solidFill>
                  <a:srgbClr val="2A660F"/>
                </a:solidFill>
                <a:latin typeface="Oswald"/>
                <a:ea typeface="Oswald"/>
                <a:cs typeface="Oswald"/>
                <a:sym typeface="Oswald"/>
              </a:rPr>
              <a:t>3 weeks </a:t>
            </a:r>
            <a:r>
              <a:rPr b="1" i="0" lang="en-US" sz="1400" u="none" cap="none" strike="noStrike">
                <a:solidFill>
                  <a:srgbClr val="2A660F"/>
                </a:solidFill>
                <a:latin typeface="Oswald"/>
                <a:ea typeface="Oswald"/>
                <a:cs typeface="Oswald"/>
                <a:sym typeface="Oswald"/>
              </a:rPr>
              <a:t>online </a:t>
            </a:r>
            <a:endParaRPr b="1" i="0" sz="1400" u="none" cap="none" strike="noStrike">
              <a:solidFill>
                <a:srgbClr val="2A660F"/>
              </a:solidFill>
              <a:latin typeface="Oswald"/>
              <a:ea typeface="Oswald"/>
              <a:cs typeface="Oswald"/>
              <a:sym typeface="Oswald"/>
            </a:endParaRPr>
          </a:p>
          <a:p>
            <a:pPr indent="0" lvl="0" marL="0" marR="0" rtl="0" algn="l">
              <a:lnSpc>
                <a:spcPct val="90000"/>
              </a:lnSpc>
              <a:spcBef>
                <a:spcPts val="800"/>
              </a:spcBef>
              <a:spcAft>
                <a:spcPts val="0"/>
              </a:spcAft>
              <a:buClr>
                <a:srgbClr val="000000"/>
              </a:buClr>
              <a:buSzPts val="1300"/>
              <a:buFont typeface="Arial"/>
              <a:buNone/>
            </a:pPr>
            <a:r>
              <a:rPr b="1" i="0" lang="en-US" sz="1300" u="none" cap="none" strike="noStrike">
                <a:solidFill>
                  <a:srgbClr val="2A660F"/>
                </a:solidFill>
                <a:latin typeface="Oswald"/>
                <a:ea typeface="Oswald"/>
                <a:cs typeface="Oswald"/>
                <a:sym typeface="Oswald"/>
              </a:rPr>
              <a:t>3 ZOOM meetings</a:t>
            </a:r>
            <a:endParaRPr b="1" i="0" sz="1300" u="none" cap="none" strike="noStrike">
              <a:solidFill>
                <a:srgbClr val="2A660F"/>
              </a:solidFill>
              <a:latin typeface="Oswald"/>
              <a:ea typeface="Oswald"/>
              <a:cs typeface="Oswald"/>
              <a:sym typeface="Oswald"/>
            </a:endParaRPr>
          </a:p>
        </p:txBody>
      </p:sp>
      <p:sp>
        <p:nvSpPr>
          <p:cNvPr id="756" name="Google Shape;756;g27e65c0a5e2_0_1160"/>
          <p:cNvSpPr/>
          <p:nvPr/>
        </p:nvSpPr>
        <p:spPr>
          <a:xfrm>
            <a:off x="1955075" y="2245900"/>
            <a:ext cx="387600" cy="481200"/>
          </a:xfrm>
          <a:prstGeom prst="rect">
            <a:avLst/>
          </a:prstGeom>
          <a:solidFill>
            <a:srgbClr val="2A660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g27e65c0a5e2_0_1160"/>
          <p:cNvSpPr/>
          <p:nvPr/>
        </p:nvSpPr>
        <p:spPr>
          <a:xfrm>
            <a:off x="2453379" y="2245900"/>
            <a:ext cx="369300" cy="481200"/>
          </a:xfrm>
          <a:prstGeom prst="rect">
            <a:avLst/>
          </a:prstGeom>
          <a:solidFill>
            <a:srgbClr val="2A660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g27e65c0a5e2_0_1160"/>
          <p:cNvSpPr/>
          <p:nvPr/>
        </p:nvSpPr>
        <p:spPr>
          <a:xfrm>
            <a:off x="2933004" y="2245900"/>
            <a:ext cx="387600" cy="481200"/>
          </a:xfrm>
          <a:prstGeom prst="rect">
            <a:avLst/>
          </a:prstGeom>
          <a:solidFill>
            <a:srgbClr val="2A660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g27e65c0a5e2_0_1160"/>
          <p:cNvSpPr/>
          <p:nvPr/>
        </p:nvSpPr>
        <p:spPr>
          <a:xfrm>
            <a:off x="3645196" y="1399675"/>
            <a:ext cx="1682700" cy="3120300"/>
          </a:xfrm>
          <a:prstGeom prst="rect">
            <a:avLst/>
          </a:prstGeom>
          <a:solidFill>
            <a:schemeClr val="lt2"/>
          </a:solidFill>
          <a:ln cap="flat" cmpd="sng" w="2857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g27e65c0a5e2_0_1160"/>
          <p:cNvSpPr txBox="1"/>
          <p:nvPr>
            <p:ph idx="1" type="body"/>
          </p:nvPr>
        </p:nvSpPr>
        <p:spPr>
          <a:xfrm>
            <a:off x="3732172" y="1462900"/>
            <a:ext cx="1420500" cy="712800"/>
          </a:xfrm>
          <a:prstGeom prst="rect">
            <a:avLst/>
          </a:prstGeom>
          <a:solidFill>
            <a:srgbClr val="E69138"/>
          </a:solid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rPr b="1" lang="en-US">
                <a:solidFill>
                  <a:srgbClr val="7F6000"/>
                </a:solidFill>
              </a:rPr>
              <a:t>COIL </a:t>
            </a:r>
            <a:endParaRPr b="1">
              <a:solidFill>
                <a:srgbClr val="7F6000"/>
              </a:solidFill>
            </a:endParaRPr>
          </a:p>
          <a:p>
            <a:pPr indent="0" lvl="0" marL="0" rtl="0" algn="l">
              <a:lnSpc>
                <a:spcPct val="90000"/>
              </a:lnSpc>
              <a:spcBef>
                <a:spcPts val="800"/>
              </a:spcBef>
              <a:spcAft>
                <a:spcPts val="0"/>
              </a:spcAft>
              <a:buSzPts val="1800"/>
              <a:buNone/>
            </a:pPr>
            <a:r>
              <a:rPr b="1" lang="en-US">
                <a:solidFill>
                  <a:srgbClr val="7F6000"/>
                </a:solidFill>
              </a:rPr>
              <a:t>Design</a:t>
            </a:r>
            <a:endParaRPr>
              <a:solidFill>
                <a:srgbClr val="7F6000"/>
              </a:solidFill>
            </a:endParaRPr>
          </a:p>
        </p:txBody>
      </p:sp>
      <p:sp>
        <p:nvSpPr>
          <p:cNvPr id="761" name="Google Shape;761;g27e65c0a5e2_0_1160"/>
          <p:cNvSpPr txBox="1"/>
          <p:nvPr/>
        </p:nvSpPr>
        <p:spPr>
          <a:xfrm>
            <a:off x="3732172" y="3424000"/>
            <a:ext cx="1420500" cy="981000"/>
          </a:xfrm>
          <a:prstGeom prst="rect">
            <a:avLst/>
          </a:prstGeom>
          <a:solidFill>
            <a:srgbClr val="E69138"/>
          </a:solidFill>
          <a:ln>
            <a:noFill/>
          </a:ln>
        </p:spPr>
        <p:txBody>
          <a:bodyPr anchorCtr="0" anchor="t" bIns="91425" lIns="91425" spcFirstLastPara="1" rIns="91425" wrap="square" tIns="91425">
            <a:noAutofit/>
          </a:bodyPr>
          <a:lstStyle/>
          <a:p>
            <a:pPr indent="0" lvl="0" marL="0" marR="0" rtl="0" algn="l">
              <a:lnSpc>
                <a:spcPct val="90000"/>
              </a:lnSpc>
              <a:spcBef>
                <a:spcPts val="80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Design your COIL project </a:t>
            </a:r>
            <a:endParaRPr b="1" i="0" sz="1400" u="none" cap="none" strike="noStrike">
              <a:solidFill>
                <a:schemeClr val="lt1"/>
              </a:solidFill>
              <a:latin typeface="Arial"/>
              <a:ea typeface="Arial"/>
              <a:cs typeface="Arial"/>
              <a:sym typeface="Arial"/>
            </a:endParaRPr>
          </a:p>
        </p:txBody>
      </p:sp>
      <p:sp>
        <p:nvSpPr>
          <p:cNvPr id="762" name="Google Shape;762;g27e65c0a5e2_0_1160"/>
          <p:cNvSpPr txBox="1"/>
          <p:nvPr/>
        </p:nvSpPr>
        <p:spPr>
          <a:xfrm>
            <a:off x="3759777" y="2721100"/>
            <a:ext cx="1365300" cy="689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1600"/>
              <a:buFont typeface="Arial"/>
              <a:buNone/>
            </a:pPr>
            <a:r>
              <a:rPr b="1" i="0" lang="en-US" sz="1600" u="none" cap="none" strike="noStrike">
                <a:solidFill>
                  <a:srgbClr val="783F04"/>
                </a:solidFill>
                <a:latin typeface="Oswald"/>
                <a:ea typeface="Oswald"/>
                <a:cs typeface="Oswald"/>
                <a:sym typeface="Oswald"/>
              </a:rPr>
              <a:t>3 weeks </a:t>
            </a:r>
            <a:r>
              <a:rPr b="1" i="0" lang="en-US" sz="1400" u="none" cap="none" strike="noStrike">
                <a:solidFill>
                  <a:srgbClr val="783F04"/>
                </a:solidFill>
                <a:latin typeface="Oswald"/>
                <a:ea typeface="Oswald"/>
                <a:cs typeface="Oswald"/>
                <a:sym typeface="Oswald"/>
              </a:rPr>
              <a:t>online </a:t>
            </a:r>
            <a:endParaRPr b="1" i="0" sz="1400" u="none" cap="none" strike="noStrike">
              <a:solidFill>
                <a:srgbClr val="783F04"/>
              </a:solidFill>
              <a:latin typeface="Oswald"/>
              <a:ea typeface="Oswald"/>
              <a:cs typeface="Oswald"/>
              <a:sym typeface="Oswald"/>
            </a:endParaRPr>
          </a:p>
          <a:p>
            <a:pPr indent="0" lvl="0" marL="0" marR="0" rtl="0" algn="l">
              <a:lnSpc>
                <a:spcPct val="90000"/>
              </a:lnSpc>
              <a:spcBef>
                <a:spcPts val="800"/>
              </a:spcBef>
              <a:spcAft>
                <a:spcPts val="0"/>
              </a:spcAft>
              <a:buClr>
                <a:srgbClr val="000000"/>
              </a:buClr>
              <a:buSzPts val="1300"/>
              <a:buFont typeface="Arial"/>
              <a:buNone/>
            </a:pPr>
            <a:r>
              <a:rPr b="1" i="0" lang="en-US" sz="1300" u="none" cap="none" strike="noStrike">
                <a:solidFill>
                  <a:srgbClr val="783F04"/>
                </a:solidFill>
                <a:latin typeface="Oswald"/>
                <a:ea typeface="Oswald"/>
                <a:cs typeface="Oswald"/>
                <a:sym typeface="Oswald"/>
              </a:rPr>
              <a:t>3 ZOOM meetings</a:t>
            </a:r>
            <a:endParaRPr b="1" i="0" sz="1300" u="none" cap="none" strike="noStrike">
              <a:solidFill>
                <a:srgbClr val="783F04"/>
              </a:solidFill>
              <a:latin typeface="Oswald"/>
              <a:ea typeface="Oswald"/>
              <a:cs typeface="Oswald"/>
              <a:sym typeface="Oswald"/>
            </a:endParaRPr>
          </a:p>
        </p:txBody>
      </p:sp>
      <p:sp>
        <p:nvSpPr>
          <p:cNvPr id="763" name="Google Shape;763;g27e65c0a5e2_0_1160"/>
          <p:cNvSpPr/>
          <p:nvPr/>
        </p:nvSpPr>
        <p:spPr>
          <a:xfrm>
            <a:off x="3759593" y="2245900"/>
            <a:ext cx="387600" cy="481200"/>
          </a:xfrm>
          <a:prstGeom prst="rect">
            <a:avLst/>
          </a:prstGeom>
          <a:solidFill>
            <a:srgbClr val="C87800"/>
          </a:solidFill>
          <a:ln cap="flat" cmpd="sng" w="9525">
            <a:solidFill>
              <a:srgbClr val="C87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g27e65c0a5e2_0_1160"/>
          <p:cNvSpPr/>
          <p:nvPr/>
        </p:nvSpPr>
        <p:spPr>
          <a:xfrm>
            <a:off x="4257897" y="2245900"/>
            <a:ext cx="369300" cy="481200"/>
          </a:xfrm>
          <a:prstGeom prst="rect">
            <a:avLst/>
          </a:prstGeom>
          <a:solidFill>
            <a:srgbClr val="C87800"/>
          </a:solidFill>
          <a:ln cap="flat" cmpd="sng" w="9525">
            <a:solidFill>
              <a:srgbClr val="C87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g27e65c0a5e2_0_1160"/>
          <p:cNvSpPr/>
          <p:nvPr/>
        </p:nvSpPr>
        <p:spPr>
          <a:xfrm>
            <a:off x="4737522" y="2245900"/>
            <a:ext cx="387600" cy="481200"/>
          </a:xfrm>
          <a:prstGeom prst="rect">
            <a:avLst/>
          </a:prstGeom>
          <a:solidFill>
            <a:srgbClr val="C87800"/>
          </a:solidFill>
          <a:ln cap="flat" cmpd="sng" w="9525">
            <a:solidFill>
              <a:srgbClr val="C87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g27e65c0a5e2_0_1160"/>
          <p:cNvSpPr/>
          <p:nvPr/>
        </p:nvSpPr>
        <p:spPr>
          <a:xfrm>
            <a:off x="5379599" y="1399675"/>
            <a:ext cx="1682700" cy="3120300"/>
          </a:xfrm>
          <a:prstGeom prst="rect">
            <a:avLst/>
          </a:prstGeom>
          <a:solidFill>
            <a:schemeClr val="lt2"/>
          </a:solidFill>
          <a:ln cap="flat" cmpd="sng" w="28575">
            <a:solidFill>
              <a:srgbClr val="741B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g27e65c0a5e2_0_1160"/>
          <p:cNvSpPr txBox="1"/>
          <p:nvPr>
            <p:ph idx="1" type="body"/>
          </p:nvPr>
        </p:nvSpPr>
        <p:spPr>
          <a:xfrm>
            <a:off x="5466575" y="1462900"/>
            <a:ext cx="1420500" cy="712800"/>
          </a:xfrm>
          <a:prstGeom prst="rect">
            <a:avLst/>
          </a:prstGeom>
          <a:solidFill>
            <a:srgbClr val="741B47"/>
          </a:solid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rPr b="1" lang="en-US">
                <a:solidFill>
                  <a:srgbClr val="CC4125"/>
                </a:solidFill>
              </a:rPr>
              <a:t>COIL </a:t>
            </a:r>
            <a:endParaRPr b="1">
              <a:solidFill>
                <a:srgbClr val="CC4125"/>
              </a:solidFill>
            </a:endParaRPr>
          </a:p>
          <a:p>
            <a:pPr indent="0" lvl="0" marL="0" rtl="0" algn="l">
              <a:lnSpc>
                <a:spcPct val="90000"/>
              </a:lnSpc>
              <a:spcBef>
                <a:spcPts val="800"/>
              </a:spcBef>
              <a:spcAft>
                <a:spcPts val="0"/>
              </a:spcAft>
              <a:buSzPts val="1800"/>
              <a:buNone/>
            </a:pPr>
            <a:r>
              <a:rPr b="1" lang="en-US">
                <a:solidFill>
                  <a:srgbClr val="CC4125"/>
                </a:solidFill>
              </a:rPr>
              <a:t>Coordinate</a:t>
            </a:r>
            <a:endParaRPr>
              <a:solidFill>
                <a:srgbClr val="CC4125"/>
              </a:solidFill>
            </a:endParaRPr>
          </a:p>
        </p:txBody>
      </p:sp>
      <p:sp>
        <p:nvSpPr>
          <p:cNvPr id="768" name="Google Shape;768;g27e65c0a5e2_0_1160"/>
          <p:cNvSpPr txBox="1"/>
          <p:nvPr/>
        </p:nvSpPr>
        <p:spPr>
          <a:xfrm>
            <a:off x="5466575" y="3424000"/>
            <a:ext cx="1420500" cy="981000"/>
          </a:xfrm>
          <a:prstGeom prst="rect">
            <a:avLst/>
          </a:prstGeom>
          <a:solidFill>
            <a:srgbClr val="741B47"/>
          </a:solidFill>
          <a:ln>
            <a:noFill/>
          </a:ln>
        </p:spPr>
        <p:txBody>
          <a:bodyPr anchorCtr="0" anchor="t" bIns="91425" lIns="91425" spcFirstLastPara="1" rIns="91425" wrap="square" tIns="91425">
            <a:noAutofit/>
          </a:bodyPr>
          <a:lstStyle/>
          <a:p>
            <a:pPr indent="0" lvl="0" marL="0" marR="0" rtl="0" algn="l">
              <a:lnSpc>
                <a:spcPct val="90000"/>
              </a:lnSpc>
              <a:spcBef>
                <a:spcPts val="800"/>
              </a:spcBef>
              <a:spcAft>
                <a:spcPts val="0"/>
              </a:spcAft>
              <a:buClr>
                <a:srgbClr val="000000"/>
              </a:buClr>
              <a:buSzPts val="1700"/>
              <a:buFont typeface="Arial"/>
              <a:buNone/>
            </a:pPr>
            <a:r>
              <a:rPr b="1" i="0" lang="en-US" sz="1700" u="none" cap="none" strike="noStrike">
                <a:solidFill>
                  <a:srgbClr val="FFFFFF"/>
                </a:solidFill>
                <a:latin typeface="Arial"/>
                <a:ea typeface="Arial"/>
                <a:cs typeface="Arial"/>
                <a:sym typeface="Arial"/>
              </a:rPr>
              <a:t>Implement COIL </a:t>
            </a:r>
            <a:r>
              <a:rPr b="1" i="0" lang="en-US" sz="1600" u="none" cap="none" strike="noStrike">
                <a:solidFill>
                  <a:srgbClr val="FFFFFF"/>
                </a:solidFill>
                <a:latin typeface="Arial"/>
                <a:ea typeface="Arial"/>
                <a:cs typeface="Arial"/>
                <a:sym typeface="Arial"/>
              </a:rPr>
              <a:t>campuswide</a:t>
            </a:r>
            <a:r>
              <a:rPr b="1" i="0" lang="en-US" sz="1900" u="none" cap="none" strike="noStrike">
                <a:solidFill>
                  <a:srgbClr val="2A660F"/>
                </a:solidFill>
                <a:latin typeface="Arial"/>
                <a:ea typeface="Arial"/>
                <a:cs typeface="Arial"/>
                <a:sym typeface="Arial"/>
              </a:rPr>
              <a:t> </a:t>
            </a:r>
            <a:endParaRPr b="1" i="0" sz="1500" u="none" cap="none" strike="noStrike">
              <a:solidFill>
                <a:srgbClr val="2A660F"/>
              </a:solidFill>
              <a:latin typeface="Arial"/>
              <a:ea typeface="Arial"/>
              <a:cs typeface="Arial"/>
              <a:sym typeface="Arial"/>
            </a:endParaRPr>
          </a:p>
        </p:txBody>
      </p:sp>
      <p:sp>
        <p:nvSpPr>
          <p:cNvPr id="769" name="Google Shape;769;g27e65c0a5e2_0_1160"/>
          <p:cNvSpPr txBox="1"/>
          <p:nvPr/>
        </p:nvSpPr>
        <p:spPr>
          <a:xfrm>
            <a:off x="5494180" y="2721100"/>
            <a:ext cx="1365300" cy="689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1600"/>
              <a:buFont typeface="Arial"/>
              <a:buNone/>
            </a:pPr>
            <a:r>
              <a:rPr b="1" i="0" lang="en-US" sz="1600" u="none" cap="none" strike="noStrike">
                <a:solidFill>
                  <a:srgbClr val="741B47"/>
                </a:solidFill>
                <a:latin typeface="Oswald"/>
                <a:ea typeface="Oswald"/>
                <a:cs typeface="Oswald"/>
                <a:sym typeface="Oswald"/>
              </a:rPr>
              <a:t>3 weeks </a:t>
            </a:r>
            <a:r>
              <a:rPr b="1" i="0" lang="en-US" sz="1400" u="none" cap="none" strike="noStrike">
                <a:solidFill>
                  <a:srgbClr val="741B47"/>
                </a:solidFill>
                <a:latin typeface="Oswald"/>
                <a:ea typeface="Oswald"/>
                <a:cs typeface="Oswald"/>
                <a:sym typeface="Oswald"/>
              </a:rPr>
              <a:t>online </a:t>
            </a:r>
            <a:endParaRPr b="1" i="0" sz="1400" u="none" cap="none" strike="noStrike">
              <a:solidFill>
                <a:srgbClr val="741B47"/>
              </a:solidFill>
              <a:latin typeface="Oswald"/>
              <a:ea typeface="Oswald"/>
              <a:cs typeface="Oswald"/>
              <a:sym typeface="Oswald"/>
            </a:endParaRPr>
          </a:p>
          <a:p>
            <a:pPr indent="0" lvl="0" marL="0" marR="0" rtl="0" algn="l">
              <a:lnSpc>
                <a:spcPct val="90000"/>
              </a:lnSpc>
              <a:spcBef>
                <a:spcPts val="800"/>
              </a:spcBef>
              <a:spcAft>
                <a:spcPts val="0"/>
              </a:spcAft>
              <a:buClr>
                <a:srgbClr val="000000"/>
              </a:buClr>
              <a:buSzPts val="1300"/>
              <a:buFont typeface="Arial"/>
              <a:buNone/>
            </a:pPr>
            <a:r>
              <a:rPr b="1" i="0" lang="en-US" sz="1300" u="none" cap="none" strike="noStrike">
                <a:solidFill>
                  <a:srgbClr val="741B47"/>
                </a:solidFill>
                <a:latin typeface="Oswald"/>
                <a:ea typeface="Oswald"/>
                <a:cs typeface="Oswald"/>
                <a:sym typeface="Oswald"/>
              </a:rPr>
              <a:t>3 ZOOM meetings</a:t>
            </a:r>
            <a:endParaRPr b="1" i="0" sz="1300" u="none" cap="none" strike="noStrike">
              <a:solidFill>
                <a:srgbClr val="741B47"/>
              </a:solidFill>
              <a:latin typeface="Oswald"/>
              <a:ea typeface="Oswald"/>
              <a:cs typeface="Oswald"/>
              <a:sym typeface="Oswald"/>
            </a:endParaRPr>
          </a:p>
        </p:txBody>
      </p:sp>
      <p:sp>
        <p:nvSpPr>
          <p:cNvPr id="770" name="Google Shape;770;g27e65c0a5e2_0_1160"/>
          <p:cNvSpPr/>
          <p:nvPr/>
        </p:nvSpPr>
        <p:spPr>
          <a:xfrm>
            <a:off x="5493996" y="2245900"/>
            <a:ext cx="387600" cy="481200"/>
          </a:xfrm>
          <a:prstGeom prst="rect">
            <a:avLst/>
          </a:prstGeom>
          <a:solidFill>
            <a:srgbClr val="741B4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g27e65c0a5e2_0_1160"/>
          <p:cNvSpPr/>
          <p:nvPr/>
        </p:nvSpPr>
        <p:spPr>
          <a:xfrm>
            <a:off x="5992300" y="2245900"/>
            <a:ext cx="369300" cy="481200"/>
          </a:xfrm>
          <a:prstGeom prst="rect">
            <a:avLst/>
          </a:prstGeom>
          <a:solidFill>
            <a:srgbClr val="741B4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g27e65c0a5e2_0_1160"/>
          <p:cNvSpPr/>
          <p:nvPr/>
        </p:nvSpPr>
        <p:spPr>
          <a:xfrm>
            <a:off x="6471925" y="2245900"/>
            <a:ext cx="387600" cy="481200"/>
          </a:xfrm>
          <a:prstGeom prst="rect">
            <a:avLst/>
          </a:prstGeom>
          <a:solidFill>
            <a:srgbClr val="741B4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g27e65c0a5e2_0_1160"/>
          <p:cNvSpPr/>
          <p:nvPr/>
        </p:nvSpPr>
        <p:spPr>
          <a:xfrm>
            <a:off x="7132474" y="1399675"/>
            <a:ext cx="1682700" cy="3120300"/>
          </a:xfrm>
          <a:prstGeom prst="rect">
            <a:avLst/>
          </a:prstGeom>
          <a:solidFill>
            <a:schemeClr val="lt2"/>
          </a:solidFill>
          <a:ln cap="flat" cmpd="sng" w="2857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g27e65c0a5e2_0_1160"/>
          <p:cNvSpPr txBox="1"/>
          <p:nvPr>
            <p:ph idx="1" type="body"/>
          </p:nvPr>
        </p:nvSpPr>
        <p:spPr>
          <a:xfrm>
            <a:off x="7219450" y="1462900"/>
            <a:ext cx="1420500" cy="712800"/>
          </a:xfrm>
          <a:prstGeom prst="rect">
            <a:avLst/>
          </a:prstGeom>
          <a:solidFill>
            <a:srgbClr val="351C75"/>
          </a:solid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rPr b="1" lang="en-US">
                <a:solidFill>
                  <a:srgbClr val="1155CC"/>
                </a:solidFill>
              </a:rPr>
              <a:t>COIL </a:t>
            </a:r>
            <a:endParaRPr b="1">
              <a:solidFill>
                <a:srgbClr val="1155CC"/>
              </a:solidFill>
            </a:endParaRPr>
          </a:p>
          <a:p>
            <a:pPr indent="0" lvl="0" marL="0" rtl="0" algn="l">
              <a:lnSpc>
                <a:spcPct val="90000"/>
              </a:lnSpc>
              <a:spcBef>
                <a:spcPts val="800"/>
              </a:spcBef>
              <a:spcAft>
                <a:spcPts val="0"/>
              </a:spcAft>
              <a:buSzPts val="1800"/>
              <a:buNone/>
            </a:pPr>
            <a:r>
              <a:rPr b="1" lang="en-US" sz="1600">
                <a:solidFill>
                  <a:srgbClr val="1155CC"/>
                </a:solidFill>
              </a:rPr>
              <a:t>Administrate</a:t>
            </a:r>
            <a:endParaRPr>
              <a:solidFill>
                <a:srgbClr val="1155CC"/>
              </a:solidFill>
            </a:endParaRPr>
          </a:p>
        </p:txBody>
      </p:sp>
      <p:sp>
        <p:nvSpPr>
          <p:cNvPr id="775" name="Google Shape;775;g27e65c0a5e2_0_1160"/>
          <p:cNvSpPr txBox="1"/>
          <p:nvPr/>
        </p:nvSpPr>
        <p:spPr>
          <a:xfrm>
            <a:off x="7219450" y="3424000"/>
            <a:ext cx="1420500" cy="981000"/>
          </a:xfrm>
          <a:prstGeom prst="rect">
            <a:avLst/>
          </a:prstGeom>
          <a:solidFill>
            <a:srgbClr val="351C75"/>
          </a:solidFill>
          <a:ln>
            <a:noFill/>
          </a:ln>
        </p:spPr>
        <p:txBody>
          <a:bodyPr anchorCtr="0" anchor="t" bIns="91425" lIns="91425" spcFirstLastPara="1" rIns="91425" wrap="square" tIns="91425">
            <a:noAutofit/>
          </a:bodyPr>
          <a:lstStyle/>
          <a:p>
            <a:pPr indent="0" lvl="0" marL="0" marR="0" rtl="0" algn="l">
              <a:lnSpc>
                <a:spcPct val="85000"/>
              </a:lnSpc>
              <a:spcBef>
                <a:spcPts val="800"/>
              </a:spcBef>
              <a:spcAft>
                <a:spcPts val="0"/>
              </a:spcAft>
              <a:buClr>
                <a:srgbClr val="000000"/>
              </a:buClr>
              <a:buSzPts val="1800"/>
              <a:buFont typeface="Arial"/>
              <a:buNone/>
            </a:pPr>
            <a:r>
              <a:rPr b="1" i="0" lang="en-US" sz="1800" u="none" cap="none" strike="noStrike">
                <a:solidFill>
                  <a:srgbClr val="FFFFFF"/>
                </a:solidFill>
                <a:latin typeface="Arial"/>
                <a:ea typeface="Arial"/>
                <a:cs typeface="Arial"/>
                <a:sym typeface="Arial"/>
              </a:rPr>
              <a:t>Support</a:t>
            </a:r>
            <a:endParaRPr b="1" i="0" sz="1800" u="none" cap="none" strike="noStrike">
              <a:solidFill>
                <a:srgbClr val="FFFFFF"/>
              </a:solidFill>
              <a:latin typeface="Arial"/>
              <a:ea typeface="Arial"/>
              <a:cs typeface="Arial"/>
              <a:sym typeface="Arial"/>
            </a:endParaRPr>
          </a:p>
          <a:p>
            <a:pPr indent="0" lvl="0" marL="0" marR="0" rtl="0" algn="l">
              <a:lnSpc>
                <a:spcPct val="85000"/>
              </a:lnSpc>
              <a:spcBef>
                <a:spcPts val="800"/>
              </a:spcBef>
              <a:spcAft>
                <a:spcPts val="0"/>
              </a:spcAft>
              <a:buClr>
                <a:srgbClr val="000000"/>
              </a:buClr>
              <a:buSzPts val="1800"/>
              <a:buFont typeface="Arial"/>
              <a:buNone/>
            </a:pPr>
            <a:r>
              <a:rPr b="1" i="0" lang="en-US" sz="1800" u="none" cap="none" strike="noStrike">
                <a:solidFill>
                  <a:srgbClr val="FFFFFF"/>
                </a:solidFill>
                <a:latin typeface="Arial"/>
                <a:ea typeface="Arial"/>
                <a:cs typeface="Arial"/>
                <a:sym typeface="Arial"/>
              </a:rPr>
              <a:t>COIL</a:t>
            </a:r>
            <a:r>
              <a:rPr b="1" i="0" lang="en-US" sz="1800" u="none" cap="none" strike="noStrike">
                <a:solidFill>
                  <a:srgbClr val="2A660F"/>
                </a:solidFill>
                <a:latin typeface="Arial"/>
                <a:ea typeface="Arial"/>
                <a:cs typeface="Arial"/>
                <a:sym typeface="Arial"/>
              </a:rPr>
              <a:t> </a:t>
            </a:r>
            <a:r>
              <a:rPr b="1" i="0" lang="en-US" sz="1600" u="none" cap="none" strike="noStrike">
                <a:solidFill>
                  <a:schemeClr val="lt1"/>
                </a:solidFill>
                <a:latin typeface="Arial"/>
                <a:ea typeface="Arial"/>
                <a:cs typeface="Arial"/>
                <a:sym typeface="Arial"/>
              </a:rPr>
              <a:t>campuswide</a:t>
            </a:r>
            <a:r>
              <a:rPr b="1" i="0" lang="en-US" sz="1900" u="none" cap="none" strike="noStrike">
                <a:solidFill>
                  <a:srgbClr val="2A660F"/>
                </a:solidFill>
                <a:latin typeface="Arial"/>
                <a:ea typeface="Arial"/>
                <a:cs typeface="Arial"/>
                <a:sym typeface="Arial"/>
              </a:rPr>
              <a:t> </a:t>
            </a:r>
            <a:endParaRPr b="1" i="0" sz="1600" u="none" cap="none" strike="noStrike">
              <a:solidFill>
                <a:srgbClr val="2A660F"/>
              </a:solidFill>
              <a:latin typeface="Arial"/>
              <a:ea typeface="Arial"/>
              <a:cs typeface="Arial"/>
              <a:sym typeface="Arial"/>
            </a:endParaRPr>
          </a:p>
        </p:txBody>
      </p:sp>
      <p:sp>
        <p:nvSpPr>
          <p:cNvPr id="776" name="Google Shape;776;g27e65c0a5e2_0_1160"/>
          <p:cNvSpPr txBox="1"/>
          <p:nvPr/>
        </p:nvSpPr>
        <p:spPr>
          <a:xfrm>
            <a:off x="7247054" y="2721100"/>
            <a:ext cx="1365300" cy="689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1600"/>
              <a:buFont typeface="Arial"/>
              <a:buNone/>
            </a:pPr>
            <a:r>
              <a:rPr b="1" i="0" lang="en-US" sz="1600" u="none" cap="none" strike="noStrike">
                <a:solidFill>
                  <a:srgbClr val="351C75"/>
                </a:solidFill>
                <a:latin typeface="Oswald"/>
                <a:ea typeface="Oswald"/>
                <a:cs typeface="Oswald"/>
                <a:sym typeface="Oswald"/>
              </a:rPr>
              <a:t>3 weeks </a:t>
            </a:r>
            <a:r>
              <a:rPr b="1" i="0" lang="en-US" sz="1400" u="none" cap="none" strike="noStrike">
                <a:solidFill>
                  <a:srgbClr val="351C75"/>
                </a:solidFill>
                <a:latin typeface="Oswald"/>
                <a:ea typeface="Oswald"/>
                <a:cs typeface="Oswald"/>
                <a:sym typeface="Oswald"/>
              </a:rPr>
              <a:t>online </a:t>
            </a:r>
            <a:endParaRPr b="1" i="0" sz="1400" u="none" cap="none" strike="noStrike">
              <a:solidFill>
                <a:srgbClr val="351C75"/>
              </a:solidFill>
              <a:latin typeface="Oswald"/>
              <a:ea typeface="Oswald"/>
              <a:cs typeface="Oswald"/>
              <a:sym typeface="Oswald"/>
            </a:endParaRPr>
          </a:p>
          <a:p>
            <a:pPr indent="0" lvl="0" marL="0" marR="0" rtl="0" algn="l">
              <a:lnSpc>
                <a:spcPct val="90000"/>
              </a:lnSpc>
              <a:spcBef>
                <a:spcPts val="800"/>
              </a:spcBef>
              <a:spcAft>
                <a:spcPts val="0"/>
              </a:spcAft>
              <a:buClr>
                <a:srgbClr val="000000"/>
              </a:buClr>
              <a:buSzPts val="1300"/>
              <a:buFont typeface="Arial"/>
              <a:buNone/>
            </a:pPr>
            <a:r>
              <a:rPr b="1" i="0" lang="en-US" sz="1300" u="none" cap="none" strike="noStrike">
                <a:solidFill>
                  <a:srgbClr val="351C75"/>
                </a:solidFill>
                <a:latin typeface="Oswald"/>
                <a:ea typeface="Oswald"/>
                <a:cs typeface="Oswald"/>
                <a:sym typeface="Oswald"/>
              </a:rPr>
              <a:t>3 ZOOM meetings</a:t>
            </a:r>
            <a:endParaRPr b="1" i="0" sz="1300" u="none" cap="none" strike="noStrike">
              <a:solidFill>
                <a:srgbClr val="351C75"/>
              </a:solidFill>
              <a:latin typeface="Oswald"/>
              <a:ea typeface="Oswald"/>
              <a:cs typeface="Oswald"/>
              <a:sym typeface="Oswald"/>
            </a:endParaRPr>
          </a:p>
        </p:txBody>
      </p:sp>
      <p:sp>
        <p:nvSpPr>
          <p:cNvPr id="777" name="Google Shape;777;g27e65c0a5e2_0_1160"/>
          <p:cNvSpPr/>
          <p:nvPr/>
        </p:nvSpPr>
        <p:spPr>
          <a:xfrm>
            <a:off x="7246870" y="2245900"/>
            <a:ext cx="387600" cy="481200"/>
          </a:xfrm>
          <a:prstGeom prst="rect">
            <a:avLst/>
          </a:prstGeom>
          <a:solidFill>
            <a:srgbClr val="351C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g27e65c0a5e2_0_1160"/>
          <p:cNvSpPr/>
          <p:nvPr/>
        </p:nvSpPr>
        <p:spPr>
          <a:xfrm>
            <a:off x="7745175" y="2245900"/>
            <a:ext cx="369300" cy="481200"/>
          </a:xfrm>
          <a:prstGeom prst="rect">
            <a:avLst/>
          </a:prstGeom>
          <a:solidFill>
            <a:srgbClr val="351C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g27e65c0a5e2_0_1160"/>
          <p:cNvSpPr/>
          <p:nvPr/>
        </p:nvSpPr>
        <p:spPr>
          <a:xfrm>
            <a:off x="8224800" y="2245900"/>
            <a:ext cx="387600" cy="481200"/>
          </a:xfrm>
          <a:prstGeom prst="rect">
            <a:avLst/>
          </a:prstGeom>
          <a:solidFill>
            <a:srgbClr val="351C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g27e65c0a5e2_0_1160"/>
          <p:cNvSpPr/>
          <p:nvPr/>
        </p:nvSpPr>
        <p:spPr>
          <a:xfrm>
            <a:off x="0" y="4630750"/>
            <a:ext cx="9144000" cy="43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2300" u="none" cap="none" strike="noStrike">
                <a:solidFill>
                  <a:srgbClr val="0000FF"/>
                </a:solidFill>
                <a:latin typeface="Arial"/>
                <a:ea typeface="Arial"/>
                <a:cs typeface="Arial"/>
                <a:sym typeface="Arial"/>
              </a:rPr>
              <a:t>coil.suny.edu/professional-development</a:t>
            </a:r>
            <a:endParaRPr b="0" i="0" sz="2300" u="none" cap="none" strike="noStrike">
              <a:solidFill>
                <a:srgbClr val="0000FF"/>
              </a:solidFill>
              <a:latin typeface="Arial"/>
              <a:ea typeface="Arial"/>
              <a:cs typeface="Arial"/>
              <a:sym typeface="Arial"/>
            </a:endParaRPr>
          </a:p>
        </p:txBody>
      </p:sp>
      <p:sp>
        <p:nvSpPr>
          <p:cNvPr id="781" name="Google Shape;781;g27e65c0a5e2_0_1160"/>
          <p:cNvSpPr txBox="1"/>
          <p:nvPr/>
        </p:nvSpPr>
        <p:spPr>
          <a:xfrm>
            <a:off x="1473800" y="965325"/>
            <a:ext cx="42444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1538F"/>
                </a:solidFill>
                <a:latin typeface="Arial"/>
                <a:ea typeface="Arial"/>
                <a:cs typeface="Arial"/>
                <a:sym typeface="Arial"/>
              </a:rPr>
              <a:t>How do I … </a:t>
            </a:r>
            <a:endParaRPr b="1" i="0" sz="1400" u="none" cap="none" strike="noStrike">
              <a:solidFill>
                <a:srgbClr val="31538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g27e65c0a5e2_0_1153"/>
          <p:cNvSpPr/>
          <p:nvPr/>
        </p:nvSpPr>
        <p:spPr>
          <a:xfrm>
            <a:off x="4572000" y="2686300"/>
            <a:ext cx="4372200" cy="1714500"/>
          </a:xfrm>
          <a:prstGeom prst="wedgeRoundRectCallout">
            <a:avLst>
              <a:gd fmla="val -20833" name="adj1"/>
              <a:gd fmla="val 62500" name="adj2"/>
              <a:gd fmla="val 0" name="adj3"/>
            </a:avLst>
          </a:prstGeom>
          <a:noFill/>
          <a:ln cap="flat" cmpd="sng" w="571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3"/>
              </a:solidFill>
              <a:latin typeface="Arial"/>
              <a:ea typeface="Arial"/>
              <a:cs typeface="Arial"/>
              <a:sym typeface="Arial"/>
            </a:endParaRPr>
          </a:p>
        </p:txBody>
      </p:sp>
      <p:sp>
        <p:nvSpPr>
          <p:cNvPr id="787" name="Google Shape;787;g27e65c0a5e2_0_1153"/>
          <p:cNvSpPr txBox="1"/>
          <p:nvPr>
            <p:ph type="title"/>
          </p:nvPr>
        </p:nvSpPr>
        <p:spPr>
          <a:xfrm>
            <a:off x="311700" y="4117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solidFill>
                  <a:srgbClr val="004C93"/>
                </a:solidFill>
              </a:rPr>
              <a:t>START HERE </a:t>
            </a:r>
            <a:endParaRPr>
              <a:solidFill>
                <a:srgbClr val="004C93"/>
              </a:solidFill>
            </a:endParaRPr>
          </a:p>
        </p:txBody>
      </p:sp>
      <p:sp>
        <p:nvSpPr>
          <p:cNvPr id="788" name="Google Shape;788;g27e65c0a5e2_0_1153"/>
          <p:cNvSpPr txBox="1"/>
          <p:nvPr>
            <p:ph idx="1" type="body"/>
          </p:nvPr>
        </p:nvSpPr>
        <p:spPr>
          <a:xfrm>
            <a:off x="264725" y="984400"/>
            <a:ext cx="85677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US"/>
              <a:t>Self paced introduction to COIL </a:t>
            </a:r>
            <a:endParaRPr/>
          </a:p>
          <a:p>
            <a:pPr indent="0" lvl="0" marL="0" rtl="0" algn="l">
              <a:lnSpc>
                <a:spcPct val="115000"/>
              </a:lnSpc>
              <a:spcBef>
                <a:spcPts val="0"/>
              </a:spcBef>
              <a:spcAft>
                <a:spcPts val="0"/>
              </a:spcAft>
              <a:buSzPts val="1800"/>
              <a:buNone/>
            </a:pPr>
            <a:r>
              <a:rPr lang="en-US"/>
              <a:t>Available in Spanish and English</a:t>
            </a:r>
            <a:endParaRPr/>
          </a:p>
          <a:p>
            <a:pPr indent="0" lvl="0" marL="0" rtl="0" algn="l">
              <a:lnSpc>
                <a:spcPct val="115000"/>
              </a:lnSpc>
              <a:spcBef>
                <a:spcPts val="0"/>
              </a:spcBef>
              <a:spcAft>
                <a:spcPts val="0"/>
              </a:spcAft>
              <a:buSzPts val="1800"/>
              <a:buNone/>
            </a:pPr>
            <a:r>
              <a:rPr lang="en-US"/>
              <a:t>Open to everyone!</a:t>
            </a:r>
            <a:endParaRPr/>
          </a:p>
          <a:p>
            <a:pPr indent="0" lvl="0" marL="0" rtl="0" algn="l">
              <a:lnSpc>
                <a:spcPct val="100000"/>
              </a:lnSpc>
              <a:spcBef>
                <a:spcPts val="1300"/>
              </a:spcBef>
              <a:spcAft>
                <a:spcPts val="0"/>
              </a:spcAft>
              <a:buClr>
                <a:schemeClr val="dk1"/>
              </a:buClr>
              <a:buSzPts val="1100"/>
              <a:buFont typeface="Arial"/>
              <a:buNone/>
            </a:pPr>
            <a:r>
              <a:rPr lang="en-US" sz="4100" u="sng">
                <a:solidFill>
                  <a:srgbClr val="004C93"/>
                </a:solidFill>
                <a:hlinkClick r:id="rId3">
                  <a:extLst>
                    <a:ext uri="{A12FA001-AC4F-418D-AE19-62706E023703}">
                      <ahyp:hlinkClr val="tx"/>
                    </a:ext>
                  </a:extLst>
                </a:hlinkClick>
              </a:rPr>
              <a:t>bit.ly/whatisCOIL</a:t>
            </a:r>
            <a:endParaRPr sz="1100">
              <a:solidFill>
                <a:srgbClr val="004C93"/>
              </a:solidFill>
            </a:endParaRPr>
          </a:p>
        </p:txBody>
      </p:sp>
      <p:pic>
        <p:nvPicPr>
          <p:cNvPr id="789" name="Google Shape;789;g27e65c0a5e2_0_1153"/>
          <p:cNvPicPr preferRelativeResize="0"/>
          <p:nvPr/>
        </p:nvPicPr>
        <p:blipFill rotWithShape="1">
          <a:blip r:embed="rId4">
            <a:alphaModFix/>
          </a:blip>
          <a:srcRect b="0" l="0" r="0" t="0"/>
          <a:stretch/>
        </p:blipFill>
        <p:spPr>
          <a:xfrm>
            <a:off x="3915200" y="-935700"/>
            <a:ext cx="5152601" cy="2275950"/>
          </a:xfrm>
          <a:prstGeom prst="rect">
            <a:avLst/>
          </a:prstGeom>
          <a:noFill/>
          <a:ln cap="flat" cmpd="sng" w="19050">
            <a:solidFill>
              <a:schemeClr val="dk2"/>
            </a:solidFill>
            <a:prstDash val="solid"/>
            <a:round/>
            <a:headEnd len="sm" w="sm" type="none"/>
            <a:tailEnd len="sm" w="sm" type="none"/>
          </a:ln>
        </p:spPr>
      </p:pic>
      <p:pic>
        <p:nvPicPr>
          <p:cNvPr id="790" name="Google Shape;790;g27e65c0a5e2_0_1153"/>
          <p:cNvPicPr preferRelativeResize="0"/>
          <p:nvPr/>
        </p:nvPicPr>
        <p:blipFill rotWithShape="1">
          <a:blip r:embed="rId5">
            <a:alphaModFix/>
          </a:blip>
          <a:srcRect b="0" l="0" r="0" t="0"/>
          <a:stretch/>
        </p:blipFill>
        <p:spPr>
          <a:xfrm>
            <a:off x="311700" y="2940325"/>
            <a:ext cx="1634075" cy="1634075"/>
          </a:xfrm>
          <a:prstGeom prst="rect">
            <a:avLst/>
          </a:prstGeom>
          <a:noFill/>
          <a:ln>
            <a:noFill/>
          </a:ln>
        </p:spPr>
      </p:pic>
      <p:pic>
        <p:nvPicPr>
          <p:cNvPr id="791" name="Google Shape;791;g27e65c0a5e2_0_1153"/>
          <p:cNvPicPr preferRelativeResize="0"/>
          <p:nvPr/>
        </p:nvPicPr>
        <p:blipFill rotWithShape="1">
          <a:blip r:embed="rId6">
            <a:alphaModFix/>
          </a:blip>
          <a:srcRect b="0" l="0" r="0" t="0"/>
          <a:stretch/>
        </p:blipFill>
        <p:spPr>
          <a:xfrm>
            <a:off x="2806651" y="118275"/>
            <a:ext cx="898625" cy="867626"/>
          </a:xfrm>
          <a:prstGeom prst="rect">
            <a:avLst/>
          </a:prstGeom>
          <a:noFill/>
          <a:ln>
            <a:noFill/>
          </a:ln>
        </p:spPr>
      </p:pic>
      <p:pic>
        <p:nvPicPr>
          <p:cNvPr id="792" name="Google Shape;792;g27e65c0a5e2_0_1153"/>
          <p:cNvPicPr preferRelativeResize="0"/>
          <p:nvPr/>
        </p:nvPicPr>
        <p:blipFill rotWithShape="1">
          <a:blip r:embed="rId7">
            <a:alphaModFix/>
          </a:blip>
          <a:srcRect b="26910" l="0" r="0" t="0"/>
          <a:stretch/>
        </p:blipFill>
        <p:spPr>
          <a:xfrm>
            <a:off x="4495800" y="132072"/>
            <a:ext cx="4448375" cy="1962625"/>
          </a:xfrm>
          <a:prstGeom prst="rect">
            <a:avLst/>
          </a:prstGeom>
          <a:noFill/>
          <a:ln cap="flat" cmpd="sng" w="19050">
            <a:solidFill>
              <a:schemeClr val="dk2"/>
            </a:solidFill>
            <a:prstDash val="solid"/>
            <a:round/>
            <a:headEnd len="sm" w="sm" type="none"/>
            <a:tailEnd len="sm" w="sm" type="none"/>
          </a:ln>
        </p:spPr>
      </p:pic>
      <p:sp>
        <p:nvSpPr>
          <p:cNvPr id="793" name="Google Shape;793;g27e65c0a5e2_0_1153"/>
          <p:cNvSpPr txBox="1"/>
          <p:nvPr/>
        </p:nvSpPr>
        <p:spPr>
          <a:xfrm>
            <a:off x="4693175" y="2807350"/>
            <a:ext cx="4251000" cy="14724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1D1C1D"/>
                </a:solidFill>
                <a:latin typeface="Lato"/>
                <a:ea typeface="Lato"/>
                <a:cs typeface="Lato"/>
                <a:sym typeface="Lato"/>
              </a:rPr>
              <a:t>COIL is an invitation to work together </a:t>
            </a:r>
            <a:r>
              <a:rPr b="0" i="0" lang="en-US" sz="3200" u="none" cap="none" strike="sngStrike">
                <a:solidFill>
                  <a:srgbClr val="1D1C1D"/>
                </a:solidFill>
                <a:latin typeface="Lato"/>
                <a:ea typeface="Lato"/>
                <a:cs typeface="Lato"/>
                <a:sym typeface="Lato"/>
              </a:rPr>
              <a:t>from the future.</a:t>
            </a:r>
            <a:r>
              <a:rPr b="0" i="0" lang="en-US" sz="3200" u="none" cap="none" strike="noStrike">
                <a:solidFill>
                  <a:srgbClr val="1D1C1D"/>
                </a:solidFill>
                <a:latin typeface="Lato"/>
                <a:ea typeface="Lato"/>
                <a:cs typeface="Lato"/>
                <a:sym typeface="Lato"/>
              </a:rPr>
              <a:t> NOW</a:t>
            </a:r>
            <a:br>
              <a:rPr b="0" i="0" lang="en-US" sz="3200" u="none" cap="none" strike="noStrike">
                <a:solidFill>
                  <a:srgbClr val="1D1C1D"/>
                </a:solidFill>
                <a:latin typeface="Lato"/>
                <a:ea typeface="Lato"/>
                <a:cs typeface="Lato"/>
                <a:sym typeface="Lato"/>
              </a:rPr>
            </a:br>
            <a:endParaRPr b="0" i="0" sz="1600" u="none" cap="none" strike="noStrike">
              <a:solidFill>
                <a:srgbClr val="000000"/>
              </a:solidFill>
              <a:latin typeface="Calibri"/>
              <a:ea typeface="Calibri"/>
              <a:cs typeface="Calibri"/>
              <a:sym typeface="Calibri"/>
            </a:endParaRPr>
          </a:p>
        </p:txBody>
      </p:sp>
      <p:pic>
        <p:nvPicPr>
          <p:cNvPr descr="What will The College of 2020 look like? - Changing Higher Education" id="794" name="Google Shape;794;g27e65c0a5e2_0_1153"/>
          <p:cNvPicPr preferRelativeResize="0"/>
          <p:nvPr/>
        </p:nvPicPr>
        <p:blipFill rotWithShape="1">
          <a:blip r:embed="rId8">
            <a:alphaModFix/>
          </a:blip>
          <a:srcRect b="0" l="39076" r="-8829" t="30006"/>
          <a:stretch/>
        </p:blipFill>
        <p:spPr>
          <a:xfrm>
            <a:off x="2033487" y="2863336"/>
            <a:ext cx="2771800" cy="1788050"/>
          </a:xfrm>
          <a:prstGeom prst="rect">
            <a:avLst/>
          </a:prstGeom>
          <a:noFill/>
          <a:ln>
            <a:noFill/>
          </a:ln>
        </p:spPr>
      </p:pic>
      <p:sp>
        <p:nvSpPr>
          <p:cNvPr id="795" name="Google Shape;795;g27e65c0a5e2_0_1153"/>
          <p:cNvSpPr txBox="1"/>
          <p:nvPr/>
        </p:nvSpPr>
        <p:spPr>
          <a:xfrm>
            <a:off x="4750450" y="4574400"/>
            <a:ext cx="48744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rgbClr val="1D1C1D"/>
                </a:solidFill>
                <a:latin typeface="Lato"/>
                <a:ea typeface="Lato"/>
                <a:cs typeface="Lato"/>
                <a:sym typeface="Lato"/>
              </a:rPr>
              <a:t>COIL Administrator, Portland State University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pic>
        <p:nvPicPr>
          <p:cNvPr id="800" name="Google Shape;800;g27ea2a54f23_0_27"/>
          <p:cNvPicPr preferRelativeResize="0"/>
          <p:nvPr/>
        </p:nvPicPr>
        <p:blipFill rotWithShape="1">
          <a:blip r:embed="rId3">
            <a:alphaModFix/>
          </a:blip>
          <a:srcRect b="0" l="0" r="0" t="0"/>
          <a:stretch/>
        </p:blipFill>
        <p:spPr>
          <a:xfrm>
            <a:off x="-18375" y="0"/>
            <a:ext cx="9180749" cy="5143500"/>
          </a:xfrm>
          <a:prstGeom prst="rect">
            <a:avLst/>
          </a:prstGeom>
          <a:noFill/>
          <a:ln>
            <a:noFill/>
          </a:ln>
        </p:spPr>
      </p:pic>
      <p:sp>
        <p:nvSpPr>
          <p:cNvPr id="801" name="Google Shape;801;g27ea2a54f23_0_27"/>
          <p:cNvSpPr txBox="1"/>
          <p:nvPr/>
        </p:nvSpPr>
        <p:spPr>
          <a:xfrm>
            <a:off x="5642087" y="3592500"/>
            <a:ext cx="4736700" cy="285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sng" cap="none" strike="noStrike">
                <a:solidFill>
                  <a:srgbClr val="FFFFFF"/>
                </a:solidFill>
                <a:latin typeface="Arial"/>
                <a:ea typeface="Arial"/>
                <a:cs typeface="Arial"/>
                <a:sym typeface="Arial"/>
                <a:hlinkClick r:id="rId4">
                  <a:extLst>
                    <a:ext uri="{A12FA001-AC4F-418D-AE19-62706E023703}">
                      <ahyp:hlinkClr val="tx"/>
                    </a:ext>
                  </a:extLst>
                </a:hlinkClick>
              </a:rPr>
              <a:t>bit.ly/whatisCOIL</a:t>
            </a:r>
            <a:endParaRPr b="0" i="0" sz="1400" u="none" cap="none" strike="noStrike">
              <a:solidFill>
                <a:srgbClr val="FFFFFF"/>
              </a:solidFill>
              <a:latin typeface="Arial"/>
              <a:ea typeface="Arial"/>
              <a:cs typeface="Arial"/>
              <a:sym typeface="Arial"/>
            </a:endParaRPr>
          </a:p>
        </p:txBody>
      </p:sp>
      <p:sp>
        <p:nvSpPr>
          <p:cNvPr id="802" name="Google Shape;802;g27ea2a54f23_0_27"/>
          <p:cNvSpPr/>
          <p:nvPr/>
        </p:nvSpPr>
        <p:spPr>
          <a:xfrm>
            <a:off x="-135356" y="-216750"/>
            <a:ext cx="2754900" cy="2460000"/>
          </a:xfrm>
          <a:prstGeom prst="wedgeEllipseCallout">
            <a:avLst>
              <a:gd fmla="val 61849" name="adj1"/>
              <a:gd fmla="val 74998" name="adj2"/>
            </a:avLst>
          </a:prstGeom>
          <a:solidFill>
            <a:schemeClr val="lt2"/>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2100" u="none" cap="none" strike="noStrike">
                <a:solidFill>
                  <a:srgbClr val="4A86E8"/>
                </a:solidFill>
                <a:latin typeface="Comfortaa"/>
                <a:ea typeface="Comfortaa"/>
                <a:cs typeface="Comfortaa"/>
                <a:sym typeface="Comfortaa"/>
              </a:rPr>
              <a:t>Questions?     Answers?</a:t>
            </a:r>
            <a:endParaRPr b="1" i="0" sz="2100" u="none" cap="none" strike="noStrike">
              <a:solidFill>
                <a:srgbClr val="4A86E8"/>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1" i="0" lang="en-US" sz="2100" u="none" cap="none" strike="noStrike">
                <a:solidFill>
                  <a:srgbClr val="4A86E8"/>
                </a:solidFill>
                <a:latin typeface="Comfortaa"/>
                <a:ea typeface="Comfortaa"/>
                <a:cs typeface="Comfortaa"/>
                <a:sym typeface="Comfortaa"/>
              </a:rPr>
              <a:t>Reflections?</a:t>
            </a:r>
            <a:endParaRPr b="1" i="0" sz="2100" u="none" cap="none" strike="noStrike">
              <a:solidFill>
                <a:srgbClr val="4A86E8"/>
              </a:solidFill>
              <a:latin typeface="Comfortaa"/>
              <a:ea typeface="Comfortaa"/>
              <a:cs typeface="Comfortaa"/>
              <a:sym typeface="Comfortaa"/>
            </a:endParaRPr>
          </a:p>
          <a:p>
            <a:pPr indent="0" lvl="0" marL="0" marR="0" rtl="0" algn="l">
              <a:lnSpc>
                <a:spcPct val="100000"/>
              </a:lnSpc>
              <a:spcBef>
                <a:spcPts val="0"/>
              </a:spcBef>
              <a:spcAft>
                <a:spcPts val="0"/>
              </a:spcAft>
              <a:buClr>
                <a:schemeClr val="dk1"/>
              </a:buClr>
              <a:buSzPts val="1100"/>
              <a:buFont typeface="Arial"/>
              <a:buNone/>
            </a:pPr>
            <a:r>
              <a:rPr b="1" i="0" lang="en-US" sz="2100" u="none" cap="none" strike="noStrike">
                <a:solidFill>
                  <a:srgbClr val="4A86E8"/>
                </a:solidFill>
                <a:latin typeface="Comfortaa"/>
                <a:ea typeface="Comfortaa"/>
                <a:cs typeface="Comfortaa"/>
                <a:sym typeface="Comfortaa"/>
              </a:rPr>
              <a:t>Thank you for coming!</a:t>
            </a:r>
            <a:endParaRPr b="1" i="0" sz="2100" u="none" cap="none" strike="noStrike">
              <a:solidFill>
                <a:srgbClr val="4A86E8"/>
              </a:solidFill>
              <a:latin typeface="Comfortaa"/>
              <a:ea typeface="Comfortaa"/>
              <a:cs typeface="Comfortaa"/>
              <a:sym typeface="Comfortaa"/>
            </a:endParaRPr>
          </a:p>
        </p:txBody>
      </p:sp>
      <p:sp>
        <p:nvSpPr>
          <p:cNvPr id="803" name="Google Shape;803;g27ea2a54f23_0_27"/>
          <p:cNvSpPr/>
          <p:nvPr/>
        </p:nvSpPr>
        <p:spPr>
          <a:xfrm>
            <a:off x="5801500" y="3592500"/>
            <a:ext cx="3915300" cy="1126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3500" u="sng" cap="none" strike="noStrike">
                <a:solidFill>
                  <a:srgbClr val="2F5496"/>
                </a:solidFill>
                <a:latin typeface="Arial"/>
                <a:ea typeface="Arial"/>
                <a:cs typeface="Arial"/>
                <a:sym typeface="Arial"/>
                <a:hlinkClick r:id="rId5">
                  <a:extLst>
                    <a:ext uri="{A12FA001-AC4F-418D-AE19-62706E023703}">
                      <ahyp:hlinkClr val="tx"/>
                    </a:ext>
                  </a:extLst>
                </a:hlinkClick>
              </a:rPr>
              <a:t>coil.suny.edu</a:t>
            </a:r>
            <a:endParaRPr b="1" i="0" sz="3500" u="none" cap="none" strike="noStrike">
              <a:solidFill>
                <a:srgbClr val="2F549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F5496"/>
                </a:solidFill>
                <a:latin typeface="Arial"/>
                <a:ea typeface="Arial"/>
                <a:cs typeface="Arial"/>
                <a:sym typeface="Arial"/>
              </a:rPr>
              <a:t>Hope Windle </a:t>
            </a:r>
            <a:endParaRPr b="1" i="0" sz="2000" u="none" cap="none" strike="noStrike">
              <a:solidFill>
                <a:srgbClr val="2F5496"/>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241fc041aae_0_782"/>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4500"/>
              <a:buNone/>
            </a:pPr>
            <a:r>
              <a:t/>
            </a:r>
            <a:endParaRPr/>
          </a:p>
        </p:txBody>
      </p:sp>
      <p:sp>
        <p:nvSpPr>
          <p:cNvPr id="301" name="Google Shape;301;g241fc041aae_0_782"/>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750"/>
              </a:spcBef>
              <a:spcAft>
                <a:spcPts val="0"/>
              </a:spcAft>
              <a:buSzPts val="1800"/>
              <a:buNone/>
            </a:pPr>
            <a:r>
              <a:t/>
            </a:r>
            <a:endParaRPr/>
          </a:p>
        </p:txBody>
      </p:sp>
      <p:pic>
        <p:nvPicPr>
          <p:cNvPr id="302" name="Google Shape;302;g241fc041aae_0_782"/>
          <p:cNvPicPr preferRelativeResize="0"/>
          <p:nvPr/>
        </p:nvPicPr>
        <p:blipFill rotWithShape="1">
          <a:blip r:embed="rId3">
            <a:alphaModFix/>
          </a:blip>
          <a:srcRect b="0" l="4942" r="0" t="3790"/>
          <a:stretch/>
        </p:blipFill>
        <p:spPr>
          <a:xfrm>
            <a:off x="0" y="-299150"/>
            <a:ext cx="11367200" cy="6417301"/>
          </a:xfrm>
          <a:prstGeom prst="rect">
            <a:avLst/>
          </a:prstGeom>
          <a:noFill/>
          <a:ln>
            <a:noFill/>
          </a:ln>
        </p:spPr>
      </p:pic>
      <p:pic>
        <p:nvPicPr>
          <p:cNvPr id="303" name="Google Shape;303;g241fc041aae_0_782"/>
          <p:cNvPicPr preferRelativeResize="0"/>
          <p:nvPr/>
        </p:nvPicPr>
        <p:blipFill rotWithShape="1">
          <a:blip r:embed="rId4">
            <a:alphaModFix/>
          </a:blip>
          <a:srcRect b="-2416" l="0" r="0" t="2418"/>
          <a:stretch/>
        </p:blipFill>
        <p:spPr>
          <a:xfrm>
            <a:off x="3110625" y="4048950"/>
            <a:ext cx="646500" cy="646500"/>
          </a:xfrm>
          <a:prstGeom prst="rect">
            <a:avLst/>
          </a:prstGeom>
          <a:noFill/>
          <a:ln>
            <a:noFill/>
          </a:ln>
        </p:spPr>
      </p:pic>
      <p:sp>
        <p:nvSpPr>
          <p:cNvPr id="304" name="Google Shape;304;g241fc041aae_0_782"/>
          <p:cNvSpPr/>
          <p:nvPr/>
        </p:nvSpPr>
        <p:spPr>
          <a:xfrm>
            <a:off x="-106150" y="-97700"/>
            <a:ext cx="3589800" cy="1206300"/>
          </a:xfrm>
          <a:prstGeom prst="wedgeEllipseCallout">
            <a:avLst>
              <a:gd fmla="val 18699" name="adj1"/>
              <a:gd fmla="val 77296" name="adj2"/>
            </a:avLst>
          </a:prstGeom>
          <a:solidFill>
            <a:srgbClr val="2F5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rgbClr val="FFFFFF"/>
                </a:solidFill>
                <a:latin typeface="Montserrat"/>
                <a:ea typeface="Montserrat"/>
                <a:cs typeface="Montserrat"/>
                <a:sym typeface="Montserrat"/>
              </a:rPr>
              <a:t>SUNY COIL CENTER</a:t>
            </a:r>
            <a:r>
              <a:rPr b="0" i="0" lang="en-US" sz="1400" u="none" cap="none" strike="noStrike">
                <a:solidFill>
                  <a:srgbClr val="FFFFFF"/>
                </a:solidFill>
                <a:latin typeface="Montserrat Medium"/>
                <a:ea typeface="Montserrat Medium"/>
                <a:cs typeface="Montserrat Medium"/>
                <a:sym typeface="Montserrat Medium"/>
              </a:rPr>
              <a:t> 2022 Collaborative partner for strategy, training, research and leadership</a:t>
            </a:r>
            <a:endParaRPr b="0" i="0" sz="1000" u="none" cap="none" strike="noStrike">
              <a:solidFill>
                <a:srgbClr val="FFFFFF"/>
              </a:solidFill>
              <a:latin typeface="Montserrat Medium"/>
              <a:ea typeface="Montserrat Medium"/>
              <a:cs typeface="Montserrat Medium"/>
              <a:sym typeface="Montserrat Medium"/>
            </a:endParaRPr>
          </a:p>
        </p:txBody>
      </p:sp>
      <p:pic>
        <p:nvPicPr>
          <p:cNvPr id="305" name="Google Shape;305;g241fc041aae_0_782"/>
          <p:cNvPicPr preferRelativeResize="0"/>
          <p:nvPr/>
        </p:nvPicPr>
        <p:blipFill rotWithShape="1">
          <a:blip r:embed="rId5">
            <a:alphaModFix/>
          </a:blip>
          <a:srcRect b="0" l="0" r="0" t="0"/>
          <a:stretch/>
        </p:blipFill>
        <p:spPr>
          <a:xfrm>
            <a:off x="294875" y="1371950"/>
            <a:ext cx="646500" cy="646500"/>
          </a:xfrm>
          <a:prstGeom prst="rect">
            <a:avLst/>
          </a:prstGeom>
          <a:noFill/>
          <a:ln>
            <a:noFill/>
          </a:ln>
        </p:spPr>
      </p:pic>
      <p:pic>
        <p:nvPicPr>
          <p:cNvPr id="306" name="Google Shape;306;g241fc041aae_0_782"/>
          <p:cNvPicPr preferRelativeResize="0"/>
          <p:nvPr/>
        </p:nvPicPr>
        <p:blipFill rotWithShape="1">
          <a:blip r:embed="rId6">
            <a:alphaModFix/>
          </a:blip>
          <a:srcRect b="17023" l="15419" r="16320" t="16531"/>
          <a:stretch/>
        </p:blipFill>
        <p:spPr>
          <a:xfrm>
            <a:off x="2638875" y="3375300"/>
            <a:ext cx="471750" cy="459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27e65c0a5e2_0_26"/>
          <p:cNvSpPr/>
          <p:nvPr/>
        </p:nvSpPr>
        <p:spPr>
          <a:xfrm>
            <a:off x="6638580" y="4827407"/>
            <a:ext cx="114600" cy="1104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313" name="Google Shape;313;g27e65c0a5e2_0_26"/>
          <p:cNvSpPr txBox="1"/>
          <p:nvPr>
            <p:ph type="title"/>
          </p:nvPr>
        </p:nvSpPr>
        <p:spPr>
          <a:xfrm>
            <a:off x="-3450" y="1448025"/>
            <a:ext cx="9144000" cy="734100"/>
          </a:xfrm>
          <a:prstGeom prst="rect">
            <a:avLst/>
          </a:prstGeom>
          <a:noFill/>
          <a:ln>
            <a:noFill/>
          </a:ln>
        </p:spPr>
        <p:txBody>
          <a:bodyPr anchorCtr="0" anchor="t" bIns="34275" lIns="68550" spcFirstLastPara="1" rIns="68550" wrap="square" tIns="34275">
            <a:noAutofit/>
          </a:bodyPr>
          <a:lstStyle/>
          <a:p>
            <a:pPr indent="0" lvl="0" marL="0" rtl="0" algn="ctr">
              <a:lnSpc>
                <a:spcPct val="90000"/>
              </a:lnSpc>
              <a:spcBef>
                <a:spcPts val="0"/>
              </a:spcBef>
              <a:spcAft>
                <a:spcPts val="0"/>
              </a:spcAft>
              <a:buClr>
                <a:srgbClr val="004C93"/>
              </a:buClr>
              <a:buSzPts val="4800"/>
              <a:buFont typeface="Calibri"/>
              <a:buNone/>
            </a:pPr>
            <a:r>
              <a:rPr lang="en-US" sz="4800">
                <a:solidFill>
                  <a:srgbClr val="004C93"/>
                </a:solidFill>
                <a:latin typeface="Calibri"/>
                <a:ea typeface="Calibri"/>
                <a:cs typeface="Calibri"/>
                <a:sym typeface="Calibri"/>
              </a:rPr>
              <a:t>Who Knows What COIL Is?</a:t>
            </a:r>
            <a:endParaRPr sz="4800">
              <a:solidFill>
                <a:srgbClr val="004C93"/>
              </a:solidFill>
              <a:latin typeface="Calibri"/>
              <a:ea typeface="Calibri"/>
              <a:cs typeface="Calibri"/>
              <a:sym typeface="Calibri"/>
            </a:endParaRPr>
          </a:p>
          <a:p>
            <a:pPr indent="0" lvl="0" marL="0" rtl="0" algn="ctr">
              <a:lnSpc>
                <a:spcPct val="100000"/>
              </a:lnSpc>
              <a:spcBef>
                <a:spcPts val="0"/>
              </a:spcBef>
              <a:spcAft>
                <a:spcPts val="0"/>
              </a:spcAft>
              <a:buClr>
                <a:srgbClr val="004C93"/>
              </a:buClr>
              <a:buSzPts val="4800"/>
              <a:buFont typeface="Calibri"/>
              <a:buNone/>
            </a:pPr>
            <a:r>
              <a:rPr lang="en-US" sz="3400">
                <a:solidFill>
                  <a:srgbClr val="004C93"/>
                </a:solidFill>
                <a:latin typeface="Calibri"/>
                <a:ea typeface="Calibri"/>
                <a:cs typeface="Calibri"/>
                <a:sym typeface="Calibri"/>
              </a:rPr>
              <a:t>Collaborative Online International Learning</a:t>
            </a:r>
            <a:r>
              <a:rPr lang="en-US" sz="4800">
                <a:solidFill>
                  <a:srgbClr val="004C93"/>
                </a:solidFill>
                <a:latin typeface="Calibri"/>
                <a:ea typeface="Calibri"/>
                <a:cs typeface="Calibri"/>
                <a:sym typeface="Calibri"/>
              </a:rPr>
              <a:t> </a:t>
            </a:r>
            <a:endParaRPr sz="4800">
              <a:solidFill>
                <a:srgbClr val="004C93"/>
              </a:solidFill>
              <a:latin typeface="Calibri"/>
              <a:ea typeface="Calibri"/>
              <a:cs typeface="Calibri"/>
              <a:sym typeface="Calibri"/>
            </a:endParaRPr>
          </a:p>
        </p:txBody>
      </p:sp>
      <p:pic>
        <p:nvPicPr>
          <p:cNvPr id="314" name="Google Shape;314;g27e65c0a5e2_0_26"/>
          <p:cNvPicPr preferRelativeResize="0"/>
          <p:nvPr/>
        </p:nvPicPr>
        <p:blipFill rotWithShape="1">
          <a:blip r:embed="rId3">
            <a:alphaModFix/>
          </a:blip>
          <a:srcRect b="0" l="0" r="0" t="0"/>
          <a:stretch/>
        </p:blipFill>
        <p:spPr>
          <a:xfrm>
            <a:off x="8198472" y="4436499"/>
            <a:ext cx="653338" cy="630799"/>
          </a:xfrm>
          <a:prstGeom prst="rect">
            <a:avLst/>
          </a:prstGeom>
          <a:noFill/>
          <a:ln>
            <a:noFill/>
          </a:ln>
        </p:spPr>
      </p:pic>
      <p:cxnSp>
        <p:nvCxnSpPr>
          <p:cNvPr id="315" name="Google Shape;315;g27e65c0a5e2_0_26"/>
          <p:cNvCxnSpPr/>
          <p:nvPr/>
        </p:nvCxnSpPr>
        <p:spPr>
          <a:xfrm flipH="1">
            <a:off x="-6899" y="4336130"/>
            <a:ext cx="9150900" cy="39900"/>
          </a:xfrm>
          <a:prstGeom prst="straightConnector1">
            <a:avLst/>
          </a:prstGeom>
          <a:noFill/>
          <a:ln cap="flat" cmpd="thickThin" w="152400">
            <a:solidFill>
              <a:srgbClr val="1E4E79"/>
            </a:solidFill>
            <a:prstDash val="solid"/>
            <a:miter lim="800000"/>
            <a:headEnd len="sm" w="sm" type="none"/>
            <a:tailEnd len="sm" w="sm" type="none"/>
          </a:ln>
        </p:spPr>
      </p:cxnSp>
      <p:sp>
        <p:nvSpPr>
          <p:cNvPr id="316" name="Google Shape;316;g27e65c0a5e2_0_26"/>
          <p:cNvSpPr txBox="1"/>
          <p:nvPr/>
        </p:nvSpPr>
        <p:spPr>
          <a:xfrm>
            <a:off x="2500475" y="4459400"/>
            <a:ext cx="6268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2F5496"/>
                </a:solidFill>
                <a:latin typeface="Arial"/>
                <a:ea typeface="Arial"/>
                <a:cs typeface="Arial"/>
                <a:sym typeface="Arial"/>
              </a:rPr>
              <a:t>thumbs up and or share in the chat!</a:t>
            </a:r>
            <a:endParaRPr b="0" i="0" sz="2600" u="none" cap="none" strike="noStrike">
              <a:solidFill>
                <a:srgbClr val="2F5496"/>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g27e65c0a5e2_0_127"/>
          <p:cNvPicPr preferRelativeResize="0"/>
          <p:nvPr/>
        </p:nvPicPr>
        <p:blipFill rotWithShape="1">
          <a:blip r:embed="rId3">
            <a:alphaModFix/>
          </a:blip>
          <a:srcRect b="41003" l="6851" r="13751" t="8242"/>
          <a:stretch/>
        </p:blipFill>
        <p:spPr>
          <a:xfrm>
            <a:off x="1002764" y="689712"/>
            <a:ext cx="6486743" cy="3109674"/>
          </a:xfrm>
          <a:prstGeom prst="rect">
            <a:avLst/>
          </a:prstGeom>
          <a:noFill/>
          <a:ln>
            <a:noFill/>
          </a:ln>
        </p:spPr>
      </p:pic>
      <p:sp>
        <p:nvSpPr>
          <p:cNvPr id="323" name="Google Shape;323;g27e65c0a5e2_0_127"/>
          <p:cNvSpPr txBox="1"/>
          <p:nvPr/>
        </p:nvSpPr>
        <p:spPr>
          <a:xfrm>
            <a:off x="566560" y="3653963"/>
            <a:ext cx="7162800" cy="41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g27e65c0a5e2_0_127"/>
          <p:cNvSpPr/>
          <p:nvPr/>
        </p:nvSpPr>
        <p:spPr>
          <a:xfrm>
            <a:off x="2984500" y="2950025"/>
            <a:ext cx="2763300" cy="1042800"/>
          </a:xfrm>
          <a:prstGeom prst="roundRect">
            <a:avLst>
              <a:gd fmla="val 16667" name="adj"/>
            </a:avLst>
          </a:prstGeom>
          <a:solidFill>
            <a:srgbClr val="C1ED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Clr>
                <a:schemeClr val="dk1"/>
              </a:buClr>
              <a:buSzPts val="1000"/>
              <a:buFont typeface="Calibri"/>
              <a:buAutoNum type="arabicPeriod"/>
            </a:pPr>
            <a:r>
              <a:rPr b="0" i="0" lang="en-US" sz="1000" u="none" cap="none" strike="noStrike">
                <a:solidFill>
                  <a:schemeClr val="dk1"/>
                </a:solidFill>
                <a:latin typeface="Calibri"/>
                <a:ea typeface="Calibri"/>
                <a:cs typeface="Calibri"/>
                <a:sym typeface="Calibri"/>
              </a:rPr>
              <a:t>*Develop an effective international team</a:t>
            </a:r>
            <a:endParaRPr b="0" i="0" sz="1000" u="none" cap="none" strike="noStrike">
              <a:solidFill>
                <a:schemeClr val="dk1"/>
              </a:solidFill>
              <a:latin typeface="Calibri"/>
              <a:ea typeface="Calibri"/>
              <a:cs typeface="Calibri"/>
              <a:sym typeface="Calibri"/>
            </a:endParaRPr>
          </a:p>
          <a:p>
            <a:pPr indent="-292100" lvl="0" marL="457200" marR="0" rtl="0" algn="l">
              <a:lnSpc>
                <a:spcPct val="100000"/>
              </a:lnSpc>
              <a:spcBef>
                <a:spcPts val="0"/>
              </a:spcBef>
              <a:spcAft>
                <a:spcPts val="0"/>
              </a:spcAft>
              <a:buClr>
                <a:schemeClr val="dk1"/>
              </a:buClr>
              <a:buSzPts val="1000"/>
              <a:buFont typeface="Calibri"/>
              <a:buAutoNum type="arabicPeriod"/>
            </a:pPr>
            <a:r>
              <a:rPr b="0" i="0" lang="en-US" sz="1000" u="none" cap="none" strike="noStrike">
                <a:solidFill>
                  <a:schemeClr val="dk1"/>
                </a:solidFill>
                <a:latin typeface="Calibri"/>
                <a:ea typeface="Calibri"/>
                <a:cs typeface="Calibri"/>
                <a:sym typeface="Calibri"/>
              </a:rPr>
              <a:t>*Discuss issues, course content</a:t>
            </a:r>
            <a:endParaRPr b="0" i="0" sz="1000" u="none" cap="none" strike="noStrike">
              <a:solidFill>
                <a:schemeClr val="dk1"/>
              </a:solidFill>
              <a:latin typeface="Calibri"/>
              <a:ea typeface="Calibri"/>
              <a:cs typeface="Calibri"/>
              <a:sym typeface="Calibri"/>
            </a:endParaRPr>
          </a:p>
          <a:p>
            <a:pPr indent="-292100" lvl="0" marL="457200" marR="0" rtl="0" algn="l">
              <a:lnSpc>
                <a:spcPct val="100000"/>
              </a:lnSpc>
              <a:spcBef>
                <a:spcPts val="0"/>
              </a:spcBef>
              <a:spcAft>
                <a:spcPts val="0"/>
              </a:spcAft>
              <a:buClr>
                <a:schemeClr val="dk1"/>
              </a:buClr>
              <a:buSzPts val="1000"/>
              <a:buFont typeface="Calibri"/>
              <a:buAutoNum type="arabicPeriod"/>
            </a:pPr>
            <a:r>
              <a:rPr b="0" i="0" lang="en-US" sz="1000" u="none" cap="none" strike="noStrike">
                <a:solidFill>
                  <a:schemeClr val="dk1"/>
                </a:solidFill>
                <a:latin typeface="Calibri"/>
                <a:ea typeface="Calibri"/>
                <a:cs typeface="Calibri"/>
                <a:sym typeface="Calibri"/>
              </a:rPr>
              <a:t>*Problem solve</a:t>
            </a:r>
            <a:endParaRPr b="0" i="0" sz="1000" u="none" cap="none" strike="noStrike">
              <a:solidFill>
                <a:schemeClr val="dk1"/>
              </a:solidFill>
              <a:latin typeface="Calibri"/>
              <a:ea typeface="Calibri"/>
              <a:cs typeface="Calibri"/>
              <a:sym typeface="Calibri"/>
            </a:endParaRPr>
          </a:p>
          <a:p>
            <a:pPr indent="-292100" lvl="0" marL="457200" marR="0" rtl="0" algn="l">
              <a:lnSpc>
                <a:spcPct val="100000"/>
              </a:lnSpc>
              <a:spcBef>
                <a:spcPts val="0"/>
              </a:spcBef>
              <a:spcAft>
                <a:spcPts val="0"/>
              </a:spcAft>
              <a:buClr>
                <a:schemeClr val="dk1"/>
              </a:buClr>
              <a:buSzPts val="1000"/>
              <a:buFont typeface="Calibri"/>
              <a:buAutoNum type="arabicPeriod"/>
            </a:pPr>
            <a:r>
              <a:rPr b="0" i="0" lang="en-US" sz="1000" u="none" cap="none" strike="noStrike">
                <a:solidFill>
                  <a:schemeClr val="dk1"/>
                </a:solidFill>
                <a:latin typeface="Calibri"/>
                <a:ea typeface="Calibri"/>
                <a:cs typeface="Calibri"/>
                <a:sym typeface="Calibri"/>
              </a:rPr>
              <a:t>*Create a project-based assignment as part of their coursework</a:t>
            </a:r>
            <a:endParaRPr b="0" i="0" sz="1000" u="none" cap="none" strike="noStrike">
              <a:solidFill>
                <a:schemeClr val="dk1"/>
              </a:solidFill>
              <a:latin typeface="Calibri"/>
              <a:ea typeface="Calibri"/>
              <a:cs typeface="Calibri"/>
              <a:sym typeface="Calibri"/>
            </a:endParaRPr>
          </a:p>
        </p:txBody>
      </p:sp>
      <p:sp>
        <p:nvSpPr>
          <p:cNvPr id="325" name="Google Shape;325;g27e65c0a5e2_0_127"/>
          <p:cNvSpPr/>
          <p:nvPr/>
        </p:nvSpPr>
        <p:spPr>
          <a:xfrm>
            <a:off x="2706538" y="31125"/>
            <a:ext cx="3079200" cy="1236900"/>
          </a:xfrm>
          <a:prstGeom prst="roundRect">
            <a:avLst>
              <a:gd fmla="val 16667" name="adj"/>
            </a:avLst>
          </a:prstGeom>
          <a:solidFill>
            <a:srgbClr val="C1ED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Clr>
                <a:schemeClr val="dk1"/>
              </a:buClr>
              <a:buSzPts val="1000"/>
              <a:buFont typeface="Calibri"/>
              <a:buAutoNum type="arabicPeriod"/>
            </a:pPr>
            <a:r>
              <a:rPr b="0" i="0" lang="en-US" sz="1000" u="none" cap="none" strike="noStrike">
                <a:solidFill>
                  <a:schemeClr val="dk1"/>
                </a:solidFill>
                <a:latin typeface="Calibri"/>
                <a:ea typeface="Calibri"/>
                <a:cs typeface="Calibri"/>
                <a:sym typeface="Calibri"/>
              </a:rPr>
              <a:t>Define learning outcomes</a:t>
            </a:r>
            <a:endParaRPr b="0" i="0" sz="1000" u="none" cap="none" strike="noStrike">
              <a:solidFill>
                <a:schemeClr val="dk1"/>
              </a:solidFill>
              <a:latin typeface="Calibri"/>
              <a:ea typeface="Calibri"/>
              <a:cs typeface="Calibri"/>
              <a:sym typeface="Calibri"/>
            </a:endParaRPr>
          </a:p>
          <a:p>
            <a:pPr indent="-292100" lvl="0" marL="457200" marR="0" rtl="0" algn="l">
              <a:lnSpc>
                <a:spcPct val="100000"/>
              </a:lnSpc>
              <a:spcBef>
                <a:spcPts val="0"/>
              </a:spcBef>
              <a:spcAft>
                <a:spcPts val="0"/>
              </a:spcAft>
              <a:buClr>
                <a:schemeClr val="dk1"/>
              </a:buClr>
              <a:buSzPts val="1000"/>
              <a:buFont typeface="Calibri"/>
              <a:buAutoNum type="arabicPeriod"/>
            </a:pPr>
            <a:r>
              <a:rPr b="0" i="0" lang="en-US" sz="1000" u="none" cap="none" strike="noStrike">
                <a:solidFill>
                  <a:schemeClr val="dk1"/>
                </a:solidFill>
                <a:latin typeface="Calibri"/>
                <a:ea typeface="Calibri"/>
                <a:cs typeface="Calibri"/>
                <a:sym typeface="Calibri"/>
              </a:rPr>
              <a:t>Determine the length of interaction</a:t>
            </a:r>
            <a:endParaRPr b="0" i="0" sz="1000" u="none" cap="none" strike="noStrike">
              <a:solidFill>
                <a:schemeClr val="dk1"/>
              </a:solidFill>
              <a:latin typeface="Calibri"/>
              <a:ea typeface="Calibri"/>
              <a:cs typeface="Calibri"/>
              <a:sym typeface="Calibri"/>
            </a:endParaRPr>
          </a:p>
          <a:p>
            <a:pPr indent="-292100" lvl="0" marL="457200" marR="0" rtl="0" algn="l">
              <a:lnSpc>
                <a:spcPct val="100000"/>
              </a:lnSpc>
              <a:spcBef>
                <a:spcPts val="0"/>
              </a:spcBef>
              <a:spcAft>
                <a:spcPts val="0"/>
              </a:spcAft>
              <a:buClr>
                <a:schemeClr val="dk1"/>
              </a:buClr>
              <a:buSzPts val="1000"/>
              <a:buFont typeface="Calibri"/>
              <a:buAutoNum type="arabicPeriod"/>
            </a:pPr>
            <a:r>
              <a:rPr b="0" i="0" lang="en-US" sz="1000" u="none" cap="none" strike="noStrike">
                <a:solidFill>
                  <a:schemeClr val="dk1"/>
                </a:solidFill>
                <a:latin typeface="Calibri"/>
                <a:ea typeface="Calibri"/>
                <a:cs typeface="Calibri"/>
                <a:sym typeface="Calibri"/>
              </a:rPr>
              <a:t>Design comparative and collaborative activities</a:t>
            </a:r>
            <a:endParaRPr b="0" i="0" sz="1000" u="none" cap="none" strike="noStrike">
              <a:solidFill>
                <a:schemeClr val="dk1"/>
              </a:solidFill>
              <a:latin typeface="Calibri"/>
              <a:ea typeface="Calibri"/>
              <a:cs typeface="Calibri"/>
              <a:sym typeface="Calibri"/>
            </a:endParaRPr>
          </a:p>
          <a:p>
            <a:pPr indent="-292100" lvl="0" marL="457200" marR="0" rtl="0" algn="l">
              <a:lnSpc>
                <a:spcPct val="100000"/>
              </a:lnSpc>
              <a:spcBef>
                <a:spcPts val="0"/>
              </a:spcBef>
              <a:spcAft>
                <a:spcPts val="0"/>
              </a:spcAft>
              <a:buClr>
                <a:schemeClr val="dk1"/>
              </a:buClr>
              <a:buSzPts val="1000"/>
              <a:buFont typeface="Calibri"/>
              <a:buAutoNum type="arabicPeriod"/>
            </a:pPr>
            <a:r>
              <a:rPr b="0" i="0" lang="en-US" sz="1000" u="none" cap="none" strike="noStrike">
                <a:solidFill>
                  <a:schemeClr val="dk1"/>
                </a:solidFill>
                <a:latin typeface="Calibri"/>
                <a:ea typeface="Calibri"/>
                <a:cs typeface="Calibri"/>
                <a:sym typeface="Calibri"/>
              </a:rPr>
              <a:t>Select methodology and technology</a:t>
            </a:r>
            <a:endParaRPr b="0" i="0" sz="1000" u="none" cap="none" strike="noStrike">
              <a:solidFill>
                <a:schemeClr val="dk1"/>
              </a:solidFill>
              <a:latin typeface="Calibri"/>
              <a:ea typeface="Calibri"/>
              <a:cs typeface="Calibri"/>
              <a:sym typeface="Calibri"/>
            </a:endParaRPr>
          </a:p>
          <a:p>
            <a:pPr indent="-292100" lvl="0" marL="457200" marR="0" rtl="0" algn="l">
              <a:lnSpc>
                <a:spcPct val="100000"/>
              </a:lnSpc>
              <a:spcBef>
                <a:spcPts val="0"/>
              </a:spcBef>
              <a:spcAft>
                <a:spcPts val="0"/>
              </a:spcAft>
              <a:buClr>
                <a:schemeClr val="dk1"/>
              </a:buClr>
              <a:buSzPts val="1000"/>
              <a:buFont typeface="Calibri"/>
              <a:buAutoNum type="arabicPeriod"/>
            </a:pPr>
            <a:r>
              <a:rPr b="0" i="0" lang="en-US" sz="1000" u="none" cap="none" strike="noStrike">
                <a:solidFill>
                  <a:schemeClr val="dk1"/>
                </a:solidFill>
                <a:latin typeface="Calibri"/>
                <a:ea typeface="Calibri"/>
                <a:cs typeface="Calibri"/>
                <a:sym typeface="Calibri"/>
              </a:rPr>
              <a:t>Monitor student work and learning</a:t>
            </a:r>
            <a:endParaRPr b="0" i="0" sz="1000" u="none" cap="none" strike="noStrike">
              <a:solidFill>
                <a:schemeClr val="dk1"/>
              </a:solidFill>
              <a:latin typeface="Calibri"/>
              <a:ea typeface="Calibri"/>
              <a:cs typeface="Calibri"/>
              <a:sym typeface="Calibri"/>
            </a:endParaRPr>
          </a:p>
          <a:p>
            <a:pPr indent="-292100" lvl="0" marL="457200" marR="0" rtl="0" algn="l">
              <a:lnSpc>
                <a:spcPct val="100000"/>
              </a:lnSpc>
              <a:spcBef>
                <a:spcPts val="0"/>
              </a:spcBef>
              <a:spcAft>
                <a:spcPts val="0"/>
              </a:spcAft>
              <a:buClr>
                <a:schemeClr val="dk1"/>
              </a:buClr>
              <a:buSzPts val="1000"/>
              <a:buFont typeface="Calibri"/>
              <a:buAutoNum type="arabicPeriod"/>
            </a:pPr>
            <a:r>
              <a:rPr b="0" i="0" lang="en-US" sz="1000" u="none" cap="none" strike="noStrike">
                <a:solidFill>
                  <a:schemeClr val="dk1"/>
                </a:solidFill>
                <a:latin typeface="Calibri"/>
                <a:ea typeface="Calibri"/>
                <a:cs typeface="Calibri"/>
                <a:sym typeface="Calibri"/>
              </a:rPr>
              <a:t>Assess and evaluate student outcomes</a:t>
            </a:r>
            <a:endParaRPr b="0" i="0" sz="1200" u="none" cap="none" strike="noStrike">
              <a:solidFill>
                <a:srgbClr val="000000"/>
              </a:solidFill>
              <a:latin typeface="Arial"/>
              <a:ea typeface="Arial"/>
              <a:cs typeface="Arial"/>
              <a:sym typeface="Arial"/>
            </a:endParaRPr>
          </a:p>
        </p:txBody>
      </p:sp>
      <p:sp>
        <p:nvSpPr>
          <p:cNvPr id="326" name="Google Shape;326;g27e65c0a5e2_0_127"/>
          <p:cNvSpPr/>
          <p:nvPr/>
        </p:nvSpPr>
        <p:spPr>
          <a:xfrm>
            <a:off x="6638580" y="4827407"/>
            <a:ext cx="114600" cy="1104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id="327" name="Google Shape;327;g27e65c0a5e2_0_127"/>
          <p:cNvPicPr preferRelativeResize="0"/>
          <p:nvPr/>
        </p:nvPicPr>
        <p:blipFill rotWithShape="1">
          <a:blip r:embed="rId4">
            <a:alphaModFix/>
          </a:blip>
          <a:srcRect b="0" l="0" r="0" t="0"/>
          <a:stretch/>
        </p:blipFill>
        <p:spPr>
          <a:xfrm>
            <a:off x="8085747" y="4473674"/>
            <a:ext cx="653338" cy="630799"/>
          </a:xfrm>
          <a:prstGeom prst="rect">
            <a:avLst/>
          </a:prstGeom>
          <a:noFill/>
          <a:ln>
            <a:noFill/>
          </a:ln>
        </p:spPr>
      </p:pic>
      <p:cxnSp>
        <p:nvCxnSpPr>
          <p:cNvPr id="328" name="Google Shape;328;g27e65c0a5e2_0_127"/>
          <p:cNvCxnSpPr/>
          <p:nvPr/>
        </p:nvCxnSpPr>
        <p:spPr>
          <a:xfrm flipH="1">
            <a:off x="-6899" y="4336130"/>
            <a:ext cx="9150900" cy="39900"/>
          </a:xfrm>
          <a:prstGeom prst="straightConnector1">
            <a:avLst/>
          </a:prstGeom>
          <a:noFill/>
          <a:ln cap="flat" cmpd="thickThin" w="152400">
            <a:solidFill>
              <a:srgbClr val="1E4E79"/>
            </a:solidFill>
            <a:prstDash val="solid"/>
            <a:miter lim="800000"/>
            <a:headEnd len="sm" w="sm" type="none"/>
            <a:tailEnd len="sm" w="sm" type="none"/>
          </a:ln>
        </p:spPr>
      </p:cxnSp>
      <p:sp>
        <p:nvSpPr>
          <p:cNvPr id="329" name="Google Shape;329;g27e65c0a5e2_0_127"/>
          <p:cNvSpPr txBox="1"/>
          <p:nvPr/>
        </p:nvSpPr>
        <p:spPr>
          <a:xfrm>
            <a:off x="-110100" y="3828225"/>
            <a:ext cx="91440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FF00FF"/>
                </a:solidFill>
                <a:latin typeface="Calibri"/>
                <a:ea typeface="Calibri"/>
                <a:cs typeface="Calibri"/>
                <a:sym typeface="Calibri"/>
              </a:rPr>
              <a:t>COIL is about connecting across differences.</a:t>
            </a:r>
            <a:endParaRPr b="1" i="0" sz="1400" u="none" cap="none" strike="noStrike">
              <a:solidFill>
                <a:srgbClr val="FF00FF"/>
              </a:solidFill>
              <a:latin typeface="Arial"/>
              <a:ea typeface="Arial"/>
              <a:cs typeface="Arial"/>
              <a:sym typeface="Arial"/>
            </a:endParaRPr>
          </a:p>
        </p:txBody>
      </p:sp>
      <p:sp>
        <p:nvSpPr>
          <p:cNvPr id="330" name="Google Shape;330;g27e65c0a5e2_0_127"/>
          <p:cNvSpPr txBox="1"/>
          <p:nvPr/>
        </p:nvSpPr>
        <p:spPr>
          <a:xfrm>
            <a:off x="537100" y="4364977"/>
            <a:ext cx="7418100" cy="77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Professors and students work with their peers in an online learning environment to explore subjects, themes, issues, and ideas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27e65c0a5e2_0_228"/>
          <p:cNvSpPr txBox="1"/>
          <p:nvPr/>
        </p:nvSpPr>
        <p:spPr>
          <a:xfrm>
            <a:off x="430560" y="3621388"/>
            <a:ext cx="7162800" cy="41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g27e65c0a5e2_0_228"/>
          <p:cNvSpPr txBox="1"/>
          <p:nvPr/>
        </p:nvSpPr>
        <p:spPr>
          <a:xfrm>
            <a:off x="304450" y="4677975"/>
            <a:ext cx="4212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Types of COIL Collaborations</a:t>
            </a:r>
            <a:endParaRPr b="0" i="0" sz="2200" u="none" cap="none" strike="noStrike">
              <a:solidFill>
                <a:srgbClr val="FFFFFF"/>
              </a:solidFill>
              <a:latin typeface="Arial"/>
              <a:ea typeface="Arial"/>
              <a:cs typeface="Arial"/>
              <a:sym typeface="Arial"/>
            </a:endParaRPr>
          </a:p>
        </p:txBody>
      </p:sp>
      <p:sp>
        <p:nvSpPr>
          <p:cNvPr id="338" name="Google Shape;338;g27e65c0a5e2_0_228"/>
          <p:cNvSpPr/>
          <p:nvPr/>
        </p:nvSpPr>
        <p:spPr>
          <a:xfrm>
            <a:off x="388100" y="413450"/>
            <a:ext cx="905400" cy="1209300"/>
          </a:xfrm>
          <a:prstGeom prst="wedgeRectCallout">
            <a:avLst>
              <a:gd fmla="val -20833" name="adj1"/>
              <a:gd fmla="val 62500" name="adj2"/>
            </a:avLst>
          </a:prstGeom>
          <a:solidFill>
            <a:srgbClr val="0447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rgbClr val="FFFFFF"/>
                </a:solidFill>
                <a:latin typeface="Arial"/>
                <a:ea typeface="Arial"/>
                <a:cs typeface="Arial"/>
                <a:sym typeface="Arial"/>
              </a:rPr>
              <a:t>Pre-</a:t>
            </a:r>
            <a:endParaRPr b="1"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rgbClr val="FFFFFF"/>
                </a:solidFill>
                <a:latin typeface="Arial"/>
                <a:ea typeface="Arial"/>
                <a:cs typeface="Arial"/>
                <a:sym typeface="Arial"/>
              </a:rPr>
              <a:t>College</a:t>
            </a:r>
            <a:endParaRPr b="1"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rgbClr val="FFFFFF"/>
                </a:solidFill>
                <a:latin typeface="Arial"/>
                <a:ea typeface="Arial"/>
                <a:cs typeface="Arial"/>
                <a:sym typeface="Arial"/>
              </a:rPr>
              <a:t>EOP</a:t>
            </a:r>
            <a:br>
              <a:rPr b="1" i="0" lang="en-US" sz="1400" u="none" cap="none" strike="noStrike">
                <a:solidFill>
                  <a:srgbClr val="FFFFFF"/>
                </a:solidFill>
                <a:latin typeface="Arial"/>
                <a:ea typeface="Arial"/>
                <a:cs typeface="Arial"/>
                <a:sym typeface="Arial"/>
              </a:rPr>
            </a:br>
            <a:r>
              <a:rPr b="1" i="0" lang="en-US" sz="1400" u="none" cap="none" strike="noStrike">
                <a:solidFill>
                  <a:srgbClr val="FFFFFF"/>
                </a:solidFill>
                <a:latin typeface="Arial"/>
                <a:ea typeface="Arial"/>
                <a:cs typeface="Arial"/>
                <a:sym typeface="Arial"/>
              </a:rPr>
              <a:t>+</a:t>
            </a:r>
            <a:endParaRPr b="1"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rgbClr val="FFFFFF"/>
                </a:solidFill>
                <a:latin typeface="Arial"/>
                <a:ea typeface="Arial"/>
                <a:cs typeface="Arial"/>
                <a:sym typeface="Arial"/>
              </a:rPr>
              <a:t>COIL</a:t>
            </a:r>
            <a:endParaRPr b="1" i="0" sz="1400" u="none" cap="none" strike="noStrike">
              <a:solidFill>
                <a:srgbClr val="FFFFFF"/>
              </a:solidFill>
              <a:latin typeface="Arial"/>
              <a:ea typeface="Arial"/>
              <a:cs typeface="Arial"/>
              <a:sym typeface="Arial"/>
            </a:endParaRPr>
          </a:p>
        </p:txBody>
      </p:sp>
      <p:sp>
        <p:nvSpPr>
          <p:cNvPr id="339" name="Google Shape;339;g27e65c0a5e2_0_228"/>
          <p:cNvSpPr/>
          <p:nvPr/>
        </p:nvSpPr>
        <p:spPr>
          <a:xfrm>
            <a:off x="401225" y="1922425"/>
            <a:ext cx="818400" cy="1132500"/>
          </a:xfrm>
          <a:prstGeom prst="rect">
            <a:avLst/>
          </a:prstGeom>
          <a:solidFill>
            <a:srgbClr val="0447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g27e65c0a5e2_0_228"/>
          <p:cNvSpPr/>
          <p:nvPr/>
        </p:nvSpPr>
        <p:spPr>
          <a:xfrm>
            <a:off x="1472100" y="413450"/>
            <a:ext cx="905400" cy="1209300"/>
          </a:xfrm>
          <a:prstGeom prst="wedgeRectCallout">
            <a:avLst>
              <a:gd fmla="val -20833" name="adj1"/>
              <a:gd fmla="val 62500" name="adj2"/>
            </a:avLst>
          </a:prstGeom>
          <a:solidFill>
            <a:srgbClr val="0447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rgbClr val="FFFFFF"/>
                </a:solidFill>
                <a:latin typeface="Arial"/>
                <a:ea typeface="Arial"/>
                <a:cs typeface="Arial"/>
                <a:sym typeface="Arial"/>
              </a:rPr>
              <a:t>First Year </a:t>
            </a:r>
            <a:br>
              <a:rPr b="1" i="0" lang="en-US" sz="1400" u="none" cap="none" strike="noStrike">
                <a:solidFill>
                  <a:srgbClr val="FFFFFF"/>
                </a:solidFill>
                <a:latin typeface="Arial"/>
                <a:ea typeface="Arial"/>
                <a:cs typeface="Arial"/>
                <a:sym typeface="Arial"/>
              </a:rPr>
            </a:br>
            <a:r>
              <a:rPr b="1" i="0" lang="en-US" sz="1400" u="none" cap="none" strike="noStrike">
                <a:solidFill>
                  <a:srgbClr val="FFFFFF"/>
                </a:solidFill>
                <a:latin typeface="Arial"/>
                <a:ea typeface="Arial"/>
                <a:cs typeface="Arial"/>
                <a:sym typeface="Arial"/>
              </a:rPr>
              <a:t>+</a:t>
            </a:r>
            <a:endParaRPr b="1"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rgbClr val="FFFFFF"/>
                </a:solidFill>
                <a:latin typeface="Arial"/>
                <a:ea typeface="Arial"/>
                <a:cs typeface="Arial"/>
                <a:sym typeface="Arial"/>
              </a:rPr>
              <a:t>COIL</a:t>
            </a:r>
            <a:endParaRPr b="1"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100" u="none" cap="none" strike="noStrike">
                <a:solidFill>
                  <a:srgbClr val="FFFFFF"/>
                </a:solidFill>
                <a:latin typeface="Arial"/>
                <a:ea typeface="Arial"/>
                <a:cs typeface="Arial"/>
                <a:sym typeface="Arial"/>
              </a:rPr>
              <a:t> </a:t>
            </a:r>
            <a:endParaRPr b="1" i="0" sz="1100" u="none" cap="none" strike="noStrike">
              <a:solidFill>
                <a:srgbClr val="FFFFFF"/>
              </a:solidFill>
              <a:latin typeface="Arial"/>
              <a:ea typeface="Arial"/>
              <a:cs typeface="Arial"/>
              <a:sym typeface="Arial"/>
            </a:endParaRPr>
          </a:p>
        </p:txBody>
      </p:sp>
      <p:sp>
        <p:nvSpPr>
          <p:cNvPr id="341" name="Google Shape;341;g27e65c0a5e2_0_228"/>
          <p:cNvSpPr/>
          <p:nvPr/>
        </p:nvSpPr>
        <p:spPr>
          <a:xfrm>
            <a:off x="1485225" y="1922425"/>
            <a:ext cx="818400" cy="1698900"/>
          </a:xfrm>
          <a:prstGeom prst="rect">
            <a:avLst/>
          </a:prstGeom>
          <a:solidFill>
            <a:srgbClr val="0447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g27e65c0a5e2_0_228"/>
          <p:cNvSpPr/>
          <p:nvPr/>
        </p:nvSpPr>
        <p:spPr>
          <a:xfrm>
            <a:off x="2556100" y="413450"/>
            <a:ext cx="905400" cy="1209300"/>
          </a:xfrm>
          <a:prstGeom prst="wedgeRectCallout">
            <a:avLst>
              <a:gd fmla="val -20833" name="adj1"/>
              <a:gd fmla="val 62500" name="adj2"/>
            </a:avLst>
          </a:prstGeom>
          <a:solidFill>
            <a:srgbClr val="0447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COIL within </a:t>
            </a:r>
            <a:endParaRPr b="1"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rgbClr val="FFFFFF"/>
                </a:solidFill>
                <a:latin typeface="Arial"/>
                <a:ea typeface="Arial"/>
                <a:cs typeface="Arial"/>
                <a:sym typeface="Arial"/>
              </a:rPr>
              <a:t>your 15 week course</a:t>
            </a:r>
            <a:endParaRPr b="1" i="0" sz="1400" u="none" cap="none" strike="noStrike">
              <a:solidFill>
                <a:srgbClr val="FFFFFF"/>
              </a:solidFill>
              <a:latin typeface="Arial"/>
              <a:ea typeface="Arial"/>
              <a:cs typeface="Arial"/>
              <a:sym typeface="Arial"/>
            </a:endParaRPr>
          </a:p>
        </p:txBody>
      </p:sp>
      <p:sp>
        <p:nvSpPr>
          <p:cNvPr id="343" name="Google Shape;343;g27e65c0a5e2_0_228"/>
          <p:cNvSpPr/>
          <p:nvPr/>
        </p:nvSpPr>
        <p:spPr>
          <a:xfrm>
            <a:off x="2569225" y="1922425"/>
            <a:ext cx="818400" cy="1698900"/>
          </a:xfrm>
          <a:prstGeom prst="rect">
            <a:avLst/>
          </a:prstGeom>
          <a:solidFill>
            <a:srgbClr val="0447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g27e65c0a5e2_0_228"/>
          <p:cNvSpPr/>
          <p:nvPr/>
        </p:nvSpPr>
        <p:spPr>
          <a:xfrm>
            <a:off x="3679250" y="413450"/>
            <a:ext cx="905400" cy="1209300"/>
          </a:xfrm>
          <a:prstGeom prst="wedgeRectCallout">
            <a:avLst>
              <a:gd fmla="val -20833" name="adj1"/>
              <a:gd fmla="val 62500" name="adj2"/>
            </a:avLst>
          </a:prstGeom>
          <a:solidFill>
            <a:srgbClr val="0447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chemeClr val="lt2"/>
                </a:solidFill>
                <a:latin typeface="Arial"/>
                <a:ea typeface="Arial"/>
                <a:cs typeface="Arial"/>
                <a:sym typeface="Arial"/>
              </a:rPr>
              <a:t>COIL</a:t>
            </a:r>
            <a:endParaRPr b="1" i="0" sz="14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chemeClr val="lt2"/>
                </a:solidFill>
                <a:latin typeface="Arial"/>
                <a:ea typeface="Arial"/>
                <a:cs typeface="Arial"/>
                <a:sym typeface="Arial"/>
              </a:rPr>
              <a:t>pre post with</a:t>
            </a:r>
            <a:br>
              <a:rPr b="1" i="0" lang="en-US" sz="1400" u="none" cap="none" strike="noStrike">
                <a:solidFill>
                  <a:schemeClr val="lt2"/>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Travel</a:t>
            </a:r>
            <a:endParaRPr b="1" i="0" sz="14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chemeClr val="lt2"/>
                </a:solidFill>
                <a:latin typeface="Arial"/>
                <a:ea typeface="Arial"/>
                <a:cs typeface="Arial"/>
                <a:sym typeface="Arial"/>
              </a:rPr>
              <a:t>Course</a:t>
            </a:r>
            <a:endParaRPr b="1" i="0" sz="1400" u="none" cap="none" strike="noStrike">
              <a:solidFill>
                <a:schemeClr val="lt2"/>
              </a:solidFill>
              <a:latin typeface="Arial"/>
              <a:ea typeface="Arial"/>
              <a:cs typeface="Arial"/>
              <a:sym typeface="Arial"/>
            </a:endParaRPr>
          </a:p>
        </p:txBody>
      </p:sp>
      <p:sp>
        <p:nvSpPr>
          <p:cNvPr id="345" name="Google Shape;345;g27e65c0a5e2_0_228"/>
          <p:cNvSpPr/>
          <p:nvPr/>
        </p:nvSpPr>
        <p:spPr>
          <a:xfrm>
            <a:off x="3692250" y="1922425"/>
            <a:ext cx="818400" cy="2154000"/>
          </a:xfrm>
          <a:prstGeom prst="rect">
            <a:avLst/>
          </a:prstGeom>
          <a:solidFill>
            <a:srgbClr val="0447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g27e65c0a5e2_0_228"/>
          <p:cNvSpPr/>
          <p:nvPr/>
        </p:nvSpPr>
        <p:spPr>
          <a:xfrm>
            <a:off x="4815525" y="413450"/>
            <a:ext cx="905400" cy="1209300"/>
          </a:xfrm>
          <a:prstGeom prst="wedgeRectCallout">
            <a:avLst>
              <a:gd fmla="val -20833" name="adj1"/>
              <a:gd fmla="val 62500" name="adj2"/>
            </a:avLst>
          </a:prstGeom>
          <a:solidFill>
            <a:srgbClr val="0447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chemeClr val="lt1"/>
                </a:solidFill>
                <a:latin typeface="Arial"/>
                <a:ea typeface="Arial"/>
                <a:cs typeface="Arial"/>
                <a:sym typeface="Arial"/>
              </a:rPr>
              <a:t>COIL</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chemeClr val="lt1"/>
                </a:solidFill>
                <a:latin typeface="Arial"/>
                <a:ea typeface="Arial"/>
                <a:cs typeface="Arial"/>
                <a:sym typeface="Arial"/>
              </a:rPr>
              <a:t>with</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200" u="none" cap="none" strike="noStrike">
                <a:solidFill>
                  <a:schemeClr val="lt1"/>
                </a:solidFill>
                <a:latin typeface="Arial"/>
                <a:ea typeface="Arial"/>
                <a:cs typeface="Arial"/>
                <a:sym typeface="Arial"/>
              </a:rPr>
              <a:t>Your Research</a:t>
            </a:r>
            <a:r>
              <a:rPr b="1" i="0" lang="en-US" sz="1300" u="none" cap="none" strike="noStrike">
                <a:solidFill>
                  <a:schemeClr val="lt1"/>
                </a:solidFill>
                <a:latin typeface="Arial"/>
                <a:ea typeface="Arial"/>
                <a:cs typeface="Arial"/>
                <a:sym typeface="Arial"/>
              </a:rPr>
              <a:t> </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7" name="Google Shape;347;g27e65c0a5e2_0_228"/>
          <p:cNvSpPr/>
          <p:nvPr/>
        </p:nvSpPr>
        <p:spPr>
          <a:xfrm>
            <a:off x="4828650" y="1922425"/>
            <a:ext cx="818400" cy="1698900"/>
          </a:xfrm>
          <a:prstGeom prst="rect">
            <a:avLst/>
          </a:prstGeom>
          <a:solidFill>
            <a:srgbClr val="0447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g27e65c0a5e2_0_228"/>
          <p:cNvSpPr/>
          <p:nvPr/>
        </p:nvSpPr>
        <p:spPr>
          <a:xfrm>
            <a:off x="5951800" y="413475"/>
            <a:ext cx="905400" cy="1209300"/>
          </a:xfrm>
          <a:prstGeom prst="wedgeRectCallout">
            <a:avLst>
              <a:gd fmla="val -20833" name="adj1"/>
              <a:gd fmla="val 62500" name="adj2"/>
            </a:avLst>
          </a:prstGeom>
          <a:solidFill>
            <a:srgbClr val="0447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rgbClr val="FFFFFF"/>
                </a:solidFill>
                <a:latin typeface="Arial"/>
                <a:ea typeface="Arial"/>
                <a:cs typeface="Arial"/>
                <a:sym typeface="Arial"/>
              </a:rPr>
              <a:t>COIL Project with Client/</a:t>
            </a:r>
            <a:br>
              <a:rPr b="1" i="0" lang="en-US" sz="1400" u="none" cap="none" strike="noStrike">
                <a:solidFill>
                  <a:srgbClr val="FFFFFF"/>
                </a:solidFill>
                <a:latin typeface="Arial"/>
                <a:ea typeface="Arial"/>
                <a:cs typeface="Arial"/>
                <a:sym typeface="Arial"/>
              </a:rPr>
            </a:br>
            <a:r>
              <a:rPr b="1" i="0" lang="en-US" sz="1400" u="none" cap="none" strike="noStrike">
                <a:solidFill>
                  <a:srgbClr val="FFFFFF"/>
                </a:solidFill>
                <a:latin typeface="Arial"/>
                <a:ea typeface="Arial"/>
                <a:cs typeface="Arial"/>
                <a:sym typeface="Arial"/>
              </a:rPr>
              <a:t>NGO</a:t>
            </a:r>
            <a:endParaRPr b="1" i="0" sz="1800" u="none" cap="none" strike="noStrike">
              <a:solidFill>
                <a:srgbClr val="FFFFFF"/>
              </a:solidFill>
              <a:latin typeface="Arial"/>
              <a:ea typeface="Arial"/>
              <a:cs typeface="Arial"/>
              <a:sym typeface="Arial"/>
            </a:endParaRPr>
          </a:p>
        </p:txBody>
      </p:sp>
      <p:sp>
        <p:nvSpPr>
          <p:cNvPr id="349" name="Google Shape;349;g27e65c0a5e2_0_228"/>
          <p:cNvSpPr/>
          <p:nvPr/>
        </p:nvSpPr>
        <p:spPr>
          <a:xfrm>
            <a:off x="5964925" y="1922425"/>
            <a:ext cx="818400" cy="2068200"/>
          </a:xfrm>
          <a:prstGeom prst="rect">
            <a:avLst/>
          </a:prstGeom>
          <a:solidFill>
            <a:srgbClr val="0447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50" name="Google Shape;350;g27e65c0a5e2_0_228"/>
          <p:cNvSpPr/>
          <p:nvPr/>
        </p:nvSpPr>
        <p:spPr>
          <a:xfrm>
            <a:off x="532450" y="2093000"/>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g27e65c0a5e2_0_228"/>
          <p:cNvSpPr/>
          <p:nvPr/>
        </p:nvSpPr>
        <p:spPr>
          <a:xfrm>
            <a:off x="532450" y="2427875"/>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g27e65c0a5e2_0_228"/>
          <p:cNvSpPr/>
          <p:nvPr/>
        </p:nvSpPr>
        <p:spPr>
          <a:xfrm>
            <a:off x="532450" y="2762750"/>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g27e65c0a5e2_0_228"/>
          <p:cNvSpPr/>
          <p:nvPr/>
        </p:nvSpPr>
        <p:spPr>
          <a:xfrm>
            <a:off x="1599250" y="2093000"/>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g27e65c0a5e2_0_228"/>
          <p:cNvSpPr/>
          <p:nvPr/>
        </p:nvSpPr>
        <p:spPr>
          <a:xfrm>
            <a:off x="1599250" y="2427875"/>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g27e65c0a5e2_0_228"/>
          <p:cNvSpPr/>
          <p:nvPr/>
        </p:nvSpPr>
        <p:spPr>
          <a:xfrm>
            <a:off x="1599250" y="2762750"/>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g27e65c0a5e2_0_228"/>
          <p:cNvSpPr/>
          <p:nvPr/>
        </p:nvSpPr>
        <p:spPr>
          <a:xfrm>
            <a:off x="1599250" y="3067550"/>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g27e65c0a5e2_0_228"/>
          <p:cNvSpPr/>
          <p:nvPr/>
        </p:nvSpPr>
        <p:spPr>
          <a:xfrm>
            <a:off x="2740750" y="2111250"/>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g27e65c0a5e2_0_228"/>
          <p:cNvSpPr/>
          <p:nvPr/>
        </p:nvSpPr>
        <p:spPr>
          <a:xfrm>
            <a:off x="2740750" y="2446125"/>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g27e65c0a5e2_0_228"/>
          <p:cNvSpPr/>
          <p:nvPr/>
        </p:nvSpPr>
        <p:spPr>
          <a:xfrm>
            <a:off x="2740750" y="2781000"/>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g27e65c0a5e2_0_228"/>
          <p:cNvSpPr/>
          <p:nvPr/>
        </p:nvSpPr>
        <p:spPr>
          <a:xfrm>
            <a:off x="2740750" y="3085800"/>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g27e65c0a5e2_0_228"/>
          <p:cNvSpPr/>
          <p:nvPr/>
        </p:nvSpPr>
        <p:spPr>
          <a:xfrm>
            <a:off x="3885250" y="2093000"/>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g27e65c0a5e2_0_228"/>
          <p:cNvSpPr/>
          <p:nvPr/>
        </p:nvSpPr>
        <p:spPr>
          <a:xfrm>
            <a:off x="3885250" y="2351675"/>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g27e65c0a5e2_0_228"/>
          <p:cNvSpPr/>
          <p:nvPr/>
        </p:nvSpPr>
        <p:spPr>
          <a:xfrm>
            <a:off x="3885250" y="2610350"/>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g27e65c0a5e2_0_228"/>
          <p:cNvSpPr txBox="1"/>
          <p:nvPr/>
        </p:nvSpPr>
        <p:spPr>
          <a:xfrm>
            <a:off x="354200" y="3000900"/>
            <a:ext cx="973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2-3 weeks</a:t>
            </a:r>
            <a:endParaRPr b="0" i="0" sz="1200" u="none" cap="none" strike="noStrike">
              <a:solidFill>
                <a:srgbClr val="000000"/>
              </a:solidFill>
              <a:latin typeface="Arial"/>
              <a:ea typeface="Arial"/>
              <a:cs typeface="Arial"/>
              <a:sym typeface="Arial"/>
            </a:endParaRPr>
          </a:p>
        </p:txBody>
      </p:sp>
      <p:sp>
        <p:nvSpPr>
          <p:cNvPr id="365" name="Google Shape;365;g27e65c0a5e2_0_228"/>
          <p:cNvSpPr txBox="1"/>
          <p:nvPr/>
        </p:nvSpPr>
        <p:spPr>
          <a:xfrm>
            <a:off x="1438200" y="3707225"/>
            <a:ext cx="973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3-4 weeks</a:t>
            </a:r>
            <a:endParaRPr b="0" i="0" sz="1200" u="none" cap="none" strike="noStrike">
              <a:solidFill>
                <a:srgbClr val="000000"/>
              </a:solidFill>
              <a:latin typeface="Arial"/>
              <a:ea typeface="Arial"/>
              <a:cs typeface="Arial"/>
              <a:sym typeface="Arial"/>
            </a:endParaRPr>
          </a:p>
        </p:txBody>
      </p:sp>
      <p:sp>
        <p:nvSpPr>
          <p:cNvPr id="366" name="Google Shape;366;g27e65c0a5e2_0_228"/>
          <p:cNvSpPr txBox="1"/>
          <p:nvPr/>
        </p:nvSpPr>
        <p:spPr>
          <a:xfrm>
            <a:off x="2491825" y="3621413"/>
            <a:ext cx="973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4-6 weeks</a:t>
            </a:r>
            <a:endParaRPr b="0" i="0" sz="1200" u="none" cap="none" strike="noStrike">
              <a:solidFill>
                <a:srgbClr val="000000"/>
              </a:solidFill>
              <a:latin typeface="Arial"/>
              <a:ea typeface="Arial"/>
              <a:cs typeface="Arial"/>
              <a:sym typeface="Arial"/>
            </a:endParaRPr>
          </a:p>
        </p:txBody>
      </p:sp>
      <p:sp>
        <p:nvSpPr>
          <p:cNvPr id="367" name="Google Shape;367;g27e65c0a5e2_0_228"/>
          <p:cNvSpPr txBox="1"/>
          <p:nvPr/>
        </p:nvSpPr>
        <p:spPr>
          <a:xfrm>
            <a:off x="3645350" y="3990713"/>
            <a:ext cx="973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5-10 weeks</a:t>
            </a:r>
            <a:endParaRPr b="0" i="0" sz="1200" u="none" cap="none" strike="noStrike">
              <a:solidFill>
                <a:srgbClr val="000000"/>
              </a:solidFill>
              <a:latin typeface="Arial"/>
              <a:ea typeface="Arial"/>
              <a:cs typeface="Arial"/>
              <a:sym typeface="Arial"/>
            </a:endParaRPr>
          </a:p>
        </p:txBody>
      </p:sp>
      <p:sp>
        <p:nvSpPr>
          <p:cNvPr id="368" name="Google Shape;368;g27e65c0a5e2_0_228"/>
          <p:cNvSpPr txBox="1"/>
          <p:nvPr/>
        </p:nvSpPr>
        <p:spPr>
          <a:xfrm>
            <a:off x="4810913" y="3621413"/>
            <a:ext cx="973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3-6 weeks</a:t>
            </a:r>
            <a:endParaRPr b="0" i="0" sz="1200" u="none" cap="none" strike="noStrike">
              <a:solidFill>
                <a:srgbClr val="000000"/>
              </a:solidFill>
              <a:latin typeface="Arial"/>
              <a:ea typeface="Arial"/>
              <a:cs typeface="Arial"/>
              <a:sym typeface="Arial"/>
            </a:endParaRPr>
          </a:p>
        </p:txBody>
      </p:sp>
      <p:sp>
        <p:nvSpPr>
          <p:cNvPr id="369" name="Google Shape;369;g27e65c0a5e2_0_228"/>
          <p:cNvSpPr txBox="1"/>
          <p:nvPr/>
        </p:nvSpPr>
        <p:spPr>
          <a:xfrm>
            <a:off x="5964925" y="3926213"/>
            <a:ext cx="973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4-6 weeks</a:t>
            </a:r>
            <a:endParaRPr b="0" i="0" sz="1200" u="none" cap="none" strike="noStrike">
              <a:solidFill>
                <a:srgbClr val="000000"/>
              </a:solidFill>
              <a:latin typeface="Arial"/>
              <a:ea typeface="Arial"/>
              <a:cs typeface="Arial"/>
              <a:sym typeface="Arial"/>
            </a:endParaRPr>
          </a:p>
        </p:txBody>
      </p:sp>
      <p:sp>
        <p:nvSpPr>
          <p:cNvPr id="370" name="Google Shape;370;g27e65c0a5e2_0_228"/>
          <p:cNvSpPr/>
          <p:nvPr/>
        </p:nvSpPr>
        <p:spPr>
          <a:xfrm>
            <a:off x="3918225" y="3362313"/>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g27e65c0a5e2_0_228"/>
          <p:cNvSpPr/>
          <p:nvPr/>
        </p:nvSpPr>
        <p:spPr>
          <a:xfrm>
            <a:off x="3918225" y="3697188"/>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2" name="Google Shape;372;g27e65c0a5e2_0_228"/>
          <p:cNvPicPr preferRelativeResize="0"/>
          <p:nvPr/>
        </p:nvPicPr>
        <p:blipFill rotWithShape="1">
          <a:blip r:embed="rId3">
            <a:alphaModFix/>
          </a:blip>
          <a:srcRect b="0" l="0" r="0" t="0"/>
          <a:stretch/>
        </p:blipFill>
        <p:spPr>
          <a:xfrm>
            <a:off x="3831510" y="2878338"/>
            <a:ext cx="605524" cy="415500"/>
          </a:xfrm>
          <a:prstGeom prst="rect">
            <a:avLst/>
          </a:prstGeom>
          <a:noFill/>
          <a:ln cap="flat" cmpd="sng" w="19050">
            <a:solidFill>
              <a:schemeClr val="dk2"/>
            </a:solidFill>
            <a:prstDash val="solid"/>
            <a:round/>
            <a:headEnd len="sm" w="sm" type="none"/>
            <a:tailEnd len="sm" w="sm" type="none"/>
          </a:ln>
        </p:spPr>
      </p:pic>
      <p:sp>
        <p:nvSpPr>
          <p:cNvPr id="373" name="Google Shape;373;g27e65c0a5e2_0_228"/>
          <p:cNvSpPr/>
          <p:nvPr/>
        </p:nvSpPr>
        <p:spPr>
          <a:xfrm>
            <a:off x="3491025" y="2886400"/>
            <a:ext cx="427200" cy="3693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g27e65c0a5e2_0_228"/>
          <p:cNvSpPr txBox="1"/>
          <p:nvPr/>
        </p:nvSpPr>
        <p:spPr>
          <a:xfrm>
            <a:off x="401225" y="13575"/>
            <a:ext cx="7337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COIL is customizable approaches.. fit your needs and course content</a:t>
            </a:r>
            <a:endParaRPr b="0" i="0" sz="1400" u="none" cap="none" strike="noStrike">
              <a:solidFill>
                <a:srgbClr val="000000"/>
              </a:solidFill>
              <a:latin typeface="Arial"/>
              <a:ea typeface="Arial"/>
              <a:cs typeface="Arial"/>
              <a:sym typeface="Arial"/>
            </a:endParaRPr>
          </a:p>
        </p:txBody>
      </p:sp>
      <p:sp>
        <p:nvSpPr>
          <p:cNvPr id="375" name="Google Shape;375;g27e65c0a5e2_0_228"/>
          <p:cNvSpPr/>
          <p:nvPr/>
        </p:nvSpPr>
        <p:spPr>
          <a:xfrm>
            <a:off x="4943725" y="2035050"/>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g27e65c0a5e2_0_228"/>
          <p:cNvSpPr/>
          <p:nvPr/>
        </p:nvSpPr>
        <p:spPr>
          <a:xfrm>
            <a:off x="4943725" y="2369925"/>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g27e65c0a5e2_0_228"/>
          <p:cNvSpPr/>
          <p:nvPr/>
        </p:nvSpPr>
        <p:spPr>
          <a:xfrm>
            <a:off x="4943725" y="2704800"/>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g27e65c0a5e2_0_228"/>
          <p:cNvSpPr/>
          <p:nvPr/>
        </p:nvSpPr>
        <p:spPr>
          <a:xfrm>
            <a:off x="4943725" y="3009600"/>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g27e65c0a5e2_0_228"/>
          <p:cNvSpPr/>
          <p:nvPr/>
        </p:nvSpPr>
        <p:spPr>
          <a:xfrm>
            <a:off x="6127663" y="2035063"/>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g27e65c0a5e2_0_228"/>
          <p:cNvSpPr/>
          <p:nvPr/>
        </p:nvSpPr>
        <p:spPr>
          <a:xfrm>
            <a:off x="6127663" y="2369938"/>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g27e65c0a5e2_0_228"/>
          <p:cNvSpPr/>
          <p:nvPr/>
        </p:nvSpPr>
        <p:spPr>
          <a:xfrm>
            <a:off x="6127663" y="2704813"/>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g27e65c0a5e2_0_228"/>
          <p:cNvSpPr/>
          <p:nvPr/>
        </p:nvSpPr>
        <p:spPr>
          <a:xfrm>
            <a:off x="6127663" y="3009613"/>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g27e65c0a5e2_0_228"/>
          <p:cNvSpPr/>
          <p:nvPr/>
        </p:nvSpPr>
        <p:spPr>
          <a:xfrm>
            <a:off x="7118925" y="413475"/>
            <a:ext cx="905400" cy="1209300"/>
          </a:xfrm>
          <a:prstGeom prst="wedgeRectCallout">
            <a:avLst>
              <a:gd fmla="val -20833" name="adj1"/>
              <a:gd fmla="val 62500" name="adj2"/>
            </a:avLst>
          </a:prstGeom>
          <a:solidFill>
            <a:srgbClr val="0447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rgbClr val="FFFFFF"/>
                </a:solidFill>
                <a:latin typeface="Arial"/>
                <a:ea typeface="Arial"/>
                <a:cs typeface="Arial"/>
                <a:sym typeface="Arial"/>
              </a:rPr>
              <a:t>COIL Project focused on UN SDGs</a:t>
            </a:r>
            <a:endParaRPr b="1" i="0" sz="1800" u="none" cap="none" strike="noStrike">
              <a:solidFill>
                <a:srgbClr val="FFFFFF"/>
              </a:solidFill>
              <a:latin typeface="Arial"/>
              <a:ea typeface="Arial"/>
              <a:cs typeface="Arial"/>
              <a:sym typeface="Arial"/>
            </a:endParaRPr>
          </a:p>
        </p:txBody>
      </p:sp>
      <p:sp>
        <p:nvSpPr>
          <p:cNvPr id="384" name="Google Shape;384;g27e65c0a5e2_0_228"/>
          <p:cNvSpPr/>
          <p:nvPr/>
        </p:nvSpPr>
        <p:spPr>
          <a:xfrm>
            <a:off x="7132050" y="1922425"/>
            <a:ext cx="818400" cy="1698900"/>
          </a:xfrm>
          <a:prstGeom prst="rect">
            <a:avLst/>
          </a:prstGeom>
          <a:solidFill>
            <a:srgbClr val="0447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85" name="Google Shape;385;g27e65c0a5e2_0_228"/>
          <p:cNvSpPr/>
          <p:nvPr/>
        </p:nvSpPr>
        <p:spPr>
          <a:xfrm>
            <a:off x="7294788" y="2035063"/>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g27e65c0a5e2_0_228"/>
          <p:cNvSpPr/>
          <p:nvPr/>
        </p:nvSpPr>
        <p:spPr>
          <a:xfrm>
            <a:off x="7294788" y="2369938"/>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g27e65c0a5e2_0_228"/>
          <p:cNvSpPr/>
          <p:nvPr/>
        </p:nvSpPr>
        <p:spPr>
          <a:xfrm>
            <a:off x="7294788" y="2704813"/>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g27e65c0a5e2_0_228"/>
          <p:cNvSpPr/>
          <p:nvPr/>
        </p:nvSpPr>
        <p:spPr>
          <a:xfrm>
            <a:off x="7294788" y="3009613"/>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g27e65c0a5e2_0_228"/>
          <p:cNvSpPr txBox="1"/>
          <p:nvPr/>
        </p:nvSpPr>
        <p:spPr>
          <a:xfrm>
            <a:off x="7107925" y="3621413"/>
            <a:ext cx="973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4-6 weeks</a:t>
            </a:r>
            <a:endParaRPr b="0" i="0" sz="1200" u="none" cap="none" strike="noStrike">
              <a:solidFill>
                <a:srgbClr val="000000"/>
              </a:solidFill>
              <a:latin typeface="Arial"/>
              <a:ea typeface="Arial"/>
              <a:cs typeface="Arial"/>
              <a:sym typeface="Arial"/>
            </a:endParaRPr>
          </a:p>
        </p:txBody>
      </p:sp>
      <p:sp>
        <p:nvSpPr>
          <p:cNvPr id="390" name="Google Shape;390;g27e65c0a5e2_0_228"/>
          <p:cNvSpPr/>
          <p:nvPr/>
        </p:nvSpPr>
        <p:spPr>
          <a:xfrm>
            <a:off x="6127663" y="3314413"/>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g27e65c0a5e2_0_228"/>
          <p:cNvSpPr/>
          <p:nvPr/>
        </p:nvSpPr>
        <p:spPr>
          <a:xfrm>
            <a:off x="6127663" y="3619213"/>
            <a:ext cx="514500" cy="19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g27e65c0a5e2_0_228"/>
          <p:cNvSpPr/>
          <p:nvPr/>
        </p:nvSpPr>
        <p:spPr>
          <a:xfrm>
            <a:off x="7893400" y="848650"/>
            <a:ext cx="1587600" cy="2068200"/>
          </a:xfrm>
          <a:prstGeom prst="wedgeEllipseCallout">
            <a:avLst>
              <a:gd fmla="val -64876" name="adj1"/>
              <a:gd fmla="val -15211" name="adj2"/>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g27e65c0a5e2_0_228"/>
          <p:cNvSpPr txBox="1"/>
          <p:nvPr/>
        </p:nvSpPr>
        <p:spPr>
          <a:xfrm>
            <a:off x="8098325" y="1136200"/>
            <a:ext cx="1128600" cy="149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COIL to check off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Intercultural Applied Learning for National Accreditation</a:t>
            </a:r>
            <a:r>
              <a:rPr b="0" i="0" lang="en-US" sz="900" u="none" cap="none" strike="noStrike">
                <a:solidFill>
                  <a:srgbClr val="000000"/>
                </a:solidFill>
                <a:latin typeface="Arial"/>
                <a:ea typeface="Arial"/>
                <a:cs typeface="Arial"/>
                <a:sym typeface="Arial"/>
              </a:rPr>
              <a:t>.</a:t>
            </a:r>
            <a:r>
              <a:rPr b="0" i="0" lang="en-US" sz="1300" u="none" cap="none" strike="noStrike">
                <a:solidFill>
                  <a:srgbClr val="000000"/>
                </a:solidFill>
                <a:latin typeface="Arial"/>
                <a:ea typeface="Arial"/>
                <a:cs typeface="Arial"/>
                <a:sym typeface="Arial"/>
              </a:rPr>
              <a:t> </a:t>
            </a:r>
            <a:endParaRPr b="0" i="0" sz="1300" u="none" cap="none" strike="noStrike">
              <a:solidFill>
                <a:srgbClr val="000000"/>
              </a:solidFill>
              <a:latin typeface="Arial"/>
              <a:ea typeface="Arial"/>
              <a:cs typeface="Arial"/>
              <a:sym typeface="Arial"/>
            </a:endParaRPr>
          </a:p>
        </p:txBody>
      </p:sp>
      <p:sp>
        <p:nvSpPr>
          <p:cNvPr id="394" name="Google Shape;394;g27e65c0a5e2_0_228"/>
          <p:cNvSpPr/>
          <p:nvPr/>
        </p:nvSpPr>
        <p:spPr>
          <a:xfrm>
            <a:off x="6638580" y="4827407"/>
            <a:ext cx="114600" cy="1104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id="395" name="Google Shape;395;g27e65c0a5e2_0_228"/>
          <p:cNvPicPr preferRelativeResize="0"/>
          <p:nvPr/>
        </p:nvPicPr>
        <p:blipFill rotWithShape="1">
          <a:blip r:embed="rId4">
            <a:alphaModFix/>
          </a:blip>
          <a:srcRect b="0" l="0" r="0" t="0"/>
          <a:stretch/>
        </p:blipFill>
        <p:spPr>
          <a:xfrm>
            <a:off x="8098322" y="4444174"/>
            <a:ext cx="653338" cy="630799"/>
          </a:xfrm>
          <a:prstGeom prst="rect">
            <a:avLst/>
          </a:prstGeom>
          <a:noFill/>
          <a:ln>
            <a:noFill/>
          </a:ln>
        </p:spPr>
      </p:pic>
      <p:cxnSp>
        <p:nvCxnSpPr>
          <p:cNvPr id="396" name="Google Shape;396;g27e65c0a5e2_0_228"/>
          <p:cNvCxnSpPr/>
          <p:nvPr/>
        </p:nvCxnSpPr>
        <p:spPr>
          <a:xfrm flipH="1">
            <a:off x="-6899" y="4336130"/>
            <a:ext cx="9150900" cy="39900"/>
          </a:xfrm>
          <a:prstGeom prst="straightConnector1">
            <a:avLst/>
          </a:prstGeom>
          <a:noFill/>
          <a:ln cap="flat" cmpd="thickThin" w="152400">
            <a:solidFill>
              <a:srgbClr val="1E4E79"/>
            </a:solidFill>
            <a:prstDash val="solid"/>
            <a:miter lim="800000"/>
            <a:headEnd len="sm" w="sm" type="none"/>
            <a:tailEnd len="sm" w="sm" type="none"/>
          </a:ln>
        </p:spPr>
      </p:cxnSp>
      <p:sp>
        <p:nvSpPr>
          <p:cNvPr id="397" name="Google Shape;397;g27e65c0a5e2_0_228"/>
          <p:cNvSpPr txBox="1"/>
          <p:nvPr/>
        </p:nvSpPr>
        <p:spPr>
          <a:xfrm>
            <a:off x="532450" y="4454050"/>
            <a:ext cx="7355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Think of a course where your students would benefit from doing a project with students from somewhere else in the world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gd276f7ff49_0_0"/>
          <p:cNvPicPr preferRelativeResize="0"/>
          <p:nvPr/>
        </p:nvPicPr>
        <p:blipFill rotWithShape="1">
          <a:blip r:embed="rId3">
            <a:alphaModFix/>
          </a:blip>
          <a:srcRect b="0" l="0" r="0" t="0"/>
          <a:stretch/>
        </p:blipFill>
        <p:spPr>
          <a:xfrm>
            <a:off x="3339975" y="3963626"/>
            <a:ext cx="1475800" cy="737900"/>
          </a:xfrm>
          <a:prstGeom prst="rect">
            <a:avLst/>
          </a:prstGeom>
          <a:noFill/>
          <a:ln>
            <a:noFill/>
          </a:ln>
        </p:spPr>
      </p:pic>
      <p:pic>
        <p:nvPicPr>
          <p:cNvPr id="404" name="Google Shape;404;gd276f7ff49_0_0"/>
          <p:cNvPicPr preferRelativeResize="0"/>
          <p:nvPr/>
        </p:nvPicPr>
        <p:blipFill rotWithShape="1">
          <a:blip r:embed="rId4">
            <a:alphaModFix/>
          </a:blip>
          <a:srcRect b="0" l="0" r="0" t="0"/>
          <a:stretch/>
        </p:blipFill>
        <p:spPr>
          <a:xfrm>
            <a:off x="7329450" y="3894688"/>
            <a:ext cx="1877025" cy="938513"/>
          </a:xfrm>
          <a:prstGeom prst="rect">
            <a:avLst/>
          </a:prstGeom>
          <a:noFill/>
          <a:ln>
            <a:noFill/>
          </a:ln>
        </p:spPr>
      </p:pic>
      <p:sp>
        <p:nvSpPr>
          <p:cNvPr id="405" name="Google Shape;405;gd276f7ff49_0_0"/>
          <p:cNvSpPr/>
          <p:nvPr/>
        </p:nvSpPr>
        <p:spPr>
          <a:xfrm rot="5400000">
            <a:off x="6629851" y="472875"/>
            <a:ext cx="2176450" cy="2400300"/>
          </a:xfrm>
          <a:prstGeom prst="flowChartOffpageConnector">
            <a:avLst/>
          </a:prstGeom>
          <a:solidFill>
            <a:srgbClr val="1C4587"/>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gd276f7ff49_0_0"/>
          <p:cNvSpPr/>
          <p:nvPr/>
        </p:nvSpPr>
        <p:spPr>
          <a:xfrm>
            <a:off x="-59424" y="4782345"/>
            <a:ext cx="9319800" cy="4977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07" name="Google Shape;407;gd276f7ff49_0_0"/>
          <p:cNvSpPr/>
          <p:nvPr/>
        </p:nvSpPr>
        <p:spPr>
          <a:xfrm>
            <a:off x="6815337" y="4431323"/>
            <a:ext cx="1026300" cy="1042800"/>
          </a:xfrm>
          <a:prstGeom prst="ellipse">
            <a:avLst/>
          </a:prstGeom>
          <a:solidFill>
            <a:srgbClr val="009E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08" name="Google Shape;408;gd276f7ff49_0_0"/>
          <p:cNvSpPr/>
          <p:nvPr/>
        </p:nvSpPr>
        <p:spPr>
          <a:xfrm>
            <a:off x="6664097" y="4711571"/>
            <a:ext cx="818400" cy="855000"/>
          </a:xfrm>
          <a:prstGeom prst="ellipse">
            <a:avLst/>
          </a:prstGeom>
          <a:solidFill>
            <a:srgbClr val="7DDA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09" name="Google Shape;409;gd276f7ff49_0_0"/>
          <p:cNvSpPr/>
          <p:nvPr/>
        </p:nvSpPr>
        <p:spPr>
          <a:xfrm>
            <a:off x="6759631" y="4961487"/>
            <a:ext cx="514500" cy="510600"/>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10" name="Google Shape;410;gd276f7ff49_0_0"/>
          <p:cNvSpPr/>
          <p:nvPr/>
        </p:nvSpPr>
        <p:spPr>
          <a:xfrm>
            <a:off x="7791469" y="4944019"/>
            <a:ext cx="195300" cy="199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11" name="Google Shape;411;gd276f7ff49_0_0"/>
          <p:cNvSpPr/>
          <p:nvPr/>
        </p:nvSpPr>
        <p:spPr>
          <a:xfrm>
            <a:off x="6563907" y="4779041"/>
            <a:ext cx="118800" cy="127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12" name="Google Shape;412;gd276f7ff49_0_0"/>
          <p:cNvSpPr/>
          <p:nvPr/>
        </p:nvSpPr>
        <p:spPr>
          <a:xfrm flipH="1" rot="10800000">
            <a:off x="6353207" y="5096188"/>
            <a:ext cx="261600" cy="2808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13" name="Google Shape;413;gd276f7ff49_0_0"/>
          <p:cNvSpPr/>
          <p:nvPr/>
        </p:nvSpPr>
        <p:spPr>
          <a:xfrm>
            <a:off x="6250251" y="4904262"/>
            <a:ext cx="194100" cy="192000"/>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14" name="Google Shape;414;gd276f7ff49_0_0"/>
          <p:cNvSpPr/>
          <p:nvPr/>
        </p:nvSpPr>
        <p:spPr>
          <a:xfrm>
            <a:off x="8040914" y="5019696"/>
            <a:ext cx="118800" cy="127500"/>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15" name="Google Shape;415;gd276f7ff49_0_0"/>
          <p:cNvSpPr/>
          <p:nvPr/>
        </p:nvSpPr>
        <p:spPr>
          <a:xfrm>
            <a:off x="7841771" y="4791695"/>
            <a:ext cx="381600" cy="1506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16" name="Google Shape;416;gd276f7ff49_0_0"/>
          <p:cNvSpPr/>
          <p:nvPr/>
        </p:nvSpPr>
        <p:spPr>
          <a:xfrm>
            <a:off x="8269042" y="4580842"/>
            <a:ext cx="973200" cy="10053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17" name="Google Shape;417;gd276f7ff49_0_0"/>
          <p:cNvSpPr/>
          <p:nvPr/>
        </p:nvSpPr>
        <p:spPr>
          <a:xfrm rot="431862">
            <a:off x="8206940" y="4781897"/>
            <a:ext cx="117325" cy="467772"/>
          </a:xfrm>
          <a:prstGeom prst="moon">
            <a:avLst>
              <a:gd fmla="val 50000" name="adj"/>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18" name="Google Shape;418;gd276f7ff49_0_0"/>
          <p:cNvSpPr/>
          <p:nvPr/>
        </p:nvSpPr>
        <p:spPr>
          <a:xfrm>
            <a:off x="8646677" y="4667294"/>
            <a:ext cx="686400" cy="666000"/>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19" name="Google Shape;419;gd276f7ff49_0_0"/>
          <p:cNvSpPr/>
          <p:nvPr/>
        </p:nvSpPr>
        <p:spPr>
          <a:xfrm>
            <a:off x="8823043" y="4803798"/>
            <a:ext cx="455700" cy="4317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20" name="Google Shape;420;gd276f7ff49_0_0"/>
          <p:cNvSpPr/>
          <p:nvPr/>
        </p:nvSpPr>
        <p:spPr>
          <a:xfrm>
            <a:off x="7841771" y="4790044"/>
            <a:ext cx="427200" cy="1410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21" name="Google Shape;421;gd276f7ff49_0_0"/>
          <p:cNvSpPr txBox="1"/>
          <p:nvPr/>
        </p:nvSpPr>
        <p:spPr>
          <a:xfrm>
            <a:off x="304450" y="4754175"/>
            <a:ext cx="57651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FFFF"/>
                </a:solidFill>
                <a:latin typeface="Arial"/>
                <a:ea typeface="Arial"/>
                <a:cs typeface="Arial"/>
                <a:sym typeface="Arial"/>
              </a:rPr>
              <a:t>Flow and Tools of a COIL Collaboration</a:t>
            </a:r>
            <a:endParaRPr b="0" i="0" sz="2200" u="none" cap="none" strike="noStrike">
              <a:solidFill>
                <a:srgbClr val="FFFFFF"/>
              </a:solidFill>
              <a:latin typeface="Arial"/>
              <a:ea typeface="Arial"/>
              <a:cs typeface="Arial"/>
              <a:sym typeface="Arial"/>
            </a:endParaRPr>
          </a:p>
        </p:txBody>
      </p:sp>
      <p:pic>
        <p:nvPicPr>
          <p:cNvPr id="422" name="Google Shape;422;gd276f7ff49_0_0"/>
          <p:cNvPicPr preferRelativeResize="0"/>
          <p:nvPr/>
        </p:nvPicPr>
        <p:blipFill rotWithShape="1">
          <a:blip r:embed="rId5">
            <a:alphaModFix/>
          </a:blip>
          <a:srcRect b="35633" l="0" r="0" t="0"/>
          <a:stretch/>
        </p:blipFill>
        <p:spPr>
          <a:xfrm>
            <a:off x="-93025" y="-103875"/>
            <a:ext cx="8100350" cy="3910505"/>
          </a:xfrm>
          <a:prstGeom prst="rect">
            <a:avLst/>
          </a:prstGeom>
          <a:noFill/>
          <a:ln>
            <a:noFill/>
          </a:ln>
        </p:spPr>
      </p:pic>
      <p:sp>
        <p:nvSpPr>
          <p:cNvPr id="423" name="Google Shape;423;gd276f7ff49_0_0"/>
          <p:cNvSpPr txBox="1"/>
          <p:nvPr/>
        </p:nvSpPr>
        <p:spPr>
          <a:xfrm>
            <a:off x="6988925" y="569475"/>
            <a:ext cx="19293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Typically 5-10 week collaboration</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Works even with 2 weeks - Icebreaker and Discussion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Facilitated by the</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partnered professors</a:t>
            </a:r>
            <a:endParaRPr b="0" i="0" sz="1400" u="none" cap="none" strike="noStrike">
              <a:solidFill>
                <a:srgbClr val="FFFFFF"/>
              </a:solidFill>
              <a:latin typeface="Arial"/>
              <a:ea typeface="Arial"/>
              <a:cs typeface="Arial"/>
              <a:sym typeface="Arial"/>
            </a:endParaRPr>
          </a:p>
        </p:txBody>
      </p:sp>
      <p:pic>
        <p:nvPicPr>
          <p:cNvPr id="424" name="Google Shape;424;gd276f7ff49_0_0"/>
          <p:cNvPicPr preferRelativeResize="0"/>
          <p:nvPr/>
        </p:nvPicPr>
        <p:blipFill rotWithShape="1">
          <a:blip r:embed="rId6">
            <a:alphaModFix/>
          </a:blip>
          <a:srcRect b="0" l="0" r="0" t="0"/>
          <a:stretch/>
        </p:blipFill>
        <p:spPr>
          <a:xfrm>
            <a:off x="1527775" y="4079112"/>
            <a:ext cx="1741629" cy="478775"/>
          </a:xfrm>
          <a:prstGeom prst="rect">
            <a:avLst/>
          </a:prstGeom>
          <a:noFill/>
          <a:ln>
            <a:noFill/>
          </a:ln>
        </p:spPr>
      </p:pic>
      <p:pic>
        <p:nvPicPr>
          <p:cNvPr id="425" name="Google Shape;425;gd276f7ff49_0_0"/>
          <p:cNvPicPr preferRelativeResize="0"/>
          <p:nvPr/>
        </p:nvPicPr>
        <p:blipFill rotWithShape="1">
          <a:blip r:embed="rId7">
            <a:alphaModFix/>
          </a:blip>
          <a:srcRect b="16600" l="11995" r="13637" t="16513"/>
          <a:stretch/>
        </p:blipFill>
        <p:spPr>
          <a:xfrm>
            <a:off x="4886362" y="4152063"/>
            <a:ext cx="1057450" cy="332875"/>
          </a:xfrm>
          <a:prstGeom prst="rect">
            <a:avLst/>
          </a:prstGeom>
          <a:noFill/>
          <a:ln>
            <a:noFill/>
          </a:ln>
        </p:spPr>
      </p:pic>
      <p:cxnSp>
        <p:nvCxnSpPr>
          <p:cNvPr id="426" name="Google Shape;426;gd276f7ff49_0_0"/>
          <p:cNvCxnSpPr/>
          <p:nvPr/>
        </p:nvCxnSpPr>
        <p:spPr>
          <a:xfrm flipH="1">
            <a:off x="-6899" y="3726530"/>
            <a:ext cx="9150900" cy="39900"/>
          </a:xfrm>
          <a:prstGeom prst="straightConnector1">
            <a:avLst/>
          </a:prstGeom>
          <a:noFill/>
          <a:ln cap="flat" cmpd="thickThin" w="152400">
            <a:solidFill>
              <a:srgbClr val="1E4E79"/>
            </a:solidFill>
            <a:prstDash val="solid"/>
            <a:miter lim="800000"/>
            <a:headEnd len="sm" w="sm" type="none"/>
            <a:tailEnd len="sm" w="sm" type="none"/>
          </a:ln>
        </p:spPr>
      </p:cxnSp>
      <p:pic>
        <p:nvPicPr>
          <p:cNvPr id="427" name="Google Shape;427;gd276f7ff49_0_0"/>
          <p:cNvPicPr preferRelativeResize="0"/>
          <p:nvPr/>
        </p:nvPicPr>
        <p:blipFill rotWithShape="1">
          <a:blip r:embed="rId8">
            <a:alphaModFix/>
          </a:blip>
          <a:srcRect b="0" l="0" r="0" t="0"/>
          <a:stretch/>
        </p:blipFill>
        <p:spPr>
          <a:xfrm>
            <a:off x="6068125" y="4174801"/>
            <a:ext cx="1136548" cy="280800"/>
          </a:xfrm>
          <a:prstGeom prst="rect">
            <a:avLst/>
          </a:prstGeom>
          <a:noFill/>
          <a:ln>
            <a:noFill/>
          </a:ln>
        </p:spPr>
      </p:pic>
      <p:pic>
        <p:nvPicPr>
          <p:cNvPr id="428" name="Google Shape;428;gd276f7ff49_0_0"/>
          <p:cNvPicPr preferRelativeResize="0"/>
          <p:nvPr/>
        </p:nvPicPr>
        <p:blipFill rotWithShape="1">
          <a:blip r:embed="rId9">
            <a:alphaModFix/>
          </a:blip>
          <a:srcRect b="0" l="0" r="0" t="0"/>
          <a:stretch/>
        </p:blipFill>
        <p:spPr>
          <a:xfrm>
            <a:off x="51200" y="4134254"/>
            <a:ext cx="1381524" cy="396650"/>
          </a:xfrm>
          <a:prstGeom prst="rect">
            <a:avLst/>
          </a:prstGeom>
          <a:noFill/>
          <a:ln>
            <a:noFill/>
          </a:ln>
        </p:spPr>
      </p:pic>
      <p:sp>
        <p:nvSpPr>
          <p:cNvPr id="429" name="Google Shape;429;gd276f7ff49_0_0"/>
          <p:cNvSpPr txBox="1"/>
          <p:nvPr/>
        </p:nvSpPr>
        <p:spPr>
          <a:xfrm>
            <a:off x="4815775" y="3918875"/>
            <a:ext cx="4308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padlet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dbff63283a_0_83"/>
          <p:cNvSpPr/>
          <p:nvPr/>
        </p:nvSpPr>
        <p:spPr>
          <a:xfrm>
            <a:off x="-59424" y="4782345"/>
            <a:ext cx="9319800" cy="4977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36" name="Google Shape;436;gdbff63283a_0_83"/>
          <p:cNvSpPr/>
          <p:nvPr/>
        </p:nvSpPr>
        <p:spPr>
          <a:xfrm>
            <a:off x="6815337" y="4431323"/>
            <a:ext cx="1026300" cy="1042800"/>
          </a:xfrm>
          <a:prstGeom prst="ellipse">
            <a:avLst/>
          </a:prstGeom>
          <a:solidFill>
            <a:srgbClr val="009E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37" name="Google Shape;437;gdbff63283a_0_83"/>
          <p:cNvSpPr/>
          <p:nvPr/>
        </p:nvSpPr>
        <p:spPr>
          <a:xfrm>
            <a:off x="6664097" y="4711571"/>
            <a:ext cx="818400" cy="855000"/>
          </a:xfrm>
          <a:prstGeom prst="ellipse">
            <a:avLst/>
          </a:prstGeom>
          <a:solidFill>
            <a:srgbClr val="7DDA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38" name="Google Shape;438;gdbff63283a_0_83"/>
          <p:cNvSpPr/>
          <p:nvPr/>
        </p:nvSpPr>
        <p:spPr>
          <a:xfrm>
            <a:off x="6759631" y="4961487"/>
            <a:ext cx="514500" cy="510600"/>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39" name="Google Shape;439;gdbff63283a_0_83"/>
          <p:cNvSpPr/>
          <p:nvPr/>
        </p:nvSpPr>
        <p:spPr>
          <a:xfrm>
            <a:off x="7791469" y="4944019"/>
            <a:ext cx="195300" cy="199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40" name="Google Shape;440;gdbff63283a_0_83"/>
          <p:cNvSpPr/>
          <p:nvPr/>
        </p:nvSpPr>
        <p:spPr>
          <a:xfrm>
            <a:off x="6563907" y="4779041"/>
            <a:ext cx="118800" cy="127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41" name="Google Shape;441;gdbff63283a_0_83"/>
          <p:cNvSpPr/>
          <p:nvPr/>
        </p:nvSpPr>
        <p:spPr>
          <a:xfrm flipH="1" rot="10800000">
            <a:off x="6353207" y="5096188"/>
            <a:ext cx="261600" cy="2808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42" name="Google Shape;442;gdbff63283a_0_83"/>
          <p:cNvSpPr/>
          <p:nvPr/>
        </p:nvSpPr>
        <p:spPr>
          <a:xfrm>
            <a:off x="6250251" y="4904262"/>
            <a:ext cx="194100" cy="192000"/>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43" name="Google Shape;443;gdbff63283a_0_83"/>
          <p:cNvSpPr/>
          <p:nvPr/>
        </p:nvSpPr>
        <p:spPr>
          <a:xfrm>
            <a:off x="8040914" y="5019696"/>
            <a:ext cx="118800" cy="127500"/>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44" name="Google Shape;444;gdbff63283a_0_83"/>
          <p:cNvSpPr/>
          <p:nvPr/>
        </p:nvSpPr>
        <p:spPr>
          <a:xfrm>
            <a:off x="7841771" y="4791695"/>
            <a:ext cx="381600" cy="1506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45" name="Google Shape;445;gdbff63283a_0_83"/>
          <p:cNvSpPr/>
          <p:nvPr/>
        </p:nvSpPr>
        <p:spPr>
          <a:xfrm>
            <a:off x="8269042" y="4580842"/>
            <a:ext cx="973200" cy="10053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46" name="Google Shape;446;gdbff63283a_0_83"/>
          <p:cNvSpPr/>
          <p:nvPr/>
        </p:nvSpPr>
        <p:spPr>
          <a:xfrm rot="431862">
            <a:off x="8206888" y="4781890"/>
            <a:ext cx="117325" cy="467735"/>
          </a:xfrm>
          <a:prstGeom prst="moon">
            <a:avLst>
              <a:gd fmla="val 50000" name="adj"/>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47" name="Google Shape;447;gdbff63283a_0_83"/>
          <p:cNvSpPr/>
          <p:nvPr/>
        </p:nvSpPr>
        <p:spPr>
          <a:xfrm>
            <a:off x="8646677" y="4667294"/>
            <a:ext cx="686400" cy="666000"/>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48" name="Google Shape;448;gdbff63283a_0_83"/>
          <p:cNvSpPr/>
          <p:nvPr/>
        </p:nvSpPr>
        <p:spPr>
          <a:xfrm>
            <a:off x="8823043" y="4803798"/>
            <a:ext cx="455700" cy="4317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49" name="Google Shape;449;gdbff63283a_0_83"/>
          <p:cNvSpPr/>
          <p:nvPr/>
        </p:nvSpPr>
        <p:spPr>
          <a:xfrm>
            <a:off x="7841771" y="4790044"/>
            <a:ext cx="427200" cy="1410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50" name="Google Shape;450;gdbff63283a_0_83"/>
          <p:cNvSpPr/>
          <p:nvPr/>
        </p:nvSpPr>
        <p:spPr>
          <a:xfrm>
            <a:off x="1032834" y="891638"/>
            <a:ext cx="7078200" cy="2996700"/>
          </a:xfrm>
          <a:prstGeom prst="rect">
            <a:avLst/>
          </a:prstGeom>
          <a:noFill/>
          <a:ln>
            <a:noFill/>
          </a:ln>
        </p:spPr>
        <p:txBody>
          <a:bodyPr anchorCtr="0" anchor="t" bIns="45700" lIns="91425" spcFirstLastPara="1" rIns="91425" wrap="square" tIns="45700">
            <a:noAutofit/>
          </a:bodyPr>
          <a:lstStyle/>
          <a:p>
            <a:pPr indent="-342900" lvl="0" marL="371475" marR="0" rtl="0" algn="l">
              <a:lnSpc>
                <a:spcPct val="90000"/>
              </a:lnSpc>
              <a:spcBef>
                <a:spcPts val="0"/>
              </a:spcBef>
              <a:spcAft>
                <a:spcPts val="0"/>
              </a:spcAft>
              <a:buClr>
                <a:srgbClr val="000000"/>
              </a:buClr>
              <a:buSzPts val="3000"/>
              <a:buFont typeface="Arial"/>
              <a:buChar char="•"/>
            </a:pPr>
            <a:r>
              <a:rPr b="0" i="0" lang="en-US" sz="2100" u="none" cap="none" strike="noStrike">
                <a:solidFill>
                  <a:srgbClr val="000000"/>
                </a:solidFill>
                <a:latin typeface="Trebuchet MS"/>
                <a:ea typeface="Trebuchet MS"/>
                <a:cs typeface="Trebuchet MS"/>
                <a:sym typeface="Trebuchet MS"/>
              </a:rPr>
              <a:t>Dialogues and collaboration between people and classrooms sustained over a period of time online</a:t>
            </a:r>
            <a:endParaRPr b="0" i="0" sz="1400" u="none" cap="none" strike="noStrike">
              <a:solidFill>
                <a:srgbClr val="000000"/>
              </a:solidFill>
              <a:latin typeface="Arial"/>
              <a:ea typeface="Arial"/>
              <a:cs typeface="Arial"/>
              <a:sym typeface="Arial"/>
            </a:endParaRPr>
          </a:p>
          <a:p>
            <a:pPr indent="-342900" lvl="0" marL="371475" marR="0" rtl="0" algn="l">
              <a:lnSpc>
                <a:spcPct val="90000"/>
              </a:lnSpc>
              <a:spcBef>
                <a:spcPts val="750"/>
              </a:spcBef>
              <a:spcAft>
                <a:spcPts val="0"/>
              </a:spcAft>
              <a:buClr>
                <a:srgbClr val="000000"/>
              </a:buClr>
              <a:buSzPts val="3000"/>
              <a:buFont typeface="Arial"/>
              <a:buChar char="•"/>
            </a:pPr>
            <a:r>
              <a:rPr b="0" i="0" lang="en-US" sz="2100" u="none" cap="none" strike="noStrike">
                <a:solidFill>
                  <a:srgbClr val="000000"/>
                </a:solidFill>
                <a:latin typeface="Trebuchet MS"/>
                <a:ea typeface="Trebuchet MS"/>
                <a:cs typeface="Trebuchet MS"/>
                <a:sym typeface="Trebuchet MS"/>
              </a:rPr>
              <a:t>Interactive social learning</a:t>
            </a:r>
            <a:endParaRPr b="0" i="0" sz="1400" u="none" cap="none" strike="noStrike">
              <a:solidFill>
                <a:srgbClr val="000000"/>
              </a:solidFill>
              <a:latin typeface="Arial"/>
              <a:ea typeface="Arial"/>
              <a:cs typeface="Arial"/>
              <a:sym typeface="Arial"/>
            </a:endParaRPr>
          </a:p>
          <a:p>
            <a:pPr indent="-342900" lvl="0" marL="371475" marR="0" rtl="0" algn="l">
              <a:lnSpc>
                <a:spcPct val="90000"/>
              </a:lnSpc>
              <a:spcBef>
                <a:spcPts val="750"/>
              </a:spcBef>
              <a:spcAft>
                <a:spcPts val="0"/>
              </a:spcAft>
              <a:buClr>
                <a:srgbClr val="000000"/>
              </a:buClr>
              <a:buSzPts val="3000"/>
              <a:buFont typeface="Arial"/>
              <a:buChar char="•"/>
            </a:pPr>
            <a:r>
              <a:rPr b="0" i="0" lang="en-US" sz="2100" u="none" cap="none" strike="noStrike">
                <a:solidFill>
                  <a:srgbClr val="000000"/>
                </a:solidFill>
                <a:latin typeface="Trebuchet MS"/>
                <a:ea typeface="Trebuchet MS"/>
                <a:cs typeface="Trebuchet MS"/>
                <a:sym typeface="Trebuchet MS"/>
              </a:rPr>
              <a:t>Facilitated (by professors or trained facilitators)</a:t>
            </a:r>
            <a:endParaRPr b="0" i="0" sz="1400" u="none" cap="none" strike="noStrike">
              <a:solidFill>
                <a:srgbClr val="000000"/>
              </a:solidFill>
              <a:latin typeface="Arial"/>
              <a:ea typeface="Arial"/>
              <a:cs typeface="Arial"/>
              <a:sym typeface="Arial"/>
            </a:endParaRPr>
          </a:p>
          <a:p>
            <a:pPr indent="-342900" lvl="0" marL="371475" marR="0" rtl="0" algn="l">
              <a:lnSpc>
                <a:spcPct val="90000"/>
              </a:lnSpc>
              <a:spcBef>
                <a:spcPts val="750"/>
              </a:spcBef>
              <a:spcAft>
                <a:spcPts val="0"/>
              </a:spcAft>
              <a:buClr>
                <a:srgbClr val="000000"/>
              </a:buClr>
              <a:buSzPts val="3000"/>
              <a:buFont typeface="Arial"/>
              <a:buChar char="•"/>
            </a:pPr>
            <a:r>
              <a:rPr b="0" i="0" lang="en-US" sz="2100" u="none" cap="none" strike="noStrike">
                <a:solidFill>
                  <a:srgbClr val="000000"/>
                </a:solidFill>
                <a:latin typeface="Trebuchet MS"/>
                <a:ea typeface="Trebuchet MS"/>
                <a:cs typeface="Trebuchet MS"/>
                <a:sym typeface="Trebuchet MS"/>
              </a:rPr>
              <a:t>Meaningful intercultural experiences</a:t>
            </a:r>
            <a:endParaRPr b="0" i="0" sz="1400" u="none" cap="none" strike="noStrike">
              <a:solidFill>
                <a:srgbClr val="000000"/>
              </a:solidFill>
              <a:latin typeface="Arial"/>
              <a:ea typeface="Arial"/>
              <a:cs typeface="Arial"/>
              <a:sym typeface="Arial"/>
            </a:endParaRPr>
          </a:p>
          <a:p>
            <a:pPr indent="-342900" lvl="0" marL="371475" marR="0" rtl="0" algn="l">
              <a:lnSpc>
                <a:spcPct val="90000"/>
              </a:lnSpc>
              <a:spcBef>
                <a:spcPts val="750"/>
              </a:spcBef>
              <a:spcAft>
                <a:spcPts val="0"/>
              </a:spcAft>
              <a:buClr>
                <a:srgbClr val="000000"/>
              </a:buClr>
              <a:buSzPts val="3000"/>
              <a:buFont typeface="Arial"/>
              <a:buChar char="•"/>
            </a:pPr>
            <a:r>
              <a:rPr b="0" i="0" lang="en-US" sz="2100" u="none" cap="none" strike="noStrike">
                <a:solidFill>
                  <a:srgbClr val="000000"/>
                </a:solidFill>
                <a:latin typeface="Trebuchet MS"/>
                <a:ea typeface="Trebuchet MS"/>
                <a:cs typeface="Trebuchet MS"/>
                <a:sym typeface="Trebuchet MS"/>
              </a:rPr>
              <a:t>Intentional, goal-oriented activities</a:t>
            </a:r>
            <a:endParaRPr b="0" i="0" sz="1400" u="none" cap="none" strike="noStrike">
              <a:solidFill>
                <a:srgbClr val="000000"/>
              </a:solidFill>
              <a:latin typeface="Arial"/>
              <a:ea typeface="Arial"/>
              <a:cs typeface="Arial"/>
              <a:sym typeface="Arial"/>
            </a:endParaRPr>
          </a:p>
          <a:p>
            <a:pPr indent="-342900" lvl="0" marL="371475" marR="0" rtl="0" algn="l">
              <a:lnSpc>
                <a:spcPct val="100000"/>
              </a:lnSpc>
              <a:spcBef>
                <a:spcPts val="750"/>
              </a:spcBef>
              <a:spcAft>
                <a:spcPts val="0"/>
              </a:spcAft>
              <a:buClr>
                <a:srgbClr val="000000"/>
              </a:buClr>
              <a:buSzPts val="3000"/>
              <a:buFont typeface="Arial"/>
              <a:buChar char="•"/>
            </a:pPr>
            <a:r>
              <a:rPr b="0" i="0" lang="en-US" sz="2100" u="none" cap="none" strike="noStrike">
                <a:solidFill>
                  <a:srgbClr val="000000"/>
                </a:solidFill>
                <a:latin typeface="Trebuchet MS"/>
                <a:ea typeface="Trebuchet MS"/>
                <a:cs typeface="Trebuchet MS"/>
                <a:sym typeface="Trebuchet MS"/>
              </a:rPr>
              <a:t>Often project-based, can involve service learning and/or community engagement</a:t>
            </a:r>
            <a:endParaRPr b="0" i="0" sz="1400" u="none" cap="none" strike="noStrike">
              <a:solidFill>
                <a:srgbClr val="000000"/>
              </a:solidFill>
              <a:latin typeface="Arial"/>
              <a:ea typeface="Arial"/>
              <a:cs typeface="Arial"/>
              <a:sym typeface="Arial"/>
            </a:endParaRPr>
          </a:p>
        </p:txBody>
      </p:sp>
      <p:sp>
        <p:nvSpPr>
          <p:cNvPr id="451" name="Google Shape;451;gdbff63283a_0_83"/>
          <p:cNvSpPr txBox="1"/>
          <p:nvPr/>
        </p:nvSpPr>
        <p:spPr>
          <a:xfrm>
            <a:off x="352476" y="220276"/>
            <a:ext cx="5032200" cy="780300"/>
          </a:xfrm>
          <a:prstGeom prst="rect">
            <a:avLst/>
          </a:prstGeom>
          <a:noFill/>
          <a:ln>
            <a:noFill/>
          </a:ln>
        </p:spPr>
        <p:txBody>
          <a:bodyPr anchorCtr="0" anchor="t" bIns="34275" lIns="68550" spcFirstLastPara="1" rIns="68550" wrap="square" tIns="34275">
            <a:noAutofit/>
          </a:bodyPr>
          <a:lstStyle/>
          <a:p>
            <a:pPr indent="0" lvl="0" marL="0" marR="0" rtl="0" algn="l">
              <a:lnSpc>
                <a:spcPct val="90000"/>
              </a:lnSpc>
              <a:spcBef>
                <a:spcPts val="0"/>
              </a:spcBef>
              <a:spcAft>
                <a:spcPts val="0"/>
              </a:spcAft>
              <a:buClr>
                <a:srgbClr val="5B9BD5"/>
              </a:buClr>
              <a:buSzPts val="3600"/>
              <a:buFont typeface="Arial"/>
              <a:buNone/>
            </a:pPr>
            <a:r>
              <a:rPr b="0" i="0" lang="en-US" sz="3300" u="none" cap="none" strike="noStrike">
                <a:solidFill>
                  <a:srgbClr val="1E4E79"/>
                </a:solidFill>
                <a:latin typeface="Calibri"/>
                <a:ea typeface="Calibri"/>
                <a:cs typeface="Calibri"/>
                <a:sym typeface="Calibri"/>
              </a:rPr>
              <a:t>What is Virtual Exchange?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dbff63283a_0_105"/>
          <p:cNvSpPr/>
          <p:nvPr/>
        </p:nvSpPr>
        <p:spPr>
          <a:xfrm>
            <a:off x="-59424" y="4782345"/>
            <a:ext cx="9319800" cy="4977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58" name="Google Shape;458;gdbff63283a_0_105"/>
          <p:cNvSpPr/>
          <p:nvPr/>
        </p:nvSpPr>
        <p:spPr>
          <a:xfrm>
            <a:off x="6815337" y="4431323"/>
            <a:ext cx="1026300" cy="1042800"/>
          </a:xfrm>
          <a:prstGeom prst="ellipse">
            <a:avLst/>
          </a:prstGeom>
          <a:solidFill>
            <a:srgbClr val="009E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59" name="Google Shape;459;gdbff63283a_0_105"/>
          <p:cNvSpPr/>
          <p:nvPr/>
        </p:nvSpPr>
        <p:spPr>
          <a:xfrm>
            <a:off x="6664097" y="4711571"/>
            <a:ext cx="818400" cy="855000"/>
          </a:xfrm>
          <a:prstGeom prst="ellipse">
            <a:avLst/>
          </a:prstGeom>
          <a:solidFill>
            <a:srgbClr val="7DDA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60" name="Google Shape;460;gdbff63283a_0_105"/>
          <p:cNvSpPr/>
          <p:nvPr/>
        </p:nvSpPr>
        <p:spPr>
          <a:xfrm>
            <a:off x="6759631" y="4961487"/>
            <a:ext cx="514500" cy="510600"/>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61" name="Google Shape;461;gdbff63283a_0_105"/>
          <p:cNvSpPr/>
          <p:nvPr/>
        </p:nvSpPr>
        <p:spPr>
          <a:xfrm>
            <a:off x="7791469" y="4944019"/>
            <a:ext cx="195300" cy="199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62" name="Google Shape;462;gdbff63283a_0_105"/>
          <p:cNvSpPr/>
          <p:nvPr/>
        </p:nvSpPr>
        <p:spPr>
          <a:xfrm>
            <a:off x="6563907" y="4779041"/>
            <a:ext cx="118800" cy="1275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63" name="Google Shape;463;gdbff63283a_0_105"/>
          <p:cNvSpPr/>
          <p:nvPr/>
        </p:nvSpPr>
        <p:spPr>
          <a:xfrm flipH="1" rot="10800000">
            <a:off x="6353207" y="5096188"/>
            <a:ext cx="261600" cy="2808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64" name="Google Shape;464;gdbff63283a_0_105"/>
          <p:cNvSpPr/>
          <p:nvPr/>
        </p:nvSpPr>
        <p:spPr>
          <a:xfrm>
            <a:off x="6250251" y="4904262"/>
            <a:ext cx="194100" cy="192000"/>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65" name="Google Shape;465;gdbff63283a_0_105"/>
          <p:cNvSpPr/>
          <p:nvPr/>
        </p:nvSpPr>
        <p:spPr>
          <a:xfrm>
            <a:off x="8040914" y="5019696"/>
            <a:ext cx="118800" cy="127500"/>
          </a:xfrm>
          <a:prstGeom prst="ellipse">
            <a:avLst/>
          </a:prstGeom>
          <a:solidFill>
            <a:srgbClr val="8386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66" name="Google Shape;466;gdbff63283a_0_105"/>
          <p:cNvSpPr/>
          <p:nvPr/>
        </p:nvSpPr>
        <p:spPr>
          <a:xfrm>
            <a:off x="7841771" y="4791695"/>
            <a:ext cx="381600" cy="1506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67" name="Google Shape;467;gdbff63283a_0_105"/>
          <p:cNvSpPr/>
          <p:nvPr/>
        </p:nvSpPr>
        <p:spPr>
          <a:xfrm>
            <a:off x="8269042" y="4580842"/>
            <a:ext cx="973200" cy="10053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68" name="Google Shape;468;gdbff63283a_0_105"/>
          <p:cNvSpPr/>
          <p:nvPr/>
        </p:nvSpPr>
        <p:spPr>
          <a:xfrm rot="431862">
            <a:off x="8206888" y="4781890"/>
            <a:ext cx="117325" cy="467735"/>
          </a:xfrm>
          <a:prstGeom prst="moon">
            <a:avLst>
              <a:gd fmla="val 50000" name="adj"/>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69" name="Google Shape;469;gdbff63283a_0_105"/>
          <p:cNvSpPr/>
          <p:nvPr/>
        </p:nvSpPr>
        <p:spPr>
          <a:xfrm>
            <a:off x="8646677" y="4667294"/>
            <a:ext cx="686400" cy="666000"/>
          </a:xfrm>
          <a:prstGeom prst="ellipse">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70" name="Google Shape;470;gdbff63283a_0_105"/>
          <p:cNvSpPr/>
          <p:nvPr/>
        </p:nvSpPr>
        <p:spPr>
          <a:xfrm>
            <a:off x="8823043" y="4803798"/>
            <a:ext cx="455700" cy="431700"/>
          </a:xfrm>
          <a:prstGeom prst="ellipse">
            <a:avLst/>
          </a:prstGeom>
          <a:solidFill>
            <a:srgbClr val="C1E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71" name="Google Shape;471;gdbff63283a_0_105"/>
          <p:cNvSpPr/>
          <p:nvPr/>
        </p:nvSpPr>
        <p:spPr>
          <a:xfrm>
            <a:off x="7841771" y="4790044"/>
            <a:ext cx="427200" cy="141000"/>
          </a:xfrm>
          <a:prstGeom prst="rect">
            <a:avLst/>
          </a:prstGeom>
          <a:solidFill>
            <a:srgbClr val="004C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72" name="Google Shape;472;gdbff63283a_0_105"/>
          <p:cNvSpPr/>
          <p:nvPr/>
        </p:nvSpPr>
        <p:spPr>
          <a:xfrm>
            <a:off x="1259825" y="736902"/>
            <a:ext cx="5614200" cy="3644400"/>
          </a:xfrm>
          <a:prstGeom prst="rect">
            <a:avLst/>
          </a:prstGeom>
          <a:noFill/>
          <a:ln>
            <a:noFill/>
          </a:ln>
        </p:spPr>
        <p:txBody>
          <a:bodyPr anchorCtr="0" anchor="t" bIns="45700" lIns="91425" spcFirstLastPara="1" rIns="91425" wrap="square" tIns="45700">
            <a:noAutofit/>
          </a:bodyPr>
          <a:lstStyle/>
          <a:p>
            <a:pPr indent="-304800" lvl="0" marL="371475"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Trebuchet MS"/>
                <a:ea typeface="Trebuchet MS"/>
                <a:cs typeface="Trebuchet MS"/>
                <a:sym typeface="Trebuchet MS"/>
              </a:rPr>
              <a:t>Virtual mobility</a:t>
            </a:r>
            <a:endParaRPr b="0" i="0" sz="2400" u="none" cap="none" strike="noStrike">
              <a:solidFill>
                <a:srgbClr val="000000"/>
              </a:solidFill>
              <a:latin typeface="Arial"/>
              <a:ea typeface="Arial"/>
              <a:cs typeface="Arial"/>
              <a:sym typeface="Arial"/>
            </a:endParaRPr>
          </a:p>
          <a:p>
            <a:pPr indent="-304800" lvl="0" marL="371475"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Trebuchet MS"/>
                <a:ea typeface="Trebuchet MS"/>
                <a:cs typeface="Trebuchet MS"/>
                <a:sym typeface="Trebuchet MS"/>
              </a:rPr>
              <a:t>Digital Penpals</a:t>
            </a:r>
            <a:endParaRPr b="0" i="0" sz="2400" u="none" cap="none" strike="noStrike">
              <a:solidFill>
                <a:srgbClr val="000000"/>
              </a:solidFill>
              <a:latin typeface="Trebuchet MS"/>
              <a:ea typeface="Trebuchet MS"/>
              <a:cs typeface="Trebuchet MS"/>
              <a:sym typeface="Trebuchet MS"/>
            </a:endParaRPr>
          </a:p>
          <a:p>
            <a:pPr indent="-304800" lvl="0" marL="371475" marR="0" rtl="0" algn="l">
              <a:lnSpc>
                <a:spcPct val="115000"/>
              </a:lnSpc>
              <a:spcBef>
                <a:spcPts val="0"/>
              </a:spcBef>
              <a:spcAft>
                <a:spcPts val="0"/>
              </a:spcAft>
              <a:buClr>
                <a:srgbClr val="000000"/>
              </a:buClr>
              <a:buSzPts val="2400"/>
              <a:buFont typeface="Trebuchet MS"/>
              <a:buChar char="•"/>
            </a:pPr>
            <a:r>
              <a:rPr b="0" i="0" lang="en-US" sz="2400" u="none" cap="none" strike="noStrike">
                <a:solidFill>
                  <a:srgbClr val="000000"/>
                </a:solidFill>
                <a:latin typeface="Trebuchet MS"/>
                <a:ea typeface="Trebuchet MS"/>
                <a:cs typeface="Trebuchet MS"/>
                <a:sym typeface="Trebuchet MS"/>
              </a:rPr>
              <a:t>International guest lectures</a:t>
            </a:r>
            <a:endParaRPr b="0" i="0" sz="2400" u="none" cap="none" strike="noStrike">
              <a:solidFill>
                <a:srgbClr val="000000"/>
              </a:solidFill>
              <a:latin typeface="Trebuchet MS"/>
              <a:ea typeface="Trebuchet MS"/>
              <a:cs typeface="Trebuchet MS"/>
              <a:sym typeface="Trebuchet MS"/>
            </a:endParaRPr>
          </a:p>
          <a:p>
            <a:pPr indent="-304800" lvl="0" marL="371475"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Trebuchet MS"/>
                <a:ea typeface="Trebuchet MS"/>
                <a:cs typeface="Trebuchet MS"/>
                <a:sym typeface="Trebuchet MS"/>
              </a:rPr>
              <a:t>Distance learning courses</a:t>
            </a:r>
            <a:endParaRPr b="0" i="0" sz="2400" u="none" cap="none" strike="noStrike">
              <a:solidFill>
                <a:srgbClr val="000000"/>
              </a:solidFill>
              <a:latin typeface="Trebuchet MS"/>
              <a:ea typeface="Trebuchet MS"/>
              <a:cs typeface="Trebuchet MS"/>
              <a:sym typeface="Trebuchet MS"/>
            </a:endParaRPr>
          </a:p>
          <a:p>
            <a:pPr indent="-304800" lvl="0" marL="371475"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Trebuchet MS"/>
                <a:ea typeface="Trebuchet MS"/>
                <a:cs typeface="Trebuchet MS"/>
                <a:sym typeface="Trebuchet MS"/>
              </a:rPr>
              <a:t>MOOCs</a:t>
            </a:r>
            <a:endParaRPr b="0" i="0" sz="2400" u="none" cap="none" strike="noStrike">
              <a:solidFill>
                <a:srgbClr val="000000"/>
              </a:solidFill>
              <a:latin typeface="Arial"/>
              <a:ea typeface="Arial"/>
              <a:cs typeface="Arial"/>
              <a:sym typeface="Arial"/>
            </a:endParaRPr>
          </a:p>
          <a:p>
            <a:pPr indent="-304800" lvl="0" marL="371475"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Trebuchet MS"/>
                <a:ea typeface="Trebuchet MS"/>
                <a:cs typeface="Trebuchet MS"/>
                <a:sym typeface="Trebuchet MS"/>
              </a:rPr>
              <a:t>Informal social media interactions</a:t>
            </a:r>
            <a:endParaRPr b="0" i="0" sz="2400" u="none" cap="none" strike="noStrike">
              <a:solidFill>
                <a:srgbClr val="000000"/>
              </a:solidFill>
              <a:latin typeface="Arial"/>
              <a:ea typeface="Arial"/>
              <a:cs typeface="Arial"/>
              <a:sym typeface="Arial"/>
            </a:endParaRPr>
          </a:p>
          <a:p>
            <a:pPr indent="-304800" lvl="0" marL="371475"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Trebuchet MS"/>
                <a:ea typeface="Trebuchet MS"/>
                <a:cs typeface="Trebuchet MS"/>
                <a:sym typeface="Trebuchet MS"/>
              </a:rPr>
              <a:t>“Study Abroad Lite”</a:t>
            </a:r>
            <a:endParaRPr b="0" i="0" sz="2400" u="none" cap="none" strike="noStrike">
              <a:solidFill>
                <a:srgbClr val="000000"/>
              </a:solidFill>
              <a:latin typeface="Arial"/>
              <a:ea typeface="Arial"/>
              <a:cs typeface="Arial"/>
              <a:sym typeface="Arial"/>
            </a:endParaRPr>
          </a:p>
          <a:p>
            <a:pPr indent="-304800" lvl="0" marL="371475" marR="0" rtl="0" algn="l">
              <a:lnSpc>
                <a:spcPct val="115000"/>
              </a:lnSpc>
              <a:spcBef>
                <a:spcPts val="0"/>
              </a:spcBef>
              <a:spcAft>
                <a:spcPts val="0"/>
              </a:spcAft>
              <a:buClr>
                <a:srgbClr val="000000"/>
              </a:buClr>
              <a:buSzPts val="2400"/>
              <a:buFont typeface="Arial"/>
              <a:buChar char="•"/>
            </a:pPr>
            <a:r>
              <a:rPr b="0" i="0" lang="en-US" sz="2400" u="none" cap="none" strike="noStrike">
                <a:solidFill>
                  <a:srgbClr val="000000"/>
                </a:solidFill>
                <a:latin typeface="Trebuchet MS"/>
                <a:ea typeface="Trebuchet MS"/>
                <a:cs typeface="Trebuchet MS"/>
                <a:sym typeface="Trebuchet MS"/>
              </a:rPr>
              <a:t>Unplanned, unstructured</a:t>
            </a:r>
            <a:endParaRPr b="0" i="0" sz="2400" u="none" cap="none" strike="noStrike">
              <a:solidFill>
                <a:srgbClr val="000000"/>
              </a:solidFill>
              <a:latin typeface="Arial"/>
              <a:ea typeface="Arial"/>
              <a:cs typeface="Arial"/>
              <a:sym typeface="Arial"/>
            </a:endParaRPr>
          </a:p>
        </p:txBody>
      </p:sp>
      <p:sp>
        <p:nvSpPr>
          <p:cNvPr id="473" name="Google Shape;473;gdbff63283a_0_105"/>
          <p:cNvSpPr txBox="1"/>
          <p:nvPr/>
        </p:nvSpPr>
        <p:spPr>
          <a:xfrm>
            <a:off x="352475" y="97200"/>
            <a:ext cx="5526000" cy="990600"/>
          </a:xfrm>
          <a:prstGeom prst="rect">
            <a:avLst/>
          </a:prstGeom>
          <a:noFill/>
          <a:ln>
            <a:noFill/>
          </a:ln>
        </p:spPr>
        <p:txBody>
          <a:bodyPr anchorCtr="0" anchor="t" bIns="34275" lIns="68550" spcFirstLastPara="1" rIns="68550" wrap="square" tIns="34275">
            <a:noAutofit/>
          </a:bodyPr>
          <a:lstStyle/>
          <a:p>
            <a:pPr indent="0" lvl="0" marL="0" marR="0" rtl="0" algn="l">
              <a:lnSpc>
                <a:spcPct val="90000"/>
              </a:lnSpc>
              <a:spcBef>
                <a:spcPts val="0"/>
              </a:spcBef>
              <a:spcAft>
                <a:spcPts val="0"/>
              </a:spcAft>
              <a:buClr>
                <a:srgbClr val="5B9BD5"/>
              </a:buClr>
              <a:buSzPts val="3600"/>
              <a:buFont typeface="Arial"/>
              <a:buNone/>
            </a:pPr>
            <a:r>
              <a:rPr b="0" i="0" lang="en-US" sz="3300" u="none" cap="none" strike="noStrike">
                <a:solidFill>
                  <a:srgbClr val="1E4E79"/>
                </a:solidFill>
                <a:latin typeface="Calibri"/>
                <a:ea typeface="Calibri"/>
                <a:cs typeface="Calibri"/>
                <a:sym typeface="Calibri"/>
              </a:rPr>
              <a:t>What Virtual Exchange is not…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ML</dc:creator>
</cp:coreProperties>
</file>