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9" r:id="rId2"/>
  </p:sldIdLst>
  <p:sldSz cx="40233600" cy="402336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5" autoAdjust="0"/>
    <p:restoredTop sz="94676" autoAdjust="0"/>
  </p:normalViewPr>
  <p:slideViewPr>
    <p:cSldViewPr>
      <p:cViewPr>
        <p:scale>
          <a:sx n="45" d="100"/>
          <a:sy n="45" d="100"/>
        </p:scale>
        <p:origin x="744" y="-1000"/>
      </p:cViewPr>
      <p:guideLst>
        <p:guide orient="horz" pos="12672"/>
        <p:guide pos="126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3950208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6" name="Rectangle 15"/>
          <p:cNvSpPr/>
          <p:nvPr userDrawn="1"/>
        </p:nvSpPr>
        <p:spPr>
          <a:xfrm>
            <a:off x="0" y="0"/>
            <a:ext cx="731520" cy="4023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7" name="Rectangle 16"/>
          <p:cNvSpPr/>
          <p:nvPr userDrawn="1"/>
        </p:nvSpPr>
        <p:spPr>
          <a:xfrm>
            <a:off x="0" y="0"/>
            <a:ext cx="40233600" cy="502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8" name="Rectangle 17"/>
          <p:cNvSpPr/>
          <p:nvPr userDrawn="1"/>
        </p:nvSpPr>
        <p:spPr>
          <a:xfrm>
            <a:off x="0" y="35204400"/>
            <a:ext cx="40233600" cy="5029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endParaRPr lang="en-US" dirty="0"/>
          </a:p>
        </p:txBody>
      </p:sp>
      <p:sp>
        <p:nvSpPr>
          <p:cNvPr id="19" name="Instructions"/>
          <p:cNvSpPr/>
          <p:nvPr userDrawn="1"/>
        </p:nvSpPr>
        <p:spPr>
          <a:xfrm>
            <a:off x="-12573000" y="0"/>
            <a:ext cx="11734800" cy="402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9535" tIns="209535" rIns="209535" bIns="20953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00"/>
              </a:spcAft>
            </a:pPr>
            <a:r>
              <a:rPr lang="en-US" sz="6000" dirty="0">
                <a:solidFill>
                  <a:srgbClr val="7F7F7F"/>
                </a:solidFill>
                <a:latin typeface="Calibri" pitchFamily="34" charset="0"/>
                <a:cs typeface="Calibri" panose="020F0502020204030204" pitchFamily="34" charset="0"/>
              </a:rPr>
              <a:t>This poster template is 44” high by 44” wide. It can be used to print any poster with a 1:1 aspect ratio.</a:t>
            </a:r>
          </a:p>
          <a:p>
            <a:pPr lvl="0">
              <a:spcBef>
                <a:spcPts val="0"/>
              </a:spcBef>
              <a:spcAft>
                <a:spcPts val="2200"/>
              </a:spcAft>
            </a:pPr>
            <a:r>
              <a:rPr lang="en-US" sz="8800" dirty="0">
                <a:solidFill>
                  <a:srgbClr val="7F7F7F"/>
                </a:solidFill>
                <a:latin typeface="Calibri" pitchFamily="34" charset="0"/>
                <a:cs typeface="Calibri" panose="020F0502020204030204" pitchFamily="34" charset="0"/>
              </a:rPr>
              <a:t>Placeholders</a:t>
            </a:r>
            <a:r>
              <a:rPr sz="8800" dirty="0">
                <a:solidFill>
                  <a:srgbClr val="7F7F7F"/>
                </a:solidFill>
                <a:latin typeface="Calibri" pitchFamily="34" charset="0"/>
                <a:cs typeface="Calibri" panose="020F0502020204030204" pitchFamily="34" charset="0"/>
              </a:rPr>
              <a:t>:</a:t>
            </a:r>
          </a:p>
          <a:p>
            <a:pPr lvl="0">
              <a:spcBef>
                <a:spcPts val="0"/>
              </a:spcBef>
              <a:spcAft>
                <a:spcPts val="2200"/>
              </a:spcAft>
            </a:pPr>
            <a:r>
              <a:rPr sz="6000" dirty="0">
                <a:solidFill>
                  <a:srgbClr val="7F7F7F"/>
                </a:solidFill>
                <a:latin typeface="Calibri" pitchFamily="34" charset="0"/>
                <a:cs typeface="Calibri" panose="020F0502020204030204" pitchFamily="34" charset="0"/>
              </a:rPr>
              <a:t>The </a:t>
            </a:r>
            <a:r>
              <a:rPr lang="en-US" sz="6000" dirty="0">
                <a:solidFill>
                  <a:srgbClr val="7F7F7F"/>
                </a:solidFill>
                <a:latin typeface="Calibri" pitchFamily="34" charset="0"/>
                <a:cs typeface="Calibri" panose="020F0502020204030204" pitchFamily="34" charset="0"/>
              </a:rPr>
              <a:t>various elements included</a:t>
            </a:r>
            <a:r>
              <a:rPr sz="6000" dirty="0">
                <a:solidFill>
                  <a:srgbClr val="7F7F7F"/>
                </a:solidFill>
                <a:latin typeface="Calibri" pitchFamily="34" charset="0"/>
                <a:cs typeface="Calibri" panose="020F0502020204030204" pitchFamily="34" charset="0"/>
              </a:rPr>
              <a:t> in this </a:t>
            </a:r>
            <a:r>
              <a:rPr lang="en-US" sz="6000" dirty="0">
                <a:solidFill>
                  <a:srgbClr val="7F7F7F"/>
                </a:solidFill>
                <a:latin typeface="Calibri" pitchFamily="34" charset="0"/>
                <a:cs typeface="Calibri" panose="020F0502020204030204" pitchFamily="34" charset="0"/>
              </a:rPr>
              <a:t>poster are ones</a:t>
            </a:r>
            <a:r>
              <a:rPr lang="en-US" sz="6000" baseline="0" dirty="0">
                <a:solidFill>
                  <a:srgbClr val="7F7F7F"/>
                </a:solidFill>
                <a:latin typeface="Calibri" pitchFamily="34" charset="0"/>
                <a:cs typeface="Calibri" panose="020F0502020204030204" pitchFamily="34" charset="0"/>
              </a:rPr>
              <a:t> we often see in medical, research, and scientific posters.</a:t>
            </a:r>
            <a:r>
              <a:rPr sz="6000" dirty="0">
                <a:solidFill>
                  <a:srgbClr val="7F7F7F"/>
                </a:solidFill>
                <a:latin typeface="Calibri" pitchFamily="34" charset="0"/>
                <a:cs typeface="Calibri" panose="020F0502020204030204" pitchFamily="34" charset="0"/>
              </a:rPr>
              <a:t> </a:t>
            </a:r>
            <a:r>
              <a:rPr lang="en-US" sz="6000" dirty="0">
                <a:solidFill>
                  <a:srgbClr val="7F7F7F"/>
                </a:solidFill>
                <a:latin typeface="Calibri" pitchFamily="34" charset="0"/>
                <a:cs typeface="Calibri" panose="020F0502020204030204" pitchFamily="34" charset="0"/>
              </a:rPr>
              <a:t>Feel</a:t>
            </a:r>
            <a:r>
              <a:rPr lang="en-US" sz="60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00"/>
              </a:spcAft>
            </a:pPr>
            <a:r>
              <a:rPr lang="en-US" sz="8800" dirty="0">
                <a:solidFill>
                  <a:srgbClr val="7F7F7F"/>
                </a:solidFill>
                <a:latin typeface="Calibri" pitchFamily="34" charset="0"/>
                <a:cs typeface="Calibri" panose="020F0502020204030204" pitchFamily="34" charset="0"/>
              </a:rPr>
              <a:t>Image</a:t>
            </a:r>
            <a:r>
              <a:rPr lang="en-US" sz="8800" baseline="0" dirty="0">
                <a:solidFill>
                  <a:srgbClr val="7F7F7F"/>
                </a:solidFill>
                <a:latin typeface="Calibri" pitchFamily="34" charset="0"/>
                <a:cs typeface="Calibri" panose="020F0502020204030204" pitchFamily="34" charset="0"/>
              </a:rPr>
              <a:t> Quality</a:t>
            </a:r>
            <a:r>
              <a:rPr lang="en-US" sz="8800" dirty="0">
                <a:solidFill>
                  <a:srgbClr val="7F7F7F"/>
                </a:solidFill>
                <a:latin typeface="Calibri" pitchFamily="34" charset="0"/>
                <a:cs typeface="Calibri" panose="020F0502020204030204" pitchFamily="34" charset="0"/>
              </a:rPr>
              <a:t>:</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a:solidFill>
                  <a:srgbClr val="7F7F7F"/>
                </a:solidFill>
                <a:latin typeface="Calibri" pitchFamily="34" charset="0"/>
                <a:cs typeface="Calibri" panose="020F0502020204030204" pitchFamily="34" charset="0"/>
              </a:rPr>
              <a:t>Insert, Picture</a:t>
            </a:r>
            <a:r>
              <a:rPr lang="en-US" sz="60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a:solidFill>
                  <a:srgbClr val="7F7F7F"/>
                </a:solidFill>
                <a:latin typeface="Calibri" pitchFamily="34" charset="0"/>
                <a:cs typeface="Calibri" panose="020F0502020204030204" pitchFamily="34" charset="0"/>
              </a:rPr>
              <a:t>150-200 pixels per inch in their final printed size</a:t>
            </a:r>
            <a:r>
              <a:rPr lang="en-US" sz="6000" dirty="0">
                <a:solidFill>
                  <a:srgbClr val="7F7F7F"/>
                </a:solidFill>
                <a:latin typeface="Calibri" pitchFamily="34" charset="0"/>
                <a:cs typeface="Calibri" panose="020F0502020204030204" pitchFamily="34" charset="0"/>
              </a:rPr>
              <a:t>. For instance, a 1600 x 1200 pixel</a:t>
            </a:r>
            <a:r>
              <a:rPr lang="en-US" sz="6000" baseline="0" dirty="0">
                <a:solidFill>
                  <a:srgbClr val="7F7F7F"/>
                </a:solidFill>
                <a:latin typeface="Calibri" pitchFamily="34" charset="0"/>
                <a:cs typeface="Calibri" panose="020F0502020204030204" pitchFamily="34" charset="0"/>
              </a:rPr>
              <a:t> photo will usually look fine up to </a:t>
            </a:r>
            <a:r>
              <a:rPr lang="en-US" sz="6000" dirty="0">
                <a:solidFill>
                  <a:srgbClr val="7F7F7F"/>
                </a:solidFill>
                <a:latin typeface="Calibri" pitchFamily="34" charset="0"/>
                <a:cs typeface="Calibri" panose="020F0502020204030204" pitchFamily="34" charset="0"/>
              </a:rPr>
              <a:t>8“-10” wide on your printed poster.</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00"/>
              </a:spcAft>
            </a:pPr>
            <a:br>
              <a:rPr lang="en-US" sz="4400" dirty="0">
                <a:solidFill>
                  <a:srgbClr val="7F7F7F"/>
                </a:solidFill>
                <a:latin typeface="Calibri" pitchFamily="34" charset="0"/>
                <a:cs typeface="Calibri" panose="020F0502020204030204" pitchFamily="34" charset="0"/>
              </a:rPr>
            </a:br>
            <a:r>
              <a:rPr lang="en-US" sz="4400" dirty="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41071800" y="0"/>
            <a:ext cx="11734800" cy="402336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a:solidFill>
                    <a:schemeClr val="bg1">
                      <a:lumMod val="50000"/>
                    </a:schemeClr>
                  </a:solidFill>
                  <a:latin typeface="Calibri" pitchFamily="34" charset="0"/>
                  <a:cs typeface="Calibri" panose="020F0502020204030204" pitchFamily="34" charset="0"/>
                </a:rPr>
                <a:t>Change</a:t>
              </a:r>
              <a:r>
                <a:rPr lang="en-US" sz="8800" baseline="0" dirty="0">
                  <a:solidFill>
                    <a:schemeClr val="bg1">
                      <a:lumMod val="50000"/>
                    </a:schemeClr>
                  </a:solidFill>
                  <a:latin typeface="Calibri" pitchFamily="34" charset="0"/>
                  <a:cs typeface="Calibri" panose="020F0502020204030204" pitchFamily="34" charset="0"/>
                </a:rPr>
                <a:t> Color Theme</a:t>
              </a:r>
              <a:r>
                <a:rPr lang="en-US" sz="8800" dirty="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a:solidFill>
                    <a:schemeClr val="bg1">
                      <a:lumMod val="50000"/>
                    </a:schemeClr>
                  </a:solidFill>
                  <a:latin typeface="Calibri" pitchFamily="34" charset="0"/>
                  <a:cs typeface="Calibri" panose="020F0502020204030204" pitchFamily="34" charset="0"/>
                </a:rPr>
                <a:t>Design</a:t>
              </a:r>
              <a:r>
                <a:rPr lang="en-US" sz="6000" baseline="0" dirty="0">
                  <a:solidFill>
                    <a:schemeClr val="bg1">
                      <a:lumMod val="50000"/>
                    </a:schemeClr>
                  </a:solidFill>
                  <a:latin typeface="Calibri" pitchFamily="34" charset="0"/>
                  <a:cs typeface="Calibri" panose="020F0502020204030204" pitchFamily="34" charset="0"/>
                </a:rPr>
                <a:t> tab, then select the </a:t>
              </a:r>
              <a:r>
                <a:rPr lang="en-US" sz="6000" b="1" baseline="0" dirty="0">
                  <a:solidFill>
                    <a:schemeClr val="bg1">
                      <a:lumMod val="50000"/>
                    </a:schemeClr>
                  </a:solidFill>
                  <a:latin typeface="Calibri" pitchFamily="34" charset="0"/>
                  <a:cs typeface="Calibri" panose="020F0502020204030204" pitchFamily="34" charset="0"/>
                </a:rPr>
                <a:t>Colors</a:t>
              </a:r>
              <a:r>
                <a:rPr lang="en-US" sz="60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00"/>
                </a:spcAft>
              </a:pPr>
              <a:r>
                <a:rPr lang="en-US" sz="88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00"/>
                </a:spcAft>
              </a:pPr>
              <a:r>
                <a:rPr lang="en-US" sz="6000" dirty="0">
                  <a:solidFill>
                    <a:schemeClr val="bg1">
                      <a:lumMod val="50000"/>
                    </a:schemeClr>
                  </a:solidFill>
                  <a:latin typeface="Calibri" pitchFamily="34" charset="0"/>
                  <a:cs typeface="Calibri" panose="020F0502020204030204" pitchFamily="34" charset="0"/>
                </a:rPr>
                <a:t>Once your poster file is ready, visit</a:t>
              </a:r>
              <a:r>
                <a:rPr lang="en-US" sz="6000" baseline="0" dirty="0">
                  <a:solidFill>
                    <a:schemeClr val="bg1">
                      <a:lumMod val="50000"/>
                    </a:schemeClr>
                  </a:solidFill>
                  <a:latin typeface="Calibri" pitchFamily="34" charset="0"/>
                  <a:cs typeface="Calibri" panose="020F0502020204030204" pitchFamily="34" charset="0"/>
                </a:rPr>
                <a:t> </a:t>
              </a:r>
              <a:r>
                <a:rPr lang="en-US" sz="6000" b="1" baseline="0" dirty="0">
                  <a:solidFill>
                    <a:schemeClr val="bg1">
                      <a:lumMod val="50000"/>
                    </a:schemeClr>
                  </a:solidFill>
                  <a:latin typeface="Calibri" pitchFamily="34" charset="0"/>
                  <a:cs typeface="Calibri" panose="020F0502020204030204" pitchFamily="34" charset="0"/>
                </a:rPr>
                <a:t>www.genigraphics.com</a:t>
              </a:r>
              <a:r>
                <a:rPr lang="en-US" sz="60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a:solidFill>
                    <a:schemeClr val="bg1">
                      <a:lumMod val="50000"/>
                    </a:schemeClr>
                  </a:solidFill>
                  <a:latin typeface="Calibri" pitchFamily="34" charset="0"/>
                  <a:cs typeface="Calibri" panose="020F0502020204030204" pitchFamily="34" charset="0"/>
                </a:rPr>
                <a:t>US and Canada:  1-800-790-4001</a:t>
              </a:r>
              <a:br>
                <a:rPr lang="en-US" sz="6000" baseline="0" dirty="0">
                  <a:solidFill>
                    <a:schemeClr val="bg1">
                      <a:lumMod val="50000"/>
                    </a:schemeClr>
                  </a:solidFill>
                  <a:latin typeface="Calibri" pitchFamily="34" charset="0"/>
                  <a:cs typeface="Calibri" panose="020F0502020204030204" pitchFamily="34" charset="0"/>
                </a:rPr>
              </a:br>
              <a:r>
                <a:rPr lang="en-US" sz="60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4400" dirty="0">
                  <a:solidFill>
                    <a:schemeClr val="bg1">
                      <a:lumMod val="50000"/>
                    </a:schemeClr>
                  </a:solidFill>
                  <a:latin typeface="Calibri" pitchFamily="34" charset="0"/>
                  <a:cs typeface="Calibri" panose="020F0502020204030204" pitchFamily="34" charset="0"/>
                </a:rPr>
              </a:br>
              <a:r>
                <a:rPr lang="en-US" sz="4400" dirty="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47200" y="39928800"/>
            <a:ext cx="5297435" cy="185928"/>
          </a:xfrm>
          <a:prstGeom prst="rect">
            <a:avLst/>
          </a:prstGeom>
        </p:spPr>
      </p:pic>
    </p:spTree>
    <p:extLst>
      <p:ext uri="{BB962C8B-B14F-4D97-AF65-F5344CB8AC3E}">
        <p14:creationId xmlns:p14="http://schemas.microsoft.com/office/powerpoint/2010/main" val="38868262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A2320-7051-4086-BE30-05F3CED99B81}"/>
              </a:ext>
            </a:extLst>
          </p:cNvPr>
          <p:cNvSpPr>
            <a:spLocks noGrp="1"/>
          </p:cNvSpPr>
          <p:nvPr>
            <p:ph type="title"/>
          </p:nvPr>
        </p:nvSpPr>
        <p:spPr>
          <a:xfrm>
            <a:off x="2766060" y="2142070"/>
            <a:ext cx="34701480" cy="7776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CB6650-51D1-4FB7-8D77-2EAACEEADF8A}"/>
              </a:ext>
            </a:extLst>
          </p:cNvPr>
          <p:cNvSpPr>
            <a:spLocks noGrp="1"/>
          </p:cNvSpPr>
          <p:nvPr>
            <p:ph type="body" idx="1"/>
          </p:nvPr>
        </p:nvSpPr>
        <p:spPr>
          <a:xfrm>
            <a:off x="2766060" y="10710333"/>
            <a:ext cx="347014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0E7C8-7FF9-4C9C-8025-3CCF1F580193}"/>
              </a:ext>
            </a:extLst>
          </p:cNvPr>
          <p:cNvSpPr>
            <a:spLocks noGrp="1"/>
          </p:cNvSpPr>
          <p:nvPr>
            <p:ph type="dt" sz="half" idx="2"/>
          </p:nvPr>
        </p:nvSpPr>
        <p:spPr>
          <a:xfrm>
            <a:off x="2766060" y="37290589"/>
            <a:ext cx="9052560" cy="2142067"/>
          </a:xfrm>
          <a:prstGeom prst="rect">
            <a:avLst/>
          </a:prstGeom>
        </p:spPr>
        <p:txBody>
          <a:bodyPr vert="horz" lIns="91440" tIns="45720" rIns="91440" bIns="45720" rtlCol="0" anchor="ctr"/>
          <a:lstStyle>
            <a:lvl1pPr algn="l">
              <a:defRPr sz="3960">
                <a:solidFill>
                  <a:schemeClr val="tx1">
                    <a:tint val="75000"/>
                  </a:schemeClr>
                </a:solidFill>
              </a:defRPr>
            </a:lvl1pPr>
          </a:lstStyle>
          <a:p>
            <a:fld id="{985D6BDF-9D0E-4E2B-85B8-D8F4790360C9}" type="datetimeFigureOut">
              <a:rPr lang="en-US" smtClean="0"/>
              <a:t>2/10/25</a:t>
            </a:fld>
            <a:endParaRPr lang="en-US" dirty="0"/>
          </a:p>
        </p:txBody>
      </p:sp>
      <p:sp>
        <p:nvSpPr>
          <p:cNvPr id="5" name="Footer Placeholder 4">
            <a:extLst>
              <a:ext uri="{FF2B5EF4-FFF2-40B4-BE49-F238E27FC236}">
                <a16:creationId xmlns:a16="http://schemas.microsoft.com/office/drawing/2014/main" id="{FAC26B8D-9A00-4784-BBA0-627D012CA801}"/>
              </a:ext>
            </a:extLst>
          </p:cNvPr>
          <p:cNvSpPr>
            <a:spLocks noGrp="1"/>
          </p:cNvSpPr>
          <p:nvPr>
            <p:ph type="ftr" sz="quarter" idx="3"/>
          </p:nvPr>
        </p:nvSpPr>
        <p:spPr>
          <a:xfrm>
            <a:off x="13327380" y="37290589"/>
            <a:ext cx="13578840" cy="2142067"/>
          </a:xfrm>
          <a:prstGeom prst="rect">
            <a:avLst/>
          </a:prstGeom>
        </p:spPr>
        <p:txBody>
          <a:bodyPr vert="horz" lIns="91440" tIns="45720" rIns="91440" bIns="45720" rtlCol="0" anchor="ctr"/>
          <a:lstStyle>
            <a:lvl1pPr algn="ctr">
              <a:defRPr sz="396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6772DF0-F4C0-44E8-9F72-FFC4534F3346}"/>
              </a:ext>
            </a:extLst>
          </p:cNvPr>
          <p:cNvSpPr>
            <a:spLocks noGrp="1"/>
          </p:cNvSpPr>
          <p:nvPr>
            <p:ph type="sldNum" sz="quarter" idx="4"/>
          </p:nvPr>
        </p:nvSpPr>
        <p:spPr>
          <a:xfrm>
            <a:off x="28414980" y="37290589"/>
            <a:ext cx="9052560" cy="2142067"/>
          </a:xfrm>
          <a:prstGeom prst="rect">
            <a:avLst/>
          </a:prstGeom>
        </p:spPr>
        <p:txBody>
          <a:bodyPr vert="horz" lIns="91440" tIns="45720" rIns="91440" bIns="45720" rtlCol="0" anchor="ctr"/>
          <a:lstStyle>
            <a:lvl1pPr algn="r">
              <a:defRPr sz="396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117651569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3017520" rtl="0" eaLnBrk="1" latinLnBrk="0" hangingPunct="1">
        <a:lnSpc>
          <a:spcPct val="90000"/>
        </a:lnSpc>
        <a:spcBef>
          <a:spcPct val="0"/>
        </a:spcBef>
        <a:buNone/>
        <a:defRPr sz="14520" kern="1200">
          <a:solidFill>
            <a:schemeClr val="tx1"/>
          </a:solidFill>
          <a:latin typeface="+mj-lt"/>
          <a:ea typeface="+mj-ea"/>
          <a:cs typeface="+mj-cs"/>
        </a:defRPr>
      </a:lvl1pPr>
    </p:titleStyle>
    <p:bodyStyle>
      <a:lvl1pPr marL="754380" indent="-754380" algn="l" defTabSz="3017520" rtl="0" eaLnBrk="1" latinLnBrk="0" hangingPunct="1">
        <a:lnSpc>
          <a:spcPct val="90000"/>
        </a:lnSpc>
        <a:spcBef>
          <a:spcPts val="3300"/>
        </a:spcBef>
        <a:buFont typeface="Arial" panose="020B0604020202020204" pitchFamily="34" charset="0"/>
        <a:buChar char="•"/>
        <a:defRPr sz="9240" kern="1200">
          <a:solidFill>
            <a:schemeClr val="tx1"/>
          </a:solidFill>
          <a:latin typeface="+mn-lt"/>
          <a:ea typeface="+mn-ea"/>
          <a:cs typeface="+mn-cs"/>
        </a:defRPr>
      </a:lvl1pPr>
      <a:lvl2pPr marL="2263140" indent="-754380" algn="l" defTabSz="3017520" rtl="0" eaLnBrk="1" latinLnBrk="0" hangingPunct="1">
        <a:lnSpc>
          <a:spcPct val="90000"/>
        </a:lnSpc>
        <a:spcBef>
          <a:spcPts val="1650"/>
        </a:spcBef>
        <a:buFont typeface="Arial" panose="020B0604020202020204" pitchFamily="34" charset="0"/>
        <a:buChar char="•"/>
        <a:defRPr sz="7920" kern="1200">
          <a:solidFill>
            <a:schemeClr val="tx1"/>
          </a:solidFill>
          <a:latin typeface="+mn-lt"/>
          <a:ea typeface="+mn-ea"/>
          <a:cs typeface="+mn-cs"/>
        </a:defRPr>
      </a:lvl2pPr>
      <a:lvl3pPr marL="3771900" indent="-754380" algn="l" defTabSz="3017520" rtl="0" eaLnBrk="1" latinLnBrk="0" hangingPunct="1">
        <a:lnSpc>
          <a:spcPct val="90000"/>
        </a:lnSpc>
        <a:spcBef>
          <a:spcPts val="1650"/>
        </a:spcBef>
        <a:buFont typeface="Arial" panose="020B0604020202020204" pitchFamily="34" charset="0"/>
        <a:buChar char="•"/>
        <a:defRPr sz="6600" kern="1200">
          <a:solidFill>
            <a:schemeClr val="tx1"/>
          </a:solidFill>
          <a:latin typeface="+mn-lt"/>
          <a:ea typeface="+mn-ea"/>
          <a:cs typeface="+mn-cs"/>
        </a:defRPr>
      </a:lvl3pPr>
      <a:lvl4pPr marL="52806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4pPr>
      <a:lvl5pPr marL="678942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5pPr>
      <a:lvl6pPr marL="829818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694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0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4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47238-9029-5BFC-F94E-411D93EA2905}"/>
            </a:ext>
          </a:extLst>
        </p:cNvPr>
        <p:cNvGrpSpPr/>
        <p:nvPr/>
      </p:nvGrpSpPr>
      <p:grpSpPr>
        <a:xfrm>
          <a:off x="0" y="0"/>
          <a:ext cx="0" cy="0"/>
          <a:chOff x="0" y="0"/>
          <a:chExt cx="0" cy="0"/>
        </a:xfrm>
      </p:grpSpPr>
      <p:sp>
        <p:nvSpPr>
          <p:cNvPr id="4" name="Text Box 122">
            <a:extLst>
              <a:ext uri="{FF2B5EF4-FFF2-40B4-BE49-F238E27FC236}">
                <a16:creationId xmlns:a16="http://schemas.microsoft.com/office/drawing/2014/main" id="{12A2A4C8-0BD5-4366-B16D-DB244EDBE13B}"/>
              </a:ext>
            </a:extLst>
          </p:cNvPr>
          <p:cNvSpPr txBox="1">
            <a:spLocks noChangeArrowheads="1"/>
          </p:cNvSpPr>
          <p:nvPr/>
        </p:nvSpPr>
        <p:spPr bwMode="auto">
          <a:xfrm>
            <a:off x="914400" y="216299"/>
            <a:ext cx="29193584" cy="293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7628" tIns="419070" rIns="167628" bIns="41907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r>
              <a:rPr lang="en-US" sz="6800" b="1" dirty="0">
                <a:solidFill>
                  <a:schemeClr val="bg1"/>
                </a:solidFill>
                <a:effectLst/>
                <a:latin typeface="Arial" panose="020B0604020202020204" pitchFamily="34" charset="0"/>
              </a:rPr>
              <a:t>Exploration of </a:t>
            </a:r>
            <a:r>
              <a:rPr lang="en-US" sz="6800" b="1" dirty="0" err="1">
                <a:solidFill>
                  <a:schemeClr val="bg1"/>
                </a:solidFill>
                <a:effectLst/>
                <a:latin typeface="Arial" panose="020B0604020202020204" pitchFamily="34" charset="0"/>
              </a:rPr>
              <a:t>Nakivale</a:t>
            </a:r>
            <a:r>
              <a:rPr lang="en-US" sz="6800" b="1" dirty="0">
                <a:solidFill>
                  <a:schemeClr val="bg1"/>
                </a:solidFill>
                <a:effectLst/>
                <a:latin typeface="Arial" panose="020B0604020202020204" pitchFamily="34" charset="0"/>
              </a:rPr>
              <a:t> refugees’ and stakeholders’ perceptions and priorities of male engagement in maternal health: a</a:t>
            </a:r>
            <a:r>
              <a:rPr lang="en-US" sz="6800" dirty="0">
                <a:solidFill>
                  <a:schemeClr val="bg1"/>
                </a:solidFill>
                <a:latin typeface="Arial" panose="020B0604020202020204" pitchFamily="34" charset="0"/>
              </a:rPr>
              <a:t> </a:t>
            </a:r>
            <a:r>
              <a:rPr lang="en-US" sz="6800" b="1" dirty="0">
                <a:solidFill>
                  <a:schemeClr val="bg1"/>
                </a:solidFill>
                <a:effectLst/>
                <a:latin typeface="Arial" panose="020B0604020202020204" pitchFamily="34" charset="0"/>
              </a:rPr>
              <a:t>qualitative study</a:t>
            </a:r>
            <a:endParaRPr lang="en-US" sz="6800" dirty="0">
              <a:solidFill>
                <a:schemeClr val="bg1"/>
              </a:solidFill>
              <a:effectLst/>
              <a:latin typeface="Arial" panose="020B0604020202020204" pitchFamily="34" charset="0"/>
            </a:endParaRPr>
          </a:p>
        </p:txBody>
      </p:sp>
      <p:sp>
        <p:nvSpPr>
          <p:cNvPr id="5" name="Text Box 123">
            <a:extLst>
              <a:ext uri="{FF2B5EF4-FFF2-40B4-BE49-F238E27FC236}">
                <a16:creationId xmlns:a16="http://schemas.microsoft.com/office/drawing/2014/main" id="{57DB9EDC-309D-BB94-B96F-C3C65013058C}"/>
              </a:ext>
            </a:extLst>
          </p:cNvPr>
          <p:cNvSpPr txBox="1">
            <a:spLocks noChangeArrowheads="1"/>
          </p:cNvSpPr>
          <p:nvPr/>
        </p:nvSpPr>
        <p:spPr bwMode="auto">
          <a:xfrm>
            <a:off x="914400" y="2922893"/>
            <a:ext cx="2859978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7628" tIns="167628" rIns="167628" bIns="167628"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4800" dirty="0">
                <a:solidFill>
                  <a:schemeClr val="accent3">
                    <a:lumMod val="20000"/>
                    <a:lumOff val="80000"/>
                  </a:schemeClr>
                </a:solidFill>
                <a:latin typeface="+mn-lt"/>
              </a:rPr>
              <a:t>HaEun Lee, PhD, RN; Donath </a:t>
            </a:r>
            <a:r>
              <a:rPr lang="en-US" sz="4800" dirty="0" err="1">
                <a:solidFill>
                  <a:schemeClr val="accent3">
                    <a:lumMod val="20000"/>
                    <a:lumOff val="80000"/>
                  </a:schemeClr>
                </a:solidFill>
                <a:latin typeface="+mn-lt"/>
              </a:rPr>
              <a:t>Asiimire</a:t>
            </a:r>
            <a:r>
              <a:rPr lang="en-US" sz="4800" dirty="0">
                <a:solidFill>
                  <a:schemeClr val="accent3">
                    <a:lumMod val="20000"/>
                    <a:lumOff val="80000"/>
                  </a:schemeClr>
                </a:solidFill>
                <a:latin typeface="+mn-lt"/>
              </a:rPr>
              <a:t>, PhD; Johnson </a:t>
            </a:r>
            <a:r>
              <a:rPr lang="en-US" sz="4800" dirty="0" err="1">
                <a:solidFill>
                  <a:schemeClr val="accent3">
                    <a:lumMod val="20000"/>
                    <a:lumOff val="80000"/>
                  </a:schemeClr>
                </a:solidFill>
                <a:latin typeface="+mn-lt"/>
              </a:rPr>
              <a:t>Atwiine</a:t>
            </a:r>
            <a:r>
              <a:rPr lang="en-US" sz="4800" dirty="0">
                <a:solidFill>
                  <a:schemeClr val="accent3">
                    <a:lumMod val="20000"/>
                    <a:lumOff val="80000"/>
                  </a:schemeClr>
                </a:solidFill>
                <a:latin typeface="+mn-lt"/>
              </a:rPr>
              <a:t>, PhD; </a:t>
            </a:r>
            <a:r>
              <a:rPr lang="en-US" sz="4800" dirty="0" err="1">
                <a:solidFill>
                  <a:schemeClr val="accent3">
                    <a:lumMod val="20000"/>
                    <a:lumOff val="80000"/>
                  </a:schemeClr>
                </a:solidFill>
                <a:latin typeface="+mn-lt"/>
              </a:rPr>
              <a:t>Betrum</a:t>
            </a:r>
            <a:r>
              <a:rPr lang="en-US" sz="4800" dirty="0">
                <a:solidFill>
                  <a:schemeClr val="accent3">
                    <a:lumMod val="20000"/>
                    <a:lumOff val="80000"/>
                  </a:schemeClr>
                </a:solidFill>
                <a:latin typeface="+mn-lt"/>
              </a:rPr>
              <a:t> Namanya, PhD (c); Richard </a:t>
            </a:r>
            <a:r>
              <a:rPr lang="en-US" sz="4800" dirty="0" err="1">
                <a:solidFill>
                  <a:schemeClr val="accent3">
                    <a:lumMod val="20000"/>
                    <a:lumOff val="80000"/>
                  </a:schemeClr>
                </a:solidFill>
                <a:latin typeface="+mn-lt"/>
              </a:rPr>
              <a:t>Nsengiyumva</a:t>
            </a:r>
            <a:r>
              <a:rPr lang="en-US" sz="4800" dirty="0">
                <a:solidFill>
                  <a:schemeClr val="accent3">
                    <a:lumMod val="20000"/>
                    <a:lumOff val="80000"/>
                  </a:schemeClr>
                </a:solidFill>
                <a:latin typeface="+mn-lt"/>
              </a:rPr>
              <a:t>, PhD (c); </a:t>
            </a:r>
            <a:r>
              <a:rPr lang="en-US" sz="4800" dirty="0" err="1">
                <a:solidFill>
                  <a:schemeClr val="accent3">
                    <a:lumMod val="20000"/>
                    <a:lumOff val="80000"/>
                  </a:schemeClr>
                </a:solidFill>
                <a:latin typeface="+mn-lt"/>
              </a:rPr>
              <a:t>Lynae</a:t>
            </a:r>
            <a:r>
              <a:rPr lang="en-US" sz="4800" dirty="0">
                <a:solidFill>
                  <a:schemeClr val="accent3">
                    <a:lumMod val="20000"/>
                    <a:lumOff val="80000"/>
                  </a:schemeClr>
                </a:solidFill>
                <a:latin typeface="+mn-lt"/>
              </a:rPr>
              <a:t> </a:t>
            </a:r>
            <a:r>
              <a:rPr lang="en-US" sz="4800" dirty="0" err="1">
                <a:solidFill>
                  <a:schemeClr val="accent3">
                    <a:lumMod val="20000"/>
                    <a:lumOff val="80000"/>
                  </a:schemeClr>
                </a:solidFill>
                <a:latin typeface="+mn-lt"/>
              </a:rPr>
              <a:t>Darbes</a:t>
            </a:r>
            <a:r>
              <a:rPr lang="en-US" sz="4800" dirty="0">
                <a:solidFill>
                  <a:schemeClr val="accent3">
                    <a:lumMod val="20000"/>
                    <a:lumOff val="80000"/>
                  </a:schemeClr>
                </a:solidFill>
                <a:latin typeface="+mn-lt"/>
              </a:rPr>
              <a:t>, PhD; Fred Sheldon </a:t>
            </a:r>
            <a:r>
              <a:rPr lang="en-US" sz="4800" dirty="0" err="1">
                <a:solidFill>
                  <a:schemeClr val="accent3">
                    <a:lumMod val="20000"/>
                    <a:lumOff val="80000"/>
                  </a:schemeClr>
                </a:solidFill>
                <a:latin typeface="+mn-lt"/>
              </a:rPr>
              <a:t>Mwesigwa</a:t>
            </a:r>
            <a:r>
              <a:rPr lang="en-US" sz="4800" dirty="0">
                <a:solidFill>
                  <a:schemeClr val="accent3">
                    <a:lumMod val="20000"/>
                    <a:lumOff val="80000"/>
                  </a:schemeClr>
                </a:solidFill>
                <a:latin typeface="+mn-lt"/>
              </a:rPr>
              <a:t>, PhD</a:t>
            </a:r>
            <a:endParaRPr lang="en-US" sz="4800" baseline="30000" dirty="0">
              <a:solidFill>
                <a:schemeClr val="accent3">
                  <a:lumMod val="20000"/>
                  <a:lumOff val="80000"/>
                </a:schemeClr>
              </a:solidFill>
              <a:latin typeface="+mn-lt"/>
            </a:endParaRPr>
          </a:p>
        </p:txBody>
      </p:sp>
      <p:sp>
        <p:nvSpPr>
          <p:cNvPr id="26" name="TextBox 25">
            <a:extLst>
              <a:ext uri="{FF2B5EF4-FFF2-40B4-BE49-F238E27FC236}">
                <a16:creationId xmlns:a16="http://schemas.microsoft.com/office/drawing/2014/main" id="{32264372-8E57-CBB7-804A-5EFF68D5AFE5}"/>
              </a:ext>
            </a:extLst>
          </p:cNvPr>
          <p:cNvSpPr txBox="1"/>
          <p:nvPr/>
        </p:nvSpPr>
        <p:spPr>
          <a:xfrm>
            <a:off x="21167184" y="35868247"/>
            <a:ext cx="17881600" cy="5401467"/>
          </a:xfrm>
          <a:prstGeom prst="rect">
            <a:avLst/>
          </a:prstGeom>
          <a:noFill/>
        </p:spPr>
        <p:txBody>
          <a:bodyPr wrap="square" lIns="83814" tIns="83814" rIns="83814" bIns="83814" numCol="1" spcCol="419070" rtlCol="0">
            <a:spAutoFit/>
          </a:bodyPr>
          <a:lstStyle/>
          <a:p>
            <a:pPr marL="0" marR="0"/>
            <a:r>
              <a:rPr lang="en-US" sz="1600" dirty="0"/>
              <a:t> 1. </a:t>
            </a:r>
            <a:r>
              <a:rPr lang="en-US" sz="1800" dirty="0">
                <a:effectLst/>
                <a:latin typeface="Times New Roman" panose="02020603050405020304" pitchFamily="18" charset="0"/>
                <a:ea typeface="Times New Roman" panose="02020603050405020304" pitchFamily="18" charset="0"/>
              </a:rPr>
              <a:t>UNHCR. </a:t>
            </a:r>
            <a:r>
              <a:rPr lang="en-US" sz="1800" i="1" dirty="0" err="1">
                <a:effectLst/>
                <a:latin typeface="Times New Roman" panose="02020603050405020304" pitchFamily="18" charset="0"/>
                <a:ea typeface="Times New Roman" panose="02020603050405020304" pitchFamily="18" charset="0"/>
              </a:rPr>
              <a:t>Nakivale</a:t>
            </a:r>
            <a:r>
              <a:rPr lang="en-US" sz="1800" i="1" dirty="0">
                <a:effectLst/>
                <a:latin typeface="Times New Roman" panose="02020603050405020304" pitchFamily="18" charset="0"/>
                <a:ea typeface="Times New Roman" panose="02020603050405020304" pitchFamily="18" charset="0"/>
              </a:rPr>
              <a:t> Settlement Profile Isingiro District, Uganda</a:t>
            </a:r>
            <a:r>
              <a:rPr lang="en-US" sz="1800" dirty="0">
                <a:effectLst/>
                <a:latin typeface="Times New Roman" panose="02020603050405020304" pitchFamily="18" charset="0"/>
                <a:ea typeface="Times New Roman" panose="02020603050405020304" pitchFamily="18" charset="0"/>
              </a:rPr>
              <a:t>. UNHCR, UN Habitat; 2020.</a:t>
            </a:r>
          </a:p>
          <a:p>
            <a:pPr marL="0" marR="0"/>
            <a:r>
              <a:rPr lang="en-US" dirty="0">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UNHCR. </a:t>
            </a:r>
            <a:r>
              <a:rPr lang="en-US" sz="1800" i="1" dirty="0">
                <a:effectLst/>
                <a:latin typeface="Times New Roman" panose="02020603050405020304" pitchFamily="18" charset="0"/>
                <a:ea typeface="Times New Roman" panose="02020603050405020304" pitchFamily="18" charset="0"/>
              </a:rPr>
              <a:t>Uganda Refugee Response Plan (RRP) 2022-2023</a:t>
            </a:r>
            <a:r>
              <a:rPr lang="en-US" sz="1800" dirty="0">
                <a:effectLst/>
                <a:latin typeface="Times New Roman" panose="02020603050405020304" pitchFamily="18" charset="0"/>
                <a:ea typeface="Times New Roman" panose="02020603050405020304" pitchFamily="18" charset="0"/>
              </a:rPr>
              <a:t>. UNHCR; 2023.</a:t>
            </a:r>
          </a:p>
          <a:p>
            <a:pPr marL="0" marR="0"/>
            <a:r>
              <a:rPr lang="en-US" dirty="0">
                <a:latin typeface="Times New Roman" panose="02020603050405020304" pitchFamily="18" charset="0"/>
                <a:ea typeface="Times New Roman" panose="02020603050405020304" pitchFamily="18" charset="0"/>
              </a:rPr>
              <a:t>3. </a:t>
            </a:r>
            <a:r>
              <a:rPr lang="en-US" sz="1800" dirty="0">
                <a:effectLst/>
                <a:latin typeface="Times New Roman" panose="02020603050405020304" pitchFamily="18" charset="0"/>
                <a:ea typeface="Times New Roman" panose="02020603050405020304" pitchFamily="18" charset="0"/>
              </a:rPr>
              <a:t>Ivanova O, Rai M, </a:t>
            </a:r>
            <a:r>
              <a:rPr lang="en-US" sz="1800" dirty="0" err="1">
                <a:effectLst/>
                <a:latin typeface="Times New Roman" panose="02020603050405020304" pitchFamily="18" charset="0"/>
                <a:ea typeface="Times New Roman" panose="02020603050405020304" pitchFamily="18" charset="0"/>
              </a:rPr>
              <a:t>Kemigisha</a:t>
            </a:r>
            <a:r>
              <a:rPr lang="en-US" sz="1800" dirty="0">
                <a:effectLst/>
                <a:latin typeface="Times New Roman" panose="02020603050405020304" pitchFamily="18" charset="0"/>
                <a:ea typeface="Times New Roman" panose="02020603050405020304" pitchFamily="18" charset="0"/>
              </a:rPr>
              <a:t> E. A Systematic Review of Sexual and Reproductive Health Knowledge, Experiences and Access to Services among Refugee, Migrant and Displaced Girls and Young Women in Africa. </a:t>
            </a:r>
            <a:r>
              <a:rPr lang="en-US" sz="1800" i="1" dirty="0">
                <a:effectLst/>
                <a:latin typeface="Times New Roman" panose="02020603050405020304" pitchFamily="18" charset="0"/>
                <a:ea typeface="Times New Roman" panose="02020603050405020304" pitchFamily="18" charset="0"/>
              </a:rPr>
              <a:t>IJERPH</a:t>
            </a:r>
            <a:r>
              <a:rPr lang="en-US" sz="1800" dirty="0">
                <a:effectLst/>
                <a:latin typeface="Times New Roman" panose="02020603050405020304" pitchFamily="18" charset="0"/>
                <a:ea typeface="Times New Roman" panose="02020603050405020304" pitchFamily="18" charset="0"/>
              </a:rPr>
              <a:t>. 2018;15(8):1583. doi:10.3390/ijerph15081583</a:t>
            </a:r>
          </a:p>
          <a:p>
            <a:pPr marL="0" marR="0"/>
            <a:r>
              <a:rPr lang="en-US" dirty="0">
                <a:latin typeface="Times New Roman" panose="02020603050405020304" pitchFamily="18" charset="0"/>
                <a:ea typeface="Times New Roman" panose="02020603050405020304" pitchFamily="18" charset="0"/>
              </a:rPr>
              <a:t>4. </a:t>
            </a:r>
            <a:r>
              <a:rPr lang="en-US" sz="1800" dirty="0" err="1">
                <a:effectLst/>
                <a:latin typeface="Times New Roman" panose="02020603050405020304" pitchFamily="18" charset="0"/>
                <a:ea typeface="Times New Roman" panose="02020603050405020304" pitchFamily="18" charset="0"/>
              </a:rPr>
              <a:t>Bendavid</a:t>
            </a:r>
            <a:r>
              <a:rPr lang="en-US" sz="1800" dirty="0">
                <a:effectLst/>
                <a:latin typeface="Times New Roman" panose="02020603050405020304" pitchFamily="18" charset="0"/>
                <a:ea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rPr>
              <a:t>Boerma</a:t>
            </a:r>
            <a:r>
              <a:rPr lang="en-US" sz="1800" dirty="0">
                <a:effectLst/>
                <a:latin typeface="Times New Roman" panose="02020603050405020304" pitchFamily="18" charset="0"/>
                <a:ea typeface="Times New Roman" panose="02020603050405020304" pitchFamily="18" charset="0"/>
              </a:rPr>
              <a:t> T, </a:t>
            </a:r>
            <a:r>
              <a:rPr lang="en-US" sz="1800" dirty="0" err="1">
                <a:effectLst/>
                <a:latin typeface="Times New Roman" panose="02020603050405020304" pitchFamily="18" charset="0"/>
                <a:ea typeface="Times New Roman" panose="02020603050405020304" pitchFamily="18" charset="0"/>
              </a:rPr>
              <a:t>Akseer</a:t>
            </a:r>
            <a:r>
              <a:rPr lang="en-US" sz="1800" dirty="0">
                <a:effectLst/>
                <a:latin typeface="Times New Roman" panose="02020603050405020304" pitchFamily="18" charset="0"/>
                <a:ea typeface="Times New Roman" panose="02020603050405020304" pitchFamily="18" charset="0"/>
              </a:rPr>
              <a:t> N, et al. The effects of armed conflict on the health of women and children. </a:t>
            </a:r>
            <a:r>
              <a:rPr lang="en-US" sz="1800" i="1" dirty="0">
                <a:effectLst/>
                <a:latin typeface="Times New Roman" panose="02020603050405020304" pitchFamily="18" charset="0"/>
                <a:ea typeface="Times New Roman" panose="02020603050405020304" pitchFamily="18" charset="0"/>
              </a:rPr>
              <a:t>The Lancet</a:t>
            </a:r>
            <a:r>
              <a:rPr lang="en-US" sz="1800" dirty="0">
                <a:effectLst/>
                <a:latin typeface="Times New Roman" panose="02020603050405020304" pitchFamily="18" charset="0"/>
                <a:ea typeface="Times New Roman" panose="02020603050405020304" pitchFamily="18" charset="0"/>
              </a:rPr>
              <a:t>. 2021;397(10273):522-532. doi:10.1016/S0140-6736(21)00131-8</a:t>
            </a:r>
          </a:p>
          <a:p>
            <a:pPr marL="0" marR="0"/>
            <a:r>
              <a:rPr lang="en-US" dirty="0">
                <a:latin typeface="Times New Roman" panose="02020603050405020304" pitchFamily="18" charset="0"/>
                <a:ea typeface="Times New Roman" panose="02020603050405020304" pitchFamily="18" charset="0"/>
              </a:rPr>
              <a:t>5. </a:t>
            </a:r>
            <a:r>
              <a:rPr lang="en-US" sz="1800" dirty="0">
                <a:effectLst/>
                <a:latin typeface="Times New Roman" panose="02020603050405020304" pitchFamily="18" charset="0"/>
                <a:ea typeface="Times New Roman" panose="02020603050405020304" pitchFamily="18" charset="0"/>
              </a:rPr>
              <a:t>Van </a:t>
            </a:r>
            <a:r>
              <a:rPr lang="en-US" sz="1800" dirty="0" err="1">
                <a:effectLst/>
                <a:latin typeface="Times New Roman" panose="02020603050405020304" pitchFamily="18" charset="0"/>
                <a:ea typeface="Times New Roman" panose="02020603050405020304" pitchFamily="18" charset="0"/>
              </a:rPr>
              <a:t>Boekholt</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Moturi</a:t>
            </a:r>
            <a:r>
              <a:rPr lang="en-US" sz="1800" dirty="0">
                <a:effectLst/>
                <a:latin typeface="Times New Roman" panose="02020603050405020304" pitchFamily="18" charset="0"/>
                <a:ea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rPr>
              <a:t>Hölscher</a:t>
            </a:r>
            <a:r>
              <a:rPr lang="en-US" sz="1800" dirty="0">
                <a:effectLst/>
                <a:latin typeface="Times New Roman" panose="02020603050405020304" pitchFamily="18" charset="0"/>
                <a:ea typeface="Times New Roman" panose="02020603050405020304" pitchFamily="18" charset="0"/>
              </a:rPr>
              <a:t> H, Schulte</a:t>
            </a:r>
            <a:r>
              <a:rPr lang="en-US" sz="1800" dirty="0">
                <a:effectLst/>
                <a:latin typeface="Cambria Math" panose="02040503050406030204" pitchFamily="18" charset="0"/>
                <a:ea typeface="Times New Roman" panose="02020603050405020304" pitchFamily="18" charset="0"/>
                <a:cs typeface="Cambria Math" panose="02040503050406030204" pitchFamily="18" charset="0"/>
              </a:rPr>
              <a:t>‐</a:t>
            </a:r>
            <a:r>
              <a:rPr lang="en-US" sz="1800" dirty="0">
                <a:effectLst/>
                <a:latin typeface="Times New Roman" panose="02020603050405020304" pitchFamily="18" charset="0"/>
                <a:ea typeface="Times New Roman" panose="02020603050405020304" pitchFamily="18" charset="0"/>
              </a:rPr>
              <a:t>Hillen C, </a:t>
            </a:r>
            <a:r>
              <a:rPr lang="en-US" sz="1800" dirty="0" err="1">
                <a:effectLst/>
                <a:latin typeface="Times New Roman" panose="02020603050405020304" pitchFamily="18" charset="0"/>
                <a:ea typeface="Times New Roman" panose="02020603050405020304" pitchFamily="18" charset="0"/>
              </a:rPr>
              <a:t>Tappis</a:t>
            </a:r>
            <a:r>
              <a:rPr lang="en-US" sz="1800" dirty="0">
                <a:effectLst/>
                <a:latin typeface="Times New Roman" panose="02020603050405020304" pitchFamily="18" charset="0"/>
                <a:ea typeface="Times New Roman" panose="02020603050405020304" pitchFamily="18" charset="0"/>
              </a:rPr>
              <a:t> H, Burton A. Review of maternal death audits in refugee camps in </a:t>
            </a:r>
            <a:r>
              <a:rPr lang="en-US" sz="1800" cap="small" dirty="0">
                <a:effectLst/>
                <a:latin typeface="Times New Roman" panose="02020603050405020304" pitchFamily="18" charset="0"/>
                <a:ea typeface="Times New Roman" panose="02020603050405020304" pitchFamily="18" charset="0"/>
              </a:rPr>
              <a:t>UNHCR</a:t>
            </a:r>
            <a:r>
              <a:rPr lang="en-US" sz="1800" dirty="0">
                <a:effectLst/>
                <a:latin typeface="Times New Roman" panose="02020603050405020304" pitchFamily="18" charset="0"/>
                <a:ea typeface="Times New Roman" panose="02020603050405020304" pitchFamily="18" charset="0"/>
              </a:rPr>
              <a:t> East and Horn of Africa and Great Lakes Region, 2017–2019. </a:t>
            </a:r>
            <a:r>
              <a:rPr lang="en-US" sz="1800" i="1" dirty="0">
                <a:effectLst/>
                <a:latin typeface="Times New Roman" panose="02020603050405020304" pitchFamily="18" charset="0"/>
                <a:ea typeface="Times New Roman" panose="02020603050405020304" pitchFamily="18" charset="0"/>
              </a:rPr>
              <a:t>Intl J Gynecology &amp; </a:t>
            </a:r>
            <a:r>
              <a:rPr lang="en-US" sz="1800" i="1" dirty="0" err="1">
                <a:effectLst/>
                <a:latin typeface="Times New Roman" panose="02020603050405020304" pitchFamily="18" charset="0"/>
                <a:ea typeface="Times New Roman" panose="02020603050405020304" pitchFamily="18" charset="0"/>
              </a:rPr>
              <a:t>Obste</a:t>
            </a:r>
            <a:r>
              <a:rPr lang="en-US" sz="1800" dirty="0">
                <a:effectLst/>
                <a:latin typeface="Times New Roman" panose="02020603050405020304" pitchFamily="18" charset="0"/>
                <a:ea typeface="Times New Roman" panose="02020603050405020304" pitchFamily="18" charset="0"/>
              </a:rPr>
              <a:t>. 2023;160(2):483-491. doi:10.1002/ijgo.14504</a:t>
            </a:r>
          </a:p>
          <a:p>
            <a:r>
              <a:rPr lang="en-US" sz="1800" dirty="0">
                <a:effectLst/>
                <a:latin typeface="Times New Roman" panose="02020603050405020304" pitchFamily="18" charset="0"/>
                <a:ea typeface="Times New Roman" panose="02020603050405020304" pitchFamily="18" charset="0"/>
              </a:rPr>
              <a:t>6. Ackerson K, Zielinski R. Factors influencing use of family planning in women living in crisis affected areas of Sub-Saharan Africa: A review of the literature. </a:t>
            </a:r>
            <a:r>
              <a:rPr lang="en-US" sz="1800" i="1" dirty="0">
                <a:effectLst/>
                <a:latin typeface="Times New Roman" panose="02020603050405020304" pitchFamily="18" charset="0"/>
                <a:ea typeface="Times New Roman" panose="02020603050405020304" pitchFamily="18" charset="0"/>
              </a:rPr>
              <a:t>Midwifery</a:t>
            </a:r>
            <a:r>
              <a:rPr lang="en-US" sz="1800" dirty="0">
                <a:effectLst/>
                <a:latin typeface="Times New Roman" panose="02020603050405020304" pitchFamily="18" charset="0"/>
                <a:ea typeface="Times New Roman" panose="02020603050405020304" pitchFamily="18" charset="0"/>
              </a:rPr>
              <a:t>. 2017;54:35-60. doi:10.1016/j.midw.2017.07.021</a:t>
            </a:r>
          </a:p>
          <a:p>
            <a:r>
              <a:rPr lang="en-US" dirty="0">
                <a:latin typeface="Times New Roman" panose="02020603050405020304" pitchFamily="18" charset="0"/>
                <a:ea typeface="Times New Roman" panose="02020603050405020304" pitchFamily="18" charset="0"/>
              </a:rPr>
              <a:t>7. </a:t>
            </a:r>
            <a:r>
              <a:rPr lang="en-US" sz="1800" kern="0" dirty="0" err="1">
                <a:effectLst/>
                <a:latin typeface="Times New Roman" panose="02020603050405020304" pitchFamily="18" charset="0"/>
                <a:ea typeface="Times New Roman" panose="02020603050405020304" pitchFamily="18" charset="0"/>
              </a:rPr>
              <a:t>Yargawa</a:t>
            </a:r>
            <a:r>
              <a:rPr lang="en-US" sz="1800" kern="0" dirty="0">
                <a:effectLst/>
                <a:latin typeface="Times New Roman" panose="02020603050405020304" pitchFamily="18" charset="0"/>
                <a:ea typeface="Times New Roman" panose="02020603050405020304" pitchFamily="18" charset="0"/>
              </a:rPr>
              <a:t> J, Leonardi-Bee J. Male involvement and maternal health outcomes: systematic review and meta-analysis. </a:t>
            </a:r>
            <a:r>
              <a:rPr lang="en-US" sz="1800" i="1" kern="0" dirty="0">
                <a:effectLst/>
                <a:latin typeface="Times New Roman" panose="02020603050405020304" pitchFamily="18" charset="0"/>
                <a:ea typeface="Times New Roman" panose="02020603050405020304" pitchFamily="18" charset="0"/>
              </a:rPr>
              <a:t>J Epidemiol Community Health</a:t>
            </a:r>
            <a:r>
              <a:rPr lang="en-US" sz="1800" kern="0" dirty="0">
                <a:effectLst/>
                <a:latin typeface="Times New Roman" panose="02020603050405020304" pitchFamily="18" charset="0"/>
                <a:ea typeface="Times New Roman" panose="02020603050405020304" pitchFamily="18" charset="0"/>
              </a:rPr>
              <a:t>. 2015;69(6):604-612. doi:10.1136/jech-2014-204784</a:t>
            </a:r>
            <a:r>
              <a:rPr lang="en-US" dirty="0">
                <a:effectLst/>
              </a:rPr>
              <a:t> </a:t>
            </a:r>
          </a:p>
          <a:p>
            <a:r>
              <a:rPr lang="en-US" sz="1800" dirty="0">
                <a:latin typeface="Times New Roman" panose="02020603050405020304" pitchFamily="18" charset="0"/>
                <a:ea typeface="Times New Roman" panose="02020603050405020304" pitchFamily="18" charset="0"/>
              </a:rPr>
              <a:t>8. </a:t>
            </a:r>
            <a:r>
              <a:rPr lang="en-US" sz="1800" dirty="0">
                <a:effectLst/>
                <a:latin typeface="Times New Roman" panose="02020603050405020304" pitchFamily="18" charset="0"/>
                <a:ea typeface="Times New Roman" panose="02020603050405020304" pitchFamily="18" charset="0"/>
              </a:rPr>
              <a:t>Wagner Z, Heft-Neal S, Wise PH, et al. Women and children living in areas of armed conflict in Africa: a geospatial analysis of mortality and orphanhood. </a:t>
            </a:r>
            <a:r>
              <a:rPr lang="en-US" sz="1800" i="1" dirty="0">
                <a:effectLst/>
                <a:latin typeface="Times New Roman" panose="02020603050405020304" pitchFamily="18" charset="0"/>
                <a:ea typeface="Times New Roman" panose="02020603050405020304" pitchFamily="18" charset="0"/>
              </a:rPr>
              <a:t>The Lancet Global Health</a:t>
            </a:r>
            <a:r>
              <a:rPr lang="en-US" sz="1800" dirty="0">
                <a:effectLst/>
                <a:latin typeface="Times New Roman" panose="02020603050405020304" pitchFamily="18" charset="0"/>
                <a:ea typeface="Times New Roman" panose="02020603050405020304" pitchFamily="18" charset="0"/>
              </a:rPr>
              <a:t>. 2019;7(12):e1622-e1631. doi:10.1016/S2214-109X(19)30407-3</a:t>
            </a:r>
          </a:p>
          <a:p>
            <a:r>
              <a:rPr lang="en-US" dirty="0">
                <a:latin typeface="Times New Roman" panose="02020603050405020304" pitchFamily="18" charset="0"/>
                <a:ea typeface="Times New Roman" panose="02020603050405020304" pitchFamily="18" charset="0"/>
              </a:rPr>
              <a:t>9.</a:t>
            </a:r>
            <a:r>
              <a:rPr lang="en-US" sz="1800" kern="0" dirty="0">
                <a:effectLst/>
                <a:latin typeface="Times New Roman" panose="02020603050405020304" pitchFamily="18" charset="0"/>
                <a:ea typeface="Times New Roman" panose="02020603050405020304" pitchFamily="18" charset="0"/>
              </a:rPr>
              <a:t> Lewis MA, McBride CM, Pollak KI, Puleo E, Butterfield RM, Emmons KM. Understanding health behavior change among couples: An interdependence and communal coping approach. </a:t>
            </a:r>
            <a:r>
              <a:rPr lang="en-US" sz="1800" i="1" kern="0" dirty="0">
                <a:effectLst/>
                <a:latin typeface="Times New Roman" panose="02020603050405020304" pitchFamily="18" charset="0"/>
                <a:ea typeface="Times New Roman" panose="02020603050405020304" pitchFamily="18" charset="0"/>
              </a:rPr>
              <a:t>Social Science &amp; Medicine</a:t>
            </a:r>
            <a:r>
              <a:rPr lang="en-US" sz="1800" kern="0" dirty="0">
                <a:effectLst/>
                <a:latin typeface="Times New Roman" panose="02020603050405020304" pitchFamily="18" charset="0"/>
                <a:ea typeface="Times New Roman" panose="02020603050405020304" pitchFamily="18" charset="0"/>
              </a:rPr>
              <a:t>. 2005;62(6):1369-1380. doi:10.1016/j.socscimed.2005.08.006</a:t>
            </a:r>
            <a:r>
              <a:rPr lang="en-US" dirty="0">
                <a:effectLst/>
              </a:rPr>
              <a:t> </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marL="419070" indent="-419070">
              <a:buFont typeface="+mj-lt"/>
              <a:buAutoNum type="arabicPeriod"/>
            </a:pPr>
            <a:endParaRPr lang="en-US" sz="1600" b="0" i="0" dirty="0">
              <a:solidFill>
                <a:srgbClr val="212121"/>
              </a:solidFill>
              <a:effectLst/>
              <a:latin typeface="Cambria" panose="02040503050406030204" pitchFamily="18" charset="0"/>
            </a:endParaRPr>
          </a:p>
        </p:txBody>
      </p:sp>
      <p:sp>
        <p:nvSpPr>
          <p:cNvPr id="27" name="TextBox 26">
            <a:extLst>
              <a:ext uri="{FF2B5EF4-FFF2-40B4-BE49-F238E27FC236}">
                <a16:creationId xmlns:a16="http://schemas.microsoft.com/office/drawing/2014/main" id="{887CC191-3222-D12F-32E9-4F5024004CEA}"/>
              </a:ext>
            </a:extLst>
          </p:cNvPr>
          <p:cNvSpPr txBox="1"/>
          <p:nvPr/>
        </p:nvSpPr>
        <p:spPr>
          <a:xfrm>
            <a:off x="21360556" y="35145956"/>
            <a:ext cx="3382310" cy="931024"/>
          </a:xfrm>
          <a:prstGeom prst="rect">
            <a:avLst/>
          </a:prstGeom>
          <a:noFill/>
        </p:spPr>
        <p:txBody>
          <a:bodyPr wrap="none" lIns="83814" tIns="41907" rIns="83814" bIns="41907" rtlCol="0">
            <a:spAutoFit/>
          </a:bodyPr>
          <a:lstStyle/>
          <a:p>
            <a:r>
              <a:rPr lang="en-US" sz="5400" b="1" dirty="0"/>
              <a:t>References</a:t>
            </a:r>
          </a:p>
        </p:txBody>
      </p:sp>
      <p:sp>
        <p:nvSpPr>
          <p:cNvPr id="14" name="Text Box 193">
            <a:extLst>
              <a:ext uri="{FF2B5EF4-FFF2-40B4-BE49-F238E27FC236}">
                <a16:creationId xmlns:a16="http://schemas.microsoft.com/office/drawing/2014/main" id="{90CE4E68-0B86-4BF1-DCA1-2D1D5FAF45A8}"/>
              </a:ext>
            </a:extLst>
          </p:cNvPr>
          <p:cNvSpPr txBox="1">
            <a:spLocks noChangeArrowheads="1"/>
          </p:cNvSpPr>
          <p:nvPr/>
        </p:nvSpPr>
        <p:spPr bwMode="auto">
          <a:xfrm>
            <a:off x="13596943" y="17994339"/>
            <a:ext cx="10730756" cy="17093566"/>
          </a:xfrm>
          <a:prstGeom prst="rect">
            <a:avLst/>
          </a:prstGeom>
          <a:solidFill>
            <a:schemeClr val="bg1"/>
          </a:solidFill>
          <a:ln w="12700">
            <a:solidFill>
              <a:schemeClr val="accent1">
                <a:lumMod val="75000"/>
              </a:schemeClr>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marR="0" indent="-571500">
              <a:lnSpc>
                <a:spcPct val="115000"/>
              </a:lnSpc>
              <a:buFont typeface="Wingdings" pitchFamily="2" charset="2"/>
              <a:buChar char="§"/>
            </a:pPr>
            <a:r>
              <a:rPr lang="en-US" sz="3800" b="1" dirty="0"/>
              <a:t>Table 1 </a:t>
            </a:r>
            <a:r>
              <a:rPr lang="en-US" sz="3800" dirty="0"/>
              <a:t>shows participants demographic characteristics. </a:t>
            </a:r>
            <a:endParaRPr lang="en-US" sz="3800" dirty="0">
              <a:highlight>
                <a:srgbClr val="FFFF00"/>
              </a:highlight>
            </a:endParaRPr>
          </a:p>
          <a:p>
            <a:pPr marL="571500" marR="0" indent="-571500">
              <a:lnSpc>
                <a:spcPct val="115000"/>
              </a:lnSpc>
              <a:buFont typeface="Wingdings" pitchFamily="2" charset="2"/>
              <a:buChar char="§"/>
            </a:pPr>
            <a:r>
              <a:rPr lang="en-US" sz="3800" dirty="0"/>
              <a:t>Our adapted model in </a:t>
            </a:r>
            <a:r>
              <a:rPr lang="en-US" sz="3800" b="1" dirty="0"/>
              <a:t>Figure 1</a:t>
            </a:r>
            <a:r>
              <a:rPr lang="en-US" sz="3800" dirty="0"/>
              <a:t> identifies two levels of predisposing factors influencing male-engagement in maternal health: individual (men’s financial stability, mental health, knowledge, and peer/community influence) and couple-level (closeness, trust, commitment) factors.</a:t>
            </a:r>
            <a:endParaRPr lang="en-US" sz="3800" dirty="0">
              <a:effectLst/>
              <a:latin typeface="Arial" panose="020B0604020202020204" pitchFamily="34" charset="0"/>
              <a:ea typeface="Times New Roman" panose="02020603050405020304" pitchFamily="18" charset="0"/>
            </a:endParaRPr>
          </a:p>
          <a:p>
            <a:pPr marL="571500" marR="0" indent="-571500">
              <a:lnSpc>
                <a:spcPct val="115000"/>
              </a:lnSpc>
              <a:buFont typeface="Wingdings" pitchFamily="2" charset="2"/>
              <a:buChar char="§"/>
            </a:pPr>
            <a:r>
              <a:rPr lang="en-US" sz="3800" i="1" dirty="0">
                <a:effectLst/>
                <a:latin typeface="Arial" panose="020B0604020202020204" pitchFamily="34" charset="0"/>
                <a:ea typeface="Times New Roman" panose="02020603050405020304" pitchFamily="18" charset="0"/>
              </a:rPr>
              <a:t>Transformation of motivation</a:t>
            </a:r>
            <a:r>
              <a:rPr lang="en-US" sz="3800" dirty="0">
                <a:effectLst/>
                <a:latin typeface="Arial" panose="020B0604020202020204" pitchFamily="34" charset="0"/>
                <a:ea typeface="Times New Roman" panose="02020603050405020304" pitchFamily="18" charset="0"/>
              </a:rPr>
              <a:t> </a:t>
            </a:r>
            <a:r>
              <a:rPr lang="en-US" sz="3800" dirty="0"/>
              <a:t>assessed through language—high motivation reflected shared responsibility (“we/us/our”), while low motivation indicated separate roles (“she/her” or “he/him”). </a:t>
            </a:r>
          </a:p>
          <a:p>
            <a:pPr marL="571500" marR="0" indent="-571500">
              <a:lnSpc>
                <a:spcPct val="115000"/>
              </a:lnSpc>
              <a:buFont typeface="Wingdings" pitchFamily="2" charset="2"/>
              <a:buChar char="§"/>
            </a:pPr>
            <a:r>
              <a:rPr lang="en-US" sz="3800" i="1" dirty="0"/>
              <a:t>Communal coping</a:t>
            </a:r>
            <a:r>
              <a:rPr lang="en-US" sz="3800" dirty="0"/>
              <a:t>, where couples jointly manage health decisions (</a:t>
            </a:r>
            <a:r>
              <a:rPr lang="en-US" sz="3800" b="1" dirty="0"/>
              <a:t>Table 2</a:t>
            </a:r>
            <a:r>
              <a:rPr lang="en-US" sz="3800" dirty="0"/>
              <a:t>), led to </a:t>
            </a:r>
            <a:r>
              <a:rPr lang="en-US" sz="3800" i="1" dirty="0">
                <a:effectLst/>
                <a:latin typeface="Arial" panose="020B0604020202020204" pitchFamily="34" charset="0"/>
                <a:ea typeface="Times New Roman" panose="02020603050405020304" pitchFamily="18" charset="0"/>
              </a:rPr>
              <a:t>health-enhancing behaviors </a:t>
            </a:r>
            <a:r>
              <a:rPr lang="en-US" sz="3800" dirty="0"/>
              <a:t>like resource planning, family planning, and sharing household tasks (</a:t>
            </a:r>
            <a:r>
              <a:rPr lang="en-US" sz="3800" b="1" dirty="0"/>
              <a:t>Table 3</a:t>
            </a:r>
            <a:r>
              <a:rPr lang="en-US" sz="3800" dirty="0"/>
              <a:t>).</a:t>
            </a:r>
          </a:p>
          <a:p>
            <a:pPr marL="571500" marR="0" indent="-571500">
              <a:lnSpc>
                <a:spcPct val="115000"/>
              </a:lnSpc>
              <a:buFont typeface="Wingdings" pitchFamily="2" charset="2"/>
              <a:buChar char="§"/>
            </a:pPr>
            <a:r>
              <a:rPr lang="en-US" sz="3800" dirty="0"/>
              <a:t>Unlike the original interdependence model, we incorporate male engagement, emphasizing its role in communal coping and health-enhancing behaviors, reinforcing that maternal health requires men’s active participation.</a:t>
            </a:r>
            <a:endParaRPr lang="en-US" sz="3800" dirty="0">
              <a:effectLst/>
              <a:latin typeface="Arial" panose="020B0604020202020204" pitchFamily="34" charset="0"/>
              <a:ea typeface="Times New Roman" panose="02020603050405020304" pitchFamily="18" charset="0"/>
            </a:endParaRPr>
          </a:p>
        </p:txBody>
      </p:sp>
      <p:sp>
        <p:nvSpPr>
          <p:cNvPr id="36" name="Rectangle 35">
            <a:extLst>
              <a:ext uri="{FF2B5EF4-FFF2-40B4-BE49-F238E27FC236}">
                <a16:creationId xmlns:a16="http://schemas.microsoft.com/office/drawing/2014/main" id="{FBC7B609-D7DD-10E0-0AE5-7C668E59F5CD}"/>
              </a:ext>
            </a:extLst>
          </p:cNvPr>
          <p:cNvSpPr/>
          <p:nvPr/>
        </p:nvSpPr>
        <p:spPr>
          <a:xfrm>
            <a:off x="24742866" y="24557799"/>
            <a:ext cx="14256977" cy="66933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chemeClr val="accent3">
                    <a:lumMod val="20000"/>
                    <a:lumOff val="80000"/>
                  </a:schemeClr>
                </a:solidFill>
              </a:rPr>
              <a:t>Discussion &amp;Conclusions</a:t>
            </a:r>
          </a:p>
        </p:txBody>
      </p:sp>
      <p:sp>
        <p:nvSpPr>
          <p:cNvPr id="34" name="Rectangle 33">
            <a:extLst>
              <a:ext uri="{FF2B5EF4-FFF2-40B4-BE49-F238E27FC236}">
                <a16:creationId xmlns:a16="http://schemas.microsoft.com/office/drawing/2014/main" id="{324A9B0C-0E3A-E7EB-7F69-8C5D158FE81C}"/>
              </a:ext>
            </a:extLst>
          </p:cNvPr>
          <p:cNvSpPr/>
          <p:nvPr/>
        </p:nvSpPr>
        <p:spPr>
          <a:xfrm>
            <a:off x="1214000" y="19325112"/>
            <a:ext cx="12070077" cy="82296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chemeClr val="accent3">
                    <a:lumMod val="20000"/>
                    <a:lumOff val="80000"/>
                  </a:schemeClr>
                </a:solidFill>
              </a:rPr>
              <a:t>Aim</a:t>
            </a:r>
          </a:p>
        </p:txBody>
      </p:sp>
      <p:sp>
        <p:nvSpPr>
          <p:cNvPr id="45" name="Rectangle 44">
            <a:extLst>
              <a:ext uri="{FF2B5EF4-FFF2-40B4-BE49-F238E27FC236}">
                <a16:creationId xmlns:a16="http://schemas.microsoft.com/office/drawing/2014/main" id="{A26FF59B-328D-E885-0258-3427B7B5367F}"/>
              </a:ext>
            </a:extLst>
          </p:cNvPr>
          <p:cNvSpPr/>
          <p:nvPr/>
        </p:nvSpPr>
        <p:spPr>
          <a:xfrm>
            <a:off x="13908338" y="5384101"/>
            <a:ext cx="24743910" cy="784941"/>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chemeClr val="accent3">
                    <a:lumMod val="20000"/>
                    <a:lumOff val="80000"/>
                  </a:schemeClr>
                </a:solidFill>
              </a:rPr>
              <a:t>Results</a:t>
            </a:r>
          </a:p>
        </p:txBody>
      </p:sp>
      <p:pic>
        <p:nvPicPr>
          <p:cNvPr id="19" name="Picture 18" descr="A blue background with white text&#10;&#10;Description automatically generated">
            <a:extLst>
              <a:ext uri="{FF2B5EF4-FFF2-40B4-BE49-F238E27FC236}">
                <a16:creationId xmlns:a16="http://schemas.microsoft.com/office/drawing/2014/main" id="{4624E927-09DC-1687-4A3D-C33175ED2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879" y="1538950"/>
            <a:ext cx="9363616" cy="1738156"/>
          </a:xfrm>
          <a:prstGeom prst="rect">
            <a:avLst/>
          </a:prstGeom>
        </p:spPr>
      </p:pic>
      <p:sp>
        <p:nvSpPr>
          <p:cNvPr id="47" name="Text Box 192">
            <a:extLst>
              <a:ext uri="{FF2B5EF4-FFF2-40B4-BE49-F238E27FC236}">
                <a16:creationId xmlns:a16="http://schemas.microsoft.com/office/drawing/2014/main" id="{9B8520E6-7394-CCF2-6A3E-7B5467A3BC5D}"/>
              </a:ext>
            </a:extLst>
          </p:cNvPr>
          <p:cNvSpPr txBox="1">
            <a:spLocks noChangeArrowheads="1"/>
          </p:cNvSpPr>
          <p:nvPr/>
        </p:nvSpPr>
        <p:spPr bwMode="auto">
          <a:xfrm>
            <a:off x="1226438" y="6255384"/>
            <a:ext cx="12057640" cy="12926591"/>
          </a:xfrm>
          <a:prstGeom prst="rect">
            <a:avLst/>
          </a:prstGeom>
          <a:solidFill>
            <a:schemeClr val="bg1"/>
          </a:solidFill>
          <a:ln w="12700">
            <a:solidFill>
              <a:schemeClr val="accent1">
                <a:lumMod val="75000"/>
              </a:schemeClr>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indent="-571500" eaLnBrk="1" hangingPunct="1">
              <a:spcAft>
                <a:spcPts val="600"/>
              </a:spcAft>
              <a:buFont typeface="Wingdings" pitchFamily="2" charset="2"/>
              <a:buChar char="§"/>
            </a:pPr>
            <a:r>
              <a:rPr lang="en-US" sz="3800" kern="0" dirty="0">
                <a:effectLst/>
                <a:latin typeface="Arial" panose="020B0604020202020204" pitchFamily="34" charset="0"/>
                <a:ea typeface="Times New Roman" panose="02020603050405020304" pitchFamily="18" charset="0"/>
              </a:rPr>
              <a:t>Uganda, one of the largest refugee-hosting countries in Africa, currently accommodates 1.62 million refugees.</a:t>
            </a:r>
            <a:r>
              <a:rPr lang="en-US" sz="3800" kern="0" baseline="30000" dirty="0">
                <a:effectLst/>
                <a:latin typeface="Arial" panose="020B0604020202020204" pitchFamily="34" charset="0"/>
                <a:ea typeface="Times New Roman" panose="02020603050405020304" pitchFamily="18" charset="0"/>
              </a:rPr>
              <a:t>1,2</a:t>
            </a:r>
            <a:r>
              <a:rPr lang="en-US" sz="3800" kern="0" dirty="0">
                <a:effectLst/>
                <a:latin typeface="Arial" panose="020B0604020202020204" pitchFamily="34" charset="0"/>
                <a:ea typeface="Times New Roman" panose="02020603050405020304" pitchFamily="18" charset="0"/>
              </a:rPr>
              <a:t> </a:t>
            </a:r>
          </a:p>
          <a:p>
            <a:pPr marL="571500" indent="-571500" eaLnBrk="1" hangingPunct="1">
              <a:spcAft>
                <a:spcPts val="600"/>
              </a:spcAft>
              <a:buFont typeface="Wingdings" pitchFamily="2" charset="2"/>
              <a:buChar char="§"/>
            </a:pPr>
            <a:r>
              <a:rPr lang="en-US" sz="3800" dirty="0">
                <a:effectLst/>
                <a:latin typeface="Arial" panose="020B0604020202020204" pitchFamily="34" charset="0"/>
                <a:ea typeface="Times New Roman" panose="02020603050405020304" pitchFamily="18" charset="0"/>
              </a:rPr>
              <a:t>Refugee and displaced women face significant barriers such as poverty, loss of livelihood, disruption of healthcare services, and the severance of existing social support networks, to accessing timely and effective maternal health services.</a:t>
            </a:r>
            <a:r>
              <a:rPr lang="en-US" sz="3800" baseline="30000" dirty="0">
                <a:effectLst/>
                <a:latin typeface="Arial" panose="020B0604020202020204" pitchFamily="34" charset="0"/>
                <a:ea typeface="Times New Roman" panose="02020603050405020304" pitchFamily="18" charset="0"/>
              </a:rPr>
              <a:t>3,4,5</a:t>
            </a:r>
            <a:r>
              <a:rPr lang="en-US" sz="3800" dirty="0">
                <a:effectLst/>
                <a:latin typeface="Arial" panose="020B0604020202020204" pitchFamily="34" charset="0"/>
                <a:ea typeface="Times New Roman" panose="02020603050405020304" pitchFamily="18" charset="0"/>
              </a:rPr>
              <a:t> </a:t>
            </a:r>
            <a:endParaRPr lang="en-US" sz="3800" dirty="0">
              <a:latin typeface="+mn-lt"/>
            </a:endParaRPr>
          </a:p>
          <a:p>
            <a:pPr marL="571500" indent="-571500" eaLnBrk="1" hangingPunct="1">
              <a:spcAft>
                <a:spcPts val="600"/>
              </a:spcAft>
              <a:buFont typeface="Wingdings" pitchFamily="2" charset="2"/>
              <a:buChar char="§"/>
            </a:pPr>
            <a:r>
              <a:rPr lang="en-US" sz="3800" kern="0" dirty="0">
                <a:latin typeface="Arial" panose="020B0604020202020204" pitchFamily="34" charset="0"/>
                <a:ea typeface="Times New Roman" panose="02020603050405020304" pitchFamily="18" charset="0"/>
              </a:rPr>
              <a:t>L</a:t>
            </a:r>
            <a:r>
              <a:rPr lang="en-US" sz="3800" kern="0" dirty="0">
                <a:effectLst/>
                <a:latin typeface="Arial" panose="020B0604020202020204" pitchFamily="34" charset="0"/>
                <a:ea typeface="Times New Roman" panose="02020603050405020304" pitchFamily="18" charset="0"/>
              </a:rPr>
              <a:t>ack of men's engagement significantly influence refugee women's access to and utilization of maternal health services.</a:t>
            </a:r>
            <a:r>
              <a:rPr lang="en-US" sz="3800" kern="0" baseline="30000" dirty="0">
                <a:latin typeface="Arial" panose="020B0604020202020204" pitchFamily="34" charset="0"/>
                <a:ea typeface="Times New Roman" panose="02020603050405020304" pitchFamily="18" charset="0"/>
              </a:rPr>
              <a:t>6</a:t>
            </a:r>
            <a:endParaRPr lang="en-US" sz="3800" kern="0" baseline="30000" dirty="0">
              <a:effectLst/>
              <a:latin typeface="Arial" panose="020B0604020202020204" pitchFamily="34" charset="0"/>
              <a:ea typeface="Times New Roman" panose="02020603050405020304" pitchFamily="18" charset="0"/>
            </a:endParaRPr>
          </a:p>
          <a:p>
            <a:pPr marL="571500" indent="-571500" eaLnBrk="1" hangingPunct="1">
              <a:spcAft>
                <a:spcPts val="600"/>
              </a:spcAft>
              <a:buFont typeface="Wingdings" pitchFamily="2" charset="2"/>
              <a:buChar char="§"/>
            </a:pPr>
            <a:r>
              <a:rPr lang="en-US" sz="3800" dirty="0">
                <a:effectLst/>
                <a:latin typeface="Arial" panose="020B0604020202020204" pitchFamily="34" charset="0"/>
                <a:ea typeface="Times New Roman" panose="02020603050405020304" pitchFamily="18" charset="0"/>
              </a:rPr>
              <a:t>Increased male engagement in maternal health has been linked to improved antenatal care (ANC) attendance, readiness for pregnancy-related complications, better maternal nutrition, higher likelihood of delivery with skilled birth attendants, and enhanced postpartum care attendance.</a:t>
            </a:r>
            <a:r>
              <a:rPr lang="en-US" sz="3800" baseline="30000" dirty="0">
                <a:effectLst/>
                <a:latin typeface="Arial" panose="020B0604020202020204" pitchFamily="34" charset="0"/>
                <a:ea typeface="Times New Roman" panose="02020603050405020304" pitchFamily="18" charset="0"/>
              </a:rPr>
              <a:t>7</a:t>
            </a:r>
            <a:endParaRPr lang="en-US" sz="3800" kern="0" baseline="30000" dirty="0">
              <a:latin typeface="+mn-lt"/>
              <a:ea typeface="Times New Roman" panose="02020603050405020304" pitchFamily="18" charset="0"/>
            </a:endParaRPr>
          </a:p>
          <a:p>
            <a:pPr marL="571500" indent="-571500" eaLnBrk="1" hangingPunct="1">
              <a:spcAft>
                <a:spcPts val="600"/>
              </a:spcAft>
              <a:buFont typeface="Wingdings" pitchFamily="2" charset="2"/>
              <a:buChar char="§"/>
            </a:pPr>
            <a:r>
              <a:rPr lang="en-US" sz="3800" kern="0" dirty="0">
                <a:effectLst/>
                <a:latin typeface="Arial" panose="020B0604020202020204" pitchFamily="34" charset="0"/>
                <a:ea typeface="Times New Roman" panose="02020603050405020304" pitchFamily="18" charset="0"/>
              </a:rPr>
              <a:t>Despite the documented benefits of involving men in maternal and child health interventions, there is a lack of research on the role of men in maternal health interventions within conflict settings.</a:t>
            </a:r>
            <a:r>
              <a:rPr lang="en-US" sz="3800" kern="0" baseline="30000" dirty="0">
                <a:effectLst/>
                <a:latin typeface="Arial" panose="020B0604020202020204" pitchFamily="34" charset="0"/>
                <a:ea typeface="Times New Roman" panose="02020603050405020304" pitchFamily="18" charset="0"/>
              </a:rPr>
              <a:t>8</a:t>
            </a:r>
            <a:endParaRPr lang="en-US" sz="3800" kern="0" baseline="30000" dirty="0">
              <a:latin typeface="+mn-lt"/>
              <a:ea typeface="Times New Roman" panose="02020603050405020304" pitchFamily="18" charset="0"/>
            </a:endParaRPr>
          </a:p>
        </p:txBody>
      </p:sp>
      <p:sp>
        <p:nvSpPr>
          <p:cNvPr id="48" name="Rectangle 47">
            <a:extLst>
              <a:ext uri="{FF2B5EF4-FFF2-40B4-BE49-F238E27FC236}">
                <a16:creationId xmlns:a16="http://schemas.microsoft.com/office/drawing/2014/main" id="{3840A631-0C48-8CB5-282C-AF8A073FE268}"/>
              </a:ext>
            </a:extLst>
          </p:cNvPr>
          <p:cNvSpPr/>
          <p:nvPr/>
        </p:nvSpPr>
        <p:spPr>
          <a:xfrm>
            <a:off x="1226438" y="5361268"/>
            <a:ext cx="12057640" cy="82296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chemeClr val="accent3">
                    <a:lumMod val="20000"/>
                    <a:lumOff val="80000"/>
                  </a:schemeClr>
                </a:solidFill>
              </a:rPr>
              <a:t>Background</a:t>
            </a:r>
          </a:p>
        </p:txBody>
      </p:sp>
      <p:sp>
        <p:nvSpPr>
          <p:cNvPr id="35" name="Text Box 192">
            <a:extLst>
              <a:ext uri="{FF2B5EF4-FFF2-40B4-BE49-F238E27FC236}">
                <a16:creationId xmlns:a16="http://schemas.microsoft.com/office/drawing/2014/main" id="{78DD1240-E0F7-EBE6-B172-EC13CD1603E6}"/>
              </a:ext>
            </a:extLst>
          </p:cNvPr>
          <p:cNvSpPr txBox="1">
            <a:spLocks noChangeArrowheads="1"/>
          </p:cNvSpPr>
          <p:nvPr/>
        </p:nvSpPr>
        <p:spPr bwMode="auto">
          <a:xfrm>
            <a:off x="1214000" y="20301469"/>
            <a:ext cx="12049295" cy="2973931"/>
          </a:xfrm>
          <a:prstGeom prst="rect">
            <a:avLst/>
          </a:prstGeom>
          <a:solidFill>
            <a:schemeClr val="bg1"/>
          </a:solidFill>
          <a:ln w="12700">
            <a:solidFill>
              <a:schemeClr val="accent1">
                <a:lumMod val="75000"/>
              </a:schemeClr>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marR="0" indent="-571500">
              <a:lnSpc>
                <a:spcPct val="115000"/>
              </a:lnSpc>
              <a:buFont typeface="Wingdings" pitchFamily="2" charset="2"/>
              <a:buChar char="§"/>
            </a:pPr>
            <a:r>
              <a:rPr lang="en-US" sz="3800" dirty="0">
                <a:effectLst/>
                <a:latin typeface="Arial" panose="020B0604020202020204" pitchFamily="34" charset="0"/>
                <a:ea typeface="Times New Roman" panose="02020603050405020304" pitchFamily="18" charset="0"/>
              </a:rPr>
              <a:t>This study explored the perceptions and priorities of African refugees and key stakeholders in </a:t>
            </a:r>
            <a:r>
              <a:rPr lang="en-US" sz="3800" dirty="0" err="1">
                <a:effectLst/>
                <a:latin typeface="Arial" panose="020B0604020202020204" pitchFamily="34" charset="0"/>
                <a:ea typeface="Times New Roman" panose="02020603050405020304" pitchFamily="18" charset="0"/>
              </a:rPr>
              <a:t>Nakivale</a:t>
            </a:r>
            <a:r>
              <a:rPr lang="en-US" sz="3800" dirty="0">
                <a:effectLst/>
                <a:latin typeface="Arial" panose="020B0604020202020204" pitchFamily="34" charset="0"/>
                <a:ea typeface="Times New Roman" panose="02020603050405020304" pitchFamily="18" charset="0"/>
              </a:rPr>
              <a:t> refugee settlement, Uganda, regarding men’s engagement in maternal health.</a:t>
            </a:r>
            <a:endParaRPr lang="en-US" sz="38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1B1E236-36E8-9234-7DCB-D0B16B5DA1F8}"/>
              </a:ext>
            </a:extLst>
          </p:cNvPr>
          <p:cNvSpPr/>
          <p:nvPr/>
        </p:nvSpPr>
        <p:spPr>
          <a:xfrm>
            <a:off x="1164504" y="23472939"/>
            <a:ext cx="12119572" cy="708971"/>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3814" tIns="41907" rIns="83814" bIns="41907" rtlCol="0" anchor="ctr"/>
          <a:lstStyle/>
          <a:p>
            <a:pPr algn="ctr"/>
            <a:r>
              <a:rPr lang="en-US" sz="5400" b="1" dirty="0">
                <a:solidFill>
                  <a:schemeClr val="accent3">
                    <a:lumMod val="20000"/>
                    <a:lumOff val="80000"/>
                  </a:schemeClr>
                </a:solidFill>
              </a:rPr>
              <a:t>Methods</a:t>
            </a:r>
          </a:p>
        </p:txBody>
      </p:sp>
      <p:pic>
        <p:nvPicPr>
          <p:cNvPr id="10" name="Picture 9" descr="A diagram of a medical procedure&#10;&#10;Description automatically generated with medium confidence">
            <a:extLst>
              <a:ext uri="{FF2B5EF4-FFF2-40B4-BE49-F238E27FC236}">
                <a16:creationId xmlns:a16="http://schemas.microsoft.com/office/drawing/2014/main" id="{E7B8846F-A6AB-2213-D9F5-13DDE6962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0778" y="7364333"/>
            <a:ext cx="15506384" cy="5367272"/>
          </a:xfrm>
          <a:prstGeom prst="rect">
            <a:avLst/>
          </a:prstGeom>
        </p:spPr>
      </p:pic>
      <p:sp>
        <p:nvSpPr>
          <p:cNvPr id="21" name="Text Box 180">
            <a:extLst>
              <a:ext uri="{FF2B5EF4-FFF2-40B4-BE49-F238E27FC236}">
                <a16:creationId xmlns:a16="http://schemas.microsoft.com/office/drawing/2014/main" id="{6FC3E210-F2A3-57DD-BED2-12C4160242D5}"/>
              </a:ext>
            </a:extLst>
          </p:cNvPr>
          <p:cNvSpPr txBox="1">
            <a:spLocks noChangeArrowheads="1"/>
          </p:cNvSpPr>
          <p:nvPr/>
        </p:nvSpPr>
        <p:spPr bwMode="auto">
          <a:xfrm>
            <a:off x="24381747" y="6388321"/>
            <a:ext cx="14623821" cy="94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14" tIns="41907" rIns="83814" bIns="41907">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mn-lt"/>
              </a:rPr>
              <a:t>Figure 1. </a:t>
            </a:r>
            <a:r>
              <a:rPr lang="en-US" sz="2800" b="1" dirty="0">
                <a:effectLst/>
                <a:latin typeface="Arial" panose="020B0604020202020204" pitchFamily="34" charset="0"/>
                <a:ea typeface="Times New Roman" panose="02020603050405020304" pitchFamily="18" charset="0"/>
              </a:rPr>
              <a:t>Adapted interdependence model of communal coping and health behavior change for maternal health</a:t>
            </a:r>
            <a:r>
              <a:rPr lang="en-US" sz="2800" b="1" dirty="0">
                <a:latin typeface="+mn-lt"/>
              </a:rPr>
              <a:t>. </a:t>
            </a:r>
          </a:p>
        </p:txBody>
      </p:sp>
      <p:sp>
        <p:nvSpPr>
          <p:cNvPr id="22" name="Text Box 180">
            <a:extLst>
              <a:ext uri="{FF2B5EF4-FFF2-40B4-BE49-F238E27FC236}">
                <a16:creationId xmlns:a16="http://schemas.microsoft.com/office/drawing/2014/main" id="{36BD10A2-03D9-96C5-C036-8CFE9C9BF9F3}"/>
              </a:ext>
            </a:extLst>
          </p:cNvPr>
          <p:cNvSpPr txBox="1">
            <a:spLocks noChangeArrowheads="1"/>
          </p:cNvSpPr>
          <p:nvPr/>
        </p:nvSpPr>
        <p:spPr bwMode="auto">
          <a:xfrm>
            <a:off x="13887556" y="6262904"/>
            <a:ext cx="9931920" cy="5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14" tIns="41907" rIns="83814" bIns="41907">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mn-lt"/>
              </a:rPr>
              <a:t>Table 1. Brief demographic characteristics of participants.  </a:t>
            </a:r>
          </a:p>
        </p:txBody>
      </p:sp>
      <p:sp>
        <p:nvSpPr>
          <p:cNvPr id="28" name="Text Box 194">
            <a:extLst>
              <a:ext uri="{FF2B5EF4-FFF2-40B4-BE49-F238E27FC236}">
                <a16:creationId xmlns:a16="http://schemas.microsoft.com/office/drawing/2014/main" id="{A414D05D-72C8-01C3-290A-6CD2BC16C760}"/>
              </a:ext>
            </a:extLst>
          </p:cNvPr>
          <p:cNvSpPr txBox="1">
            <a:spLocks noChangeArrowheads="1"/>
          </p:cNvSpPr>
          <p:nvPr/>
        </p:nvSpPr>
        <p:spPr bwMode="auto">
          <a:xfrm>
            <a:off x="24795638" y="25519557"/>
            <a:ext cx="14216857" cy="9110162"/>
          </a:xfrm>
          <a:prstGeom prst="rect">
            <a:avLst/>
          </a:prstGeom>
          <a:solidFill>
            <a:schemeClr val="bg1"/>
          </a:solidFill>
          <a:ln w="12700">
            <a:solidFill>
              <a:schemeClr val="accent1">
                <a:lumMod val="75000"/>
              </a:schemeClr>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marR="0" indent="-571500">
              <a:buFont typeface="Wingdings" pitchFamily="2" charset="2"/>
              <a:buChar char="§"/>
            </a:pPr>
            <a:r>
              <a:rPr lang="en-US" sz="3800" dirty="0">
                <a:effectLst/>
                <a:latin typeface="Arial" panose="020B0604020202020204" pitchFamily="34" charset="0"/>
                <a:ea typeface="Times New Roman" panose="02020603050405020304" pitchFamily="18" charset="0"/>
              </a:rPr>
              <a:t>Maternal health should be reframed as a shared responsibility between partners, not solely a women’s issue.</a:t>
            </a:r>
          </a:p>
          <a:p>
            <a:pPr marL="571500" marR="0" indent="-571500">
              <a:buFont typeface="Wingdings" pitchFamily="2" charset="2"/>
              <a:buChar char="§"/>
            </a:pPr>
            <a:r>
              <a:rPr lang="en-US" sz="3800" dirty="0"/>
              <a:t>Both individual and relational factors shape African refugee couples’ joint efforts toward optimal maternal health.</a:t>
            </a:r>
          </a:p>
          <a:p>
            <a:pPr marL="571500" marR="0" indent="-571500">
              <a:buFont typeface="Wingdings" pitchFamily="2" charset="2"/>
              <a:buChar char="§"/>
            </a:pPr>
            <a:r>
              <a:rPr lang="en-US" sz="3800" dirty="0">
                <a:effectLst/>
                <a:latin typeface="Arial" panose="020B0604020202020204" pitchFamily="34" charset="0"/>
                <a:ea typeface="Times New Roman" panose="02020603050405020304" pitchFamily="18" charset="0"/>
              </a:rPr>
              <a:t>To effectively engage African refugee men and </a:t>
            </a:r>
            <a:r>
              <a:rPr lang="en-US" sz="3800">
                <a:effectLst/>
                <a:latin typeface="Arial" panose="020B0604020202020204" pitchFamily="34" charset="0"/>
                <a:ea typeface="Times New Roman" panose="02020603050405020304" pitchFamily="18" charset="0"/>
              </a:rPr>
              <a:t>couples to </a:t>
            </a:r>
            <a:r>
              <a:rPr lang="en-US" sz="3800" dirty="0">
                <a:effectLst/>
                <a:latin typeface="Arial" panose="020B0604020202020204" pitchFamily="34" charset="0"/>
                <a:ea typeface="Times New Roman" panose="02020603050405020304" pitchFamily="18" charset="0"/>
              </a:rPr>
              <a:t>improve outcomes, interventions must prioritize men’s involvement alongside women-focused efforts, eventually addressing couples together. </a:t>
            </a:r>
          </a:p>
          <a:p>
            <a:pPr marL="571500" indent="-571500">
              <a:buFont typeface="Wingdings" pitchFamily="2" charset="2"/>
              <a:buChar char="§"/>
            </a:pPr>
            <a:r>
              <a:rPr lang="en-US" sz="3800" dirty="0">
                <a:effectLst/>
                <a:latin typeface="Arial" panose="020B0604020202020204" pitchFamily="34" charset="0"/>
                <a:ea typeface="Times New Roman" panose="02020603050405020304" pitchFamily="18" charset="0"/>
              </a:rPr>
              <a:t>Future interventions should address diverse topics such as financial literacy, income-generating skills, mental health support, and family planning education. </a:t>
            </a:r>
          </a:p>
          <a:p>
            <a:pPr marL="571500" indent="-571500">
              <a:buFont typeface="Wingdings" pitchFamily="2" charset="2"/>
              <a:buChar char="§"/>
            </a:pPr>
            <a:r>
              <a:rPr lang="en-US" sz="3800" dirty="0">
                <a:effectLst/>
                <a:latin typeface="Arial" panose="020B0604020202020204" pitchFamily="34" charset="0"/>
                <a:ea typeface="Times New Roman" panose="02020603050405020304" pitchFamily="18" charset="0"/>
              </a:rPr>
              <a:t>Involving community leaders and utilizing existing savings groups were suggested strategies to boost participation and ensure the intervention’s success.</a:t>
            </a:r>
            <a:endParaRPr lang="en-US" sz="3800" dirty="0">
              <a:effectLst/>
              <a:latin typeface="Times New Roman" panose="02020603050405020304" pitchFamily="18" charset="0"/>
              <a:ea typeface="Times New Roman" panose="02020603050405020304" pitchFamily="18" charset="0"/>
            </a:endParaRPr>
          </a:p>
          <a:p>
            <a:pPr marL="571500" marR="0" indent="-571500">
              <a:buFont typeface="Wingdings" pitchFamily="2" charset="2"/>
              <a:buChar char="§"/>
            </a:pPr>
            <a:endParaRPr lang="en-US" sz="3800" dirty="0">
              <a:effectLst/>
              <a:latin typeface="Times New Roman" panose="02020603050405020304" pitchFamily="18" charset="0"/>
              <a:ea typeface="Times New Roman" panose="02020603050405020304" pitchFamily="18" charset="0"/>
            </a:endParaRPr>
          </a:p>
        </p:txBody>
      </p:sp>
      <p:graphicFrame>
        <p:nvGraphicFramePr>
          <p:cNvPr id="30" name="Table 29">
            <a:extLst>
              <a:ext uri="{FF2B5EF4-FFF2-40B4-BE49-F238E27FC236}">
                <a16:creationId xmlns:a16="http://schemas.microsoft.com/office/drawing/2014/main" id="{163ED7EE-6107-7E7E-C241-0C6FE8A90C64}"/>
              </a:ext>
            </a:extLst>
          </p:cNvPr>
          <p:cNvGraphicFramePr>
            <a:graphicFrameLocks noGrp="1"/>
          </p:cNvGraphicFramePr>
          <p:nvPr>
            <p:extLst>
              <p:ext uri="{D42A27DB-BD31-4B8C-83A1-F6EECF244321}">
                <p14:modId xmlns:p14="http://schemas.microsoft.com/office/powerpoint/2010/main" val="18099782"/>
              </p:ext>
            </p:extLst>
          </p:nvPr>
        </p:nvGraphicFramePr>
        <p:xfrm>
          <a:off x="13908338" y="6751766"/>
          <a:ext cx="9128341" cy="11148072"/>
        </p:xfrm>
        <a:graphic>
          <a:graphicData uri="http://schemas.openxmlformats.org/drawingml/2006/table">
            <a:tbl>
              <a:tblPr firstRow="1" firstCol="1" bandRow="1">
                <a:tableStyleId>{5C22544A-7EE6-4342-B048-85BDC9FD1C3A}</a:tableStyleId>
              </a:tblPr>
              <a:tblGrid>
                <a:gridCol w="4471717">
                  <a:extLst>
                    <a:ext uri="{9D8B030D-6E8A-4147-A177-3AD203B41FA5}">
                      <a16:colId xmlns:a16="http://schemas.microsoft.com/office/drawing/2014/main" val="4198107767"/>
                    </a:ext>
                  </a:extLst>
                </a:gridCol>
                <a:gridCol w="1475255">
                  <a:extLst>
                    <a:ext uri="{9D8B030D-6E8A-4147-A177-3AD203B41FA5}">
                      <a16:colId xmlns:a16="http://schemas.microsoft.com/office/drawing/2014/main" val="3550411050"/>
                    </a:ext>
                  </a:extLst>
                </a:gridCol>
                <a:gridCol w="1600200">
                  <a:extLst>
                    <a:ext uri="{9D8B030D-6E8A-4147-A177-3AD203B41FA5}">
                      <a16:colId xmlns:a16="http://schemas.microsoft.com/office/drawing/2014/main" val="1472369463"/>
                    </a:ext>
                  </a:extLst>
                </a:gridCol>
                <a:gridCol w="1581169">
                  <a:extLst>
                    <a:ext uri="{9D8B030D-6E8A-4147-A177-3AD203B41FA5}">
                      <a16:colId xmlns:a16="http://schemas.microsoft.com/office/drawing/2014/main" val="2175291248"/>
                    </a:ext>
                  </a:extLst>
                </a:gridCol>
              </a:tblGrid>
              <a:tr h="445686">
                <a:tc>
                  <a:txBody>
                    <a:bodyPr/>
                    <a:lstStyle/>
                    <a:p>
                      <a:pPr marL="0" marR="0">
                        <a:lnSpc>
                          <a:spcPct val="115000"/>
                        </a:lnSpc>
                      </a:pPr>
                      <a:r>
                        <a:rPr lang="en-US" sz="2400" kern="100" dirty="0">
                          <a:effectLst/>
                        </a:rPr>
                        <a:t> </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Total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Individual interviews</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Focus group discussions</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11784584"/>
                  </a:ext>
                </a:extLst>
              </a:tr>
              <a:tr h="216967">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N=78</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N=14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N=64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63607530"/>
                  </a:ext>
                </a:extLst>
              </a:tr>
              <a:tr h="216967">
                <a:tc>
                  <a:txBody>
                    <a:bodyPr/>
                    <a:lstStyle/>
                    <a:p>
                      <a:pPr marL="0" marR="0">
                        <a:lnSpc>
                          <a:spcPct val="115000"/>
                        </a:lnSpc>
                      </a:pPr>
                      <a:r>
                        <a:rPr lang="en-US" sz="2400" kern="100">
                          <a:effectLst/>
                        </a:rPr>
                        <a:t>Gender, n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37832307"/>
                  </a:ext>
                </a:extLst>
              </a:tr>
              <a:tr h="216967">
                <a:tc>
                  <a:txBody>
                    <a:bodyPr/>
                    <a:lstStyle/>
                    <a:p>
                      <a:pPr marL="0" marR="0">
                        <a:lnSpc>
                          <a:spcPct val="115000"/>
                        </a:lnSpc>
                      </a:pPr>
                      <a:r>
                        <a:rPr lang="en-US" sz="2400" kern="100">
                          <a:effectLst/>
                        </a:rPr>
                        <a:t>     Men</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43 (61.4%)</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12 (85.7%)</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31 (48.4%)</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34064268"/>
                  </a:ext>
                </a:extLst>
              </a:tr>
              <a:tr h="216967">
                <a:tc>
                  <a:txBody>
                    <a:bodyPr/>
                    <a:lstStyle/>
                    <a:p>
                      <a:pPr marL="0" marR="0">
                        <a:lnSpc>
                          <a:spcPct val="115000"/>
                        </a:lnSpc>
                      </a:pPr>
                      <a:r>
                        <a:rPr lang="en-US" sz="2400" kern="100" dirty="0">
                          <a:effectLst/>
                        </a:rPr>
                        <a:t>     Women</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27 (38.6%)</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2 (14.3%)</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33 (51.6%)</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71486575"/>
                  </a:ext>
                </a:extLst>
              </a:tr>
              <a:tr h="216967">
                <a:tc>
                  <a:txBody>
                    <a:bodyPr/>
                    <a:lstStyle/>
                    <a:p>
                      <a:pPr marL="0" marR="0">
                        <a:lnSpc>
                          <a:spcPct val="115000"/>
                        </a:lnSpc>
                      </a:pPr>
                      <a:r>
                        <a:rPr lang="en-US" sz="2400" kern="100" dirty="0">
                          <a:effectLst/>
                        </a:rPr>
                        <a:t>Marital status, n (%)</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 </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76217601"/>
                  </a:ext>
                </a:extLst>
              </a:tr>
              <a:tr h="216967">
                <a:tc>
                  <a:txBody>
                    <a:bodyPr/>
                    <a:lstStyle/>
                    <a:p>
                      <a:pPr marL="0" marR="0">
                        <a:lnSpc>
                          <a:spcPct val="115000"/>
                        </a:lnSpc>
                      </a:pPr>
                      <a:r>
                        <a:rPr lang="en-US" sz="2400" kern="100" dirty="0">
                          <a:effectLst/>
                        </a:rPr>
                        <a:t>     Married</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60 (76.9%)</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12 (85.7%)</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48 (75.0%)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74343359"/>
                  </a:ext>
                </a:extLst>
              </a:tr>
              <a:tr h="216967">
                <a:tc>
                  <a:txBody>
                    <a:bodyPr/>
                    <a:lstStyle/>
                    <a:p>
                      <a:pPr marL="0" marR="0">
                        <a:lnSpc>
                          <a:spcPct val="115000"/>
                        </a:lnSpc>
                      </a:pPr>
                      <a:r>
                        <a:rPr lang="en-US" sz="2400" kern="100">
                          <a:effectLst/>
                        </a:rPr>
                        <a:t>     Divorced/separated/widowed</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7 (9.0%)</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1 (7.1%)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6 (9.4%)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44779664"/>
                  </a:ext>
                </a:extLst>
              </a:tr>
              <a:tr h="216967">
                <a:tc>
                  <a:txBody>
                    <a:bodyPr/>
                    <a:lstStyle/>
                    <a:p>
                      <a:pPr marL="0" marR="0">
                        <a:lnSpc>
                          <a:spcPct val="115000"/>
                        </a:lnSpc>
                      </a:pPr>
                      <a:r>
                        <a:rPr lang="en-US" sz="2400" kern="100" dirty="0">
                          <a:effectLst/>
                        </a:rPr>
                        <a:t>     Single/never married</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11 (14.1%)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1 (7.1%)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10 (15.6%)</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8601425"/>
                  </a:ext>
                </a:extLst>
              </a:tr>
              <a:tr h="216967">
                <a:tc>
                  <a:txBody>
                    <a:bodyPr/>
                    <a:lstStyle/>
                    <a:p>
                      <a:pPr marL="0" marR="0">
                        <a:lnSpc>
                          <a:spcPct val="115000"/>
                        </a:lnSpc>
                      </a:pPr>
                      <a:r>
                        <a:rPr lang="en-US" sz="2400" kern="100">
                          <a:effectLst/>
                        </a:rPr>
                        <a:t>Education level, n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07196620"/>
                  </a:ext>
                </a:extLst>
              </a:tr>
              <a:tr h="216967">
                <a:tc>
                  <a:txBody>
                    <a:bodyPr/>
                    <a:lstStyle/>
                    <a:p>
                      <a:pPr marL="0" marR="0">
                        <a:lnSpc>
                          <a:spcPct val="115000"/>
                        </a:lnSpc>
                      </a:pPr>
                      <a:r>
                        <a:rPr lang="en-US" sz="2400" kern="100" dirty="0">
                          <a:effectLst/>
                        </a:rPr>
                        <a:t>     Primary of lower</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50 (64.1%)</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0 (0.0%)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50 (78.1%)</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08895690"/>
                  </a:ext>
                </a:extLst>
              </a:tr>
              <a:tr h="216967">
                <a:tc>
                  <a:txBody>
                    <a:bodyPr/>
                    <a:lstStyle/>
                    <a:p>
                      <a:pPr marL="0" marR="0">
                        <a:lnSpc>
                          <a:spcPct val="115000"/>
                        </a:lnSpc>
                      </a:pPr>
                      <a:r>
                        <a:rPr lang="en-US" sz="2400" kern="100" dirty="0">
                          <a:effectLst/>
                        </a:rPr>
                        <a:t>     Secondary or higher</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28 (38.3%)</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14 (100%)</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14 (21.9%)</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59608759"/>
                  </a:ext>
                </a:extLst>
              </a:tr>
              <a:tr h="216967">
                <a:tc>
                  <a:txBody>
                    <a:bodyPr/>
                    <a:lstStyle/>
                    <a:p>
                      <a:pPr marL="0" marR="0"/>
                      <a:r>
                        <a:rPr lang="en-US" sz="2400" kern="100" dirty="0">
                          <a:effectLst/>
                        </a:rPr>
                        <a:t>Desired number of children n (SD)</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5.2 (2.0)</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4.6 (2.4)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5.3 (1.8)</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38115433"/>
                  </a:ext>
                </a:extLst>
              </a:tr>
              <a:tr h="216967">
                <a:tc>
                  <a:txBody>
                    <a:bodyPr/>
                    <a:lstStyle/>
                    <a:p>
                      <a:pPr marL="0" marR="0"/>
                      <a:r>
                        <a:rPr lang="en-US" sz="2400" kern="100">
                          <a:effectLst/>
                        </a:rPr>
                        <a:t>Number of total children</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4.5 (2.5)</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4.4 (2.7)</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4.6 (2.5)</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2106534"/>
                  </a:ext>
                </a:extLst>
              </a:tr>
              <a:tr h="216967">
                <a:tc>
                  <a:txBody>
                    <a:bodyPr/>
                    <a:lstStyle/>
                    <a:p>
                      <a:pPr marL="0" marR="0"/>
                      <a:r>
                        <a:rPr lang="en-US" sz="2400" kern="100" dirty="0">
                          <a:effectLst/>
                        </a:rPr>
                        <a:t>Age of youngest child</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8208298"/>
                  </a:ext>
                </a:extLst>
              </a:tr>
              <a:tr h="0">
                <a:tc>
                  <a:txBody>
                    <a:bodyPr/>
                    <a:lstStyle/>
                    <a:p>
                      <a:pPr marL="0" marR="0"/>
                      <a:r>
                        <a:rPr lang="en-US" sz="2400" kern="100" dirty="0">
                          <a:effectLst/>
                        </a:rPr>
                        <a:t>     5 years or younger</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56 (71.8%)</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11 (78.5%)</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45 (70.4%)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88720601"/>
                  </a:ext>
                </a:extLst>
              </a:tr>
              <a:tr h="216967">
                <a:tc>
                  <a:txBody>
                    <a:bodyPr/>
                    <a:lstStyle/>
                    <a:p>
                      <a:pPr marL="0" marR="0"/>
                      <a:r>
                        <a:rPr lang="en-US" sz="2400" kern="100" dirty="0">
                          <a:effectLst/>
                        </a:rPr>
                        <a:t>     Older than 5 years</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a:effectLst/>
                        </a:rPr>
                        <a:t>14 (17.9%)</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1 (7.1%)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13 (20.3%)</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51575934"/>
                  </a:ext>
                </a:extLst>
              </a:tr>
              <a:tr h="216967">
                <a:tc>
                  <a:txBody>
                    <a:bodyPr/>
                    <a:lstStyle/>
                    <a:p>
                      <a:pPr marL="0" marR="0"/>
                      <a:r>
                        <a:rPr lang="en-US" sz="2400" kern="100" dirty="0">
                          <a:effectLst/>
                        </a:rPr>
                        <a:t>     Not applicable*/missing</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8 (10.3%)</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2 (14.3%)</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6 (9.4%)</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81216335"/>
                  </a:ext>
                </a:extLst>
              </a:tr>
              <a:tr h="216967">
                <a:tc>
                  <a:txBody>
                    <a:bodyPr/>
                    <a:lstStyle/>
                    <a:p>
                      <a:pPr marL="0" marR="0"/>
                      <a:r>
                        <a:rPr lang="en-US" sz="2400" kern="100">
                          <a:effectLst/>
                        </a:rPr>
                        <a:t>Country of origin, n (%)</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 </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 </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98059834"/>
                  </a:ext>
                </a:extLst>
              </a:tr>
              <a:tr h="216967">
                <a:tc>
                  <a:txBody>
                    <a:bodyPr/>
                    <a:lstStyle/>
                    <a:p>
                      <a:pPr marL="0" marR="0"/>
                      <a:r>
                        <a:rPr lang="en-US" sz="2400" kern="100">
                          <a:effectLst/>
                        </a:rPr>
                        <a:t>     Democratic Republic of Congo</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a:effectLst/>
                        </a:rPr>
                        <a:t>19 (24.4%)</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3 (21.4%)</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16 (25.0%)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71454567"/>
                  </a:ext>
                </a:extLst>
              </a:tr>
              <a:tr h="216967">
                <a:tc>
                  <a:txBody>
                    <a:bodyPr/>
                    <a:lstStyle/>
                    <a:p>
                      <a:pPr marL="0" marR="0"/>
                      <a:r>
                        <a:rPr lang="en-US" sz="2400" kern="100">
                          <a:effectLst/>
                        </a:rPr>
                        <a:t>     Burundi</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17 (21.8%)</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1 (7.1%)</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16 (25.0%)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86337882"/>
                  </a:ext>
                </a:extLst>
              </a:tr>
              <a:tr h="216967">
                <a:tc>
                  <a:txBody>
                    <a:bodyPr/>
                    <a:lstStyle/>
                    <a:p>
                      <a:pPr marL="0" marR="0"/>
                      <a:r>
                        <a:rPr lang="en-US" sz="2400" kern="100">
                          <a:effectLst/>
                        </a:rPr>
                        <a:t>     Rwanda</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a:effectLst/>
                        </a:rPr>
                        <a:t>19 (24.4%)</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4 (28.6%)</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15 (23.4%)</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70055450"/>
                  </a:ext>
                </a:extLst>
              </a:tr>
              <a:tr h="216967">
                <a:tc>
                  <a:txBody>
                    <a:bodyPr/>
                    <a:lstStyle/>
                    <a:p>
                      <a:pPr marL="0" marR="0"/>
                      <a:r>
                        <a:rPr lang="en-US" sz="2400" kern="100">
                          <a:effectLst/>
                        </a:rPr>
                        <a:t>     Somalia</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a:effectLst/>
                        </a:rPr>
                        <a:t>17 (21.8%)</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a:effectLst/>
                        </a:rPr>
                        <a:t>0 (0.0%)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a:effectLst/>
                        </a:rPr>
                        <a:t>17 (26.6%)</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87102497"/>
                  </a:ext>
                </a:extLst>
              </a:tr>
              <a:tr h="216967">
                <a:tc>
                  <a:txBody>
                    <a:bodyPr/>
                    <a:lstStyle/>
                    <a:p>
                      <a:pPr marL="0" marR="0"/>
                      <a:r>
                        <a:rPr lang="en-US" sz="2400" kern="100" dirty="0">
                          <a:effectLst/>
                        </a:rPr>
                        <a:t>     Uganda</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6 (7.7%)</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6 (42.9%)</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0 (0.0%)</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56924483"/>
                  </a:ext>
                </a:extLst>
              </a:tr>
              <a:tr h="397773">
                <a:tc>
                  <a:txBody>
                    <a:bodyPr/>
                    <a:lstStyle/>
                    <a:p>
                      <a:pPr marL="0" marR="0"/>
                      <a:r>
                        <a:rPr lang="en-US" sz="2400" kern="100" dirty="0">
                          <a:effectLst/>
                        </a:rPr>
                        <a:t>Years lived/worked in </a:t>
                      </a:r>
                      <a:r>
                        <a:rPr lang="en-US" sz="2400" kern="100" dirty="0" err="1">
                          <a:effectLst/>
                        </a:rPr>
                        <a:t>Nakivale</a:t>
                      </a:r>
                      <a:r>
                        <a:rPr lang="en-US" sz="2400" kern="100" dirty="0">
                          <a:effectLst/>
                        </a:rPr>
                        <a:t> refugee settlement n (SD)</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15000"/>
                        </a:lnSpc>
                      </a:pPr>
                      <a:r>
                        <a:rPr lang="en-US" sz="2400" kern="100">
                          <a:effectLst/>
                        </a:rPr>
                        <a:t>12.3 (6.0)</a:t>
                      </a:r>
                      <a:endParaRPr lang="en-US" sz="2400" kern="10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pPr>
                      <a:r>
                        <a:rPr lang="en-US" sz="2400" kern="100" dirty="0">
                          <a:effectLst/>
                        </a:rPr>
                        <a:t>10.3 (7.2)</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400" kern="100" dirty="0">
                          <a:effectLst/>
                        </a:rPr>
                        <a:t>12.8 (5.6)</a:t>
                      </a:r>
                      <a:endParaRPr lang="en-US" sz="2400" kern="100" dirty="0">
                        <a:effectLst/>
                        <a:latin typeface="Aptos" panose="020B000402020202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5249630"/>
                  </a:ext>
                </a:extLst>
              </a:tr>
            </a:tbl>
          </a:graphicData>
        </a:graphic>
      </p:graphicFrame>
      <p:graphicFrame>
        <p:nvGraphicFramePr>
          <p:cNvPr id="2" name="Table 1">
            <a:extLst>
              <a:ext uri="{FF2B5EF4-FFF2-40B4-BE49-F238E27FC236}">
                <a16:creationId xmlns:a16="http://schemas.microsoft.com/office/drawing/2014/main" id="{79421B15-5697-43CC-5196-30AB740E5AD8}"/>
              </a:ext>
            </a:extLst>
          </p:cNvPr>
          <p:cNvGraphicFramePr>
            <a:graphicFrameLocks noGrp="1"/>
          </p:cNvGraphicFramePr>
          <p:nvPr>
            <p:extLst>
              <p:ext uri="{D42A27DB-BD31-4B8C-83A1-F6EECF244321}">
                <p14:modId xmlns:p14="http://schemas.microsoft.com/office/powerpoint/2010/main" val="607027102"/>
              </p:ext>
            </p:extLst>
          </p:nvPr>
        </p:nvGraphicFramePr>
        <p:xfrm>
          <a:off x="24830274" y="14439186"/>
          <a:ext cx="6304984" cy="8799627"/>
        </p:xfrm>
        <a:graphic>
          <a:graphicData uri="http://schemas.openxmlformats.org/drawingml/2006/table">
            <a:tbl>
              <a:tblPr firstRow="1" firstCol="1" bandRow="1">
                <a:tableStyleId>{5C22544A-7EE6-4342-B048-85BDC9FD1C3A}</a:tableStyleId>
              </a:tblPr>
              <a:tblGrid>
                <a:gridCol w="1481274">
                  <a:extLst>
                    <a:ext uri="{9D8B030D-6E8A-4147-A177-3AD203B41FA5}">
                      <a16:colId xmlns:a16="http://schemas.microsoft.com/office/drawing/2014/main" val="4041286589"/>
                    </a:ext>
                  </a:extLst>
                </a:gridCol>
                <a:gridCol w="4823710">
                  <a:extLst>
                    <a:ext uri="{9D8B030D-6E8A-4147-A177-3AD203B41FA5}">
                      <a16:colId xmlns:a16="http://schemas.microsoft.com/office/drawing/2014/main" val="1741080526"/>
                    </a:ext>
                  </a:extLst>
                </a:gridCol>
              </a:tblGrid>
              <a:tr h="387147">
                <a:tc gridSpan="2">
                  <a:txBody>
                    <a:bodyPr/>
                    <a:lstStyle/>
                    <a:p>
                      <a:pPr marL="0" marR="0"/>
                      <a:r>
                        <a:rPr lang="en-US" sz="2400" kern="100">
                          <a:effectLst/>
                        </a:rPr>
                        <a:t>Communal coping</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634973988"/>
                  </a:ext>
                </a:extLst>
              </a:tr>
              <a:tr h="4126698">
                <a:tc>
                  <a:txBody>
                    <a:bodyPr/>
                    <a:lstStyle/>
                    <a:p>
                      <a:pPr marL="0" marR="0"/>
                      <a:r>
                        <a:rPr lang="en-US" sz="2400" kern="100">
                          <a:effectLst/>
                        </a:rPr>
                        <a:t>     Effective </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r>
                        <a:rPr lang="en-US" sz="2400" kern="100" dirty="0">
                          <a:effectLst/>
                        </a:rPr>
                        <a:t>“…when a man and a woman talk and decide on family planning methods... they sit down and decide that since (a specific type of) family planning has failed, let’s use condoms. But between them, one may not buy the idea... one says, ‘I don’t want it (condom).’ Then the man tries and leaves you alone and says, ‘woman, let me leave you alone, don’t cause me problems of maybe making you pregnant again…So it helps him take care very well based on the decisions we both made.’” (Congolese woman, FGD)</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40641346"/>
                  </a:ext>
                </a:extLst>
              </a:tr>
              <a:tr h="2547141">
                <a:tc>
                  <a:txBody>
                    <a:bodyPr/>
                    <a:lstStyle/>
                    <a:p>
                      <a:pPr marL="0" marR="0"/>
                      <a:r>
                        <a:rPr lang="en-US" sz="2400" kern="100">
                          <a:effectLst/>
                        </a:rPr>
                        <a:t>     Ineffective</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r>
                        <a:rPr lang="en-US" sz="2400" kern="100" dirty="0">
                          <a:effectLst/>
                        </a:rPr>
                        <a:t>“I know one family... the husband told the wife that he didn’t want a third child... the wife conceived, and the daddy immediately left the family... they are there struggling with life because they produced without planning.” (Zone-based community leader, IDI)</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4836749"/>
                  </a:ext>
                </a:extLst>
              </a:tr>
            </a:tbl>
          </a:graphicData>
        </a:graphic>
      </p:graphicFrame>
      <p:graphicFrame>
        <p:nvGraphicFramePr>
          <p:cNvPr id="3" name="Table 2">
            <a:extLst>
              <a:ext uri="{FF2B5EF4-FFF2-40B4-BE49-F238E27FC236}">
                <a16:creationId xmlns:a16="http://schemas.microsoft.com/office/drawing/2014/main" id="{2CA8FCA8-39A8-5A7C-0008-787150D1C6F1}"/>
              </a:ext>
            </a:extLst>
          </p:cNvPr>
          <p:cNvGraphicFramePr>
            <a:graphicFrameLocks noGrp="1"/>
          </p:cNvGraphicFramePr>
          <p:nvPr>
            <p:extLst>
              <p:ext uri="{D42A27DB-BD31-4B8C-83A1-F6EECF244321}">
                <p14:modId xmlns:p14="http://schemas.microsoft.com/office/powerpoint/2010/main" val="1454256737"/>
              </p:ext>
            </p:extLst>
          </p:nvPr>
        </p:nvGraphicFramePr>
        <p:xfrm>
          <a:off x="31440331" y="14430712"/>
          <a:ext cx="7457481" cy="9481711"/>
        </p:xfrm>
        <a:graphic>
          <a:graphicData uri="http://schemas.openxmlformats.org/drawingml/2006/table">
            <a:tbl>
              <a:tblPr firstRow="1" firstCol="1" bandRow="1">
                <a:tableStyleId>{5C22544A-7EE6-4342-B048-85BDC9FD1C3A}</a:tableStyleId>
              </a:tblPr>
              <a:tblGrid>
                <a:gridCol w="1766893">
                  <a:extLst>
                    <a:ext uri="{9D8B030D-6E8A-4147-A177-3AD203B41FA5}">
                      <a16:colId xmlns:a16="http://schemas.microsoft.com/office/drawing/2014/main" val="59663294"/>
                    </a:ext>
                  </a:extLst>
                </a:gridCol>
                <a:gridCol w="5690588">
                  <a:extLst>
                    <a:ext uri="{9D8B030D-6E8A-4147-A177-3AD203B41FA5}">
                      <a16:colId xmlns:a16="http://schemas.microsoft.com/office/drawing/2014/main" val="2617311235"/>
                    </a:ext>
                  </a:extLst>
                </a:gridCol>
              </a:tblGrid>
              <a:tr h="361834">
                <a:tc gridSpan="2">
                  <a:txBody>
                    <a:bodyPr/>
                    <a:lstStyle/>
                    <a:p>
                      <a:pPr marL="0" marR="0"/>
                      <a:r>
                        <a:rPr lang="en-US" sz="2400" kern="100">
                          <a:effectLst/>
                        </a:rPr>
                        <a:t>Health Enhancing Behaviors</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538235227"/>
                  </a:ext>
                </a:extLst>
              </a:tr>
              <a:tr h="2334151">
                <a:tc>
                  <a:txBody>
                    <a:bodyPr/>
                    <a:lstStyle/>
                    <a:p>
                      <a:pPr marL="0" marR="0"/>
                      <a:r>
                        <a:rPr lang="en-US" sz="2400" kern="100">
                          <a:effectLst/>
                        </a:rPr>
                        <a:t>Use family resources for maternal health </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r>
                        <a:rPr lang="en-US" sz="2400" kern="100" dirty="0">
                          <a:effectLst/>
                        </a:rPr>
                        <a:t>“…. Immediately after conception, you get to know how to take care of the pregnancy up to the time of birth. You look out for the baby’s clothes at birth, get to know that it shall need a baby shawl to carry the baby...” (Congolese man, FGD)</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9554908"/>
                  </a:ext>
                </a:extLst>
              </a:tr>
              <a:tr h="1524000">
                <a:tc>
                  <a:txBody>
                    <a:bodyPr/>
                    <a:lstStyle/>
                    <a:p>
                      <a:pPr marL="0" marR="0"/>
                      <a:r>
                        <a:rPr lang="en-US" sz="2400" kern="100">
                          <a:effectLst/>
                        </a:rPr>
                        <a:t>Joint attendance in ANC and checkups </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r>
                        <a:rPr lang="en-US" sz="2400" kern="100" dirty="0">
                          <a:effectLst/>
                        </a:rPr>
                        <a:t>“The first thing is supporting her and accompanying getting to the doctor and do all the tests related to pregnancy.” (Burundi man, FGD)</a:t>
                      </a:r>
                    </a:p>
                  </a:txBody>
                  <a:tcPr marL="68580" marR="68580" marT="0" marB="0"/>
                </a:tc>
                <a:extLst>
                  <a:ext uri="{0D108BD9-81ED-4DB2-BD59-A6C34878D82A}">
                    <a16:rowId xmlns:a16="http://schemas.microsoft.com/office/drawing/2014/main" val="3450252666"/>
                  </a:ext>
                </a:extLst>
              </a:tr>
              <a:tr h="3048000">
                <a:tc>
                  <a:txBody>
                    <a:bodyPr/>
                    <a:lstStyle/>
                    <a:p>
                      <a:pPr marL="0" marR="0"/>
                      <a:r>
                        <a:rPr lang="en-US" sz="2400" kern="100">
                          <a:effectLst/>
                        </a:rPr>
                        <a:t>Uptake of contraceptive methods</a:t>
                      </a:r>
                      <a:endParaRPr lang="en-US" sz="24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r>
                        <a:rPr lang="en-US" sz="2400" kern="100" dirty="0">
                          <a:effectLst/>
                        </a:rPr>
                        <a:t>“To me, the way we do it, although most times I don’t see it here in hospitals, is by using the beads method. It was so helpful without taking any tablet or injection... After your periods, you would know the days to spend before meeting up with a man based on the way you agreed and understand each other.” (Congolese woman, FGD)</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08695842"/>
                  </a:ext>
                </a:extLst>
              </a:tr>
              <a:tr h="2209800">
                <a:tc>
                  <a:txBody>
                    <a:bodyPr/>
                    <a:lstStyle/>
                    <a:p>
                      <a:pPr marL="0" marR="0"/>
                      <a:r>
                        <a:rPr lang="en-US" sz="2400" kern="100" dirty="0">
                          <a:effectLst/>
                        </a:rPr>
                        <a:t>Sharing household chores</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r>
                        <a:rPr lang="en-US" sz="2400" kern="100" dirty="0">
                          <a:effectLst/>
                        </a:rPr>
                        <a:t>““when he knows that the wife is pregnant, he doesn't let her do heavy work and gives her food that prevent diseases including greens and are on the side of the wife. It makes the baby inside to feel well.” (Burundi woman, FGD)</a:t>
                      </a:r>
                      <a:endParaRPr lang="en-US" sz="24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87820336"/>
                  </a:ext>
                </a:extLst>
              </a:tr>
            </a:tbl>
          </a:graphicData>
        </a:graphic>
      </p:graphicFrame>
      <p:sp>
        <p:nvSpPr>
          <p:cNvPr id="6" name="Rectangle 1">
            <a:extLst>
              <a:ext uri="{FF2B5EF4-FFF2-40B4-BE49-F238E27FC236}">
                <a16:creationId xmlns:a16="http://schemas.microsoft.com/office/drawing/2014/main" id="{EE3A732C-AAD5-05BA-51DC-241A527E4403}"/>
              </a:ext>
            </a:extLst>
          </p:cNvPr>
          <p:cNvSpPr>
            <a:spLocks noChangeArrowheads="1"/>
          </p:cNvSpPr>
          <p:nvPr/>
        </p:nvSpPr>
        <p:spPr bwMode="auto">
          <a:xfrm>
            <a:off x="31459381" y="13420041"/>
            <a:ext cx="74574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Table 3</a:t>
            </a:r>
            <a:r>
              <a:rPr kumimoji="0" lang="en-US" altLang="en-US"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Quotes related to health enhancing behaviors.</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
        <p:nvSpPr>
          <p:cNvPr id="7" name="Text Box 194">
            <a:extLst>
              <a:ext uri="{FF2B5EF4-FFF2-40B4-BE49-F238E27FC236}">
                <a16:creationId xmlns:a16="http://schemas.microsoft.com/office/drawing/2014/main" id="{FBFB8EC8-8F71-0BF4-DE25-53DB3FB43E8E}"/>
              </a:ext>
            </a:extLst>
          </p:cNvPr>
          <p:cNvSpPr txBox="1">
            <a:spLocks noChangeArrowheads="1"/>
          </p:cNvSpPr>
          <p:nvPr/>
        </p:nvSpPr>
        <p:spPr bwMode="auto">
          <a:xfrm>
            <a:off x="1164504" y="24306741"/>
            <a:ext cx="12098791" cy="9694937"/>
          </a:xfrm>
          <a:prstGeom prst="rect">
            <a:avLst/>
          </a:prstGeom>
          <a:solidFill>
            <a:schemeClr val="bg1"/>
          </a:solidFill>
          <a:ln w="12700">
            <a:solidFill>
              <a:schemeClr val="accent1">
                <a:lumMod val="75000"/>
              </a:schemeClr>
            </a:solidFill>
          </a:ln>
          <a:effectLst/>
        </p:spPr>
        <p:txBody>
          <a:bodyPr wrap="square" lIns="167628" tIns="167628" rIns="167628" bIns="167628">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indent="-571500" eaLnBrk="1" hangingPunct="1">
              <a:buFont typeface="Wingdings" pitchFamily="2" charset="2"/>
              <a:buChar char="§"/>
            </a:pPr>
            <a:r>
              <a:rPr lang="en-US" sz="3800" kern="0" dirty="0">
                <a:latin typeface="Arial" panose="020B0604020202020204" pitchFamily="34" charset="0"/>
                <a:ea typeface="Times New Roman" panose="02020603050405020304" pitchFamily="18" charset="0"/>
              </a:rPr>
              <a:t>F</a:t>
            </a:r>
            <a:r>
              <a:rPr lang="en-US" sz="3800" kern="0" dirty="0">
                <a:effectLst/>
                <a:latin typeface="Arial" panose="020B0604020202020204" pitchFamily="34" charset="0"/>
                <a:ea typeface="Times New Roman" panose="02020603050405020304" pitchFamily="18" charset="0"/>
              </a:rPr>
              <a:t>ocus group discussions with African refugee men and women of the four most represented nationalities (Congolese, Burundians, Rwandese, and Somalis) in </a:t>
            </a:r>
            <a:r>
              <a:rPr lang="en-US" sz="3800" kern="0" dirty="0" err="1">
                <a:effectLst/>
                <a:latin typeface="Arial" panose="020B0604020202020204" pitchFamily="34" charset="0"/>
                <a:ea typeface="Times New Roman" panose="02020603050405020304" pitchFamily="18" charset="0"/>
              </a:rPr>
              <a:t>Nakivale</a:t>
            </a:r>
            <a:r>
              <a:rPr lang="en-US" sz="3800" kern="0" dirty="0">
                <a:effectLst/>
                <a:latin typeface="Arial" panose="020B0604020202020204" pitchFamily="34" charset="0"/>
                <a:ea typeface="Times New Roman" panose="02020603050405020304" pitchFamily="18" charset="0"/>
              </a:rPr>
              <a:t> settlement</a:t>
            </a:r>
            <a:r>
              <a:rPr lang="en-US" sz="3800" kern="0" dirty="0">
                <a:latin typeface="Arial" panose="020B0604020202020204" pitchFamily="34" charset="0"/>
                <a:ea typeface="Times New Roman" panose="02020603050405020304" pitchFamily="18" charset="0"/>
              </a:rPr>
              <a:t>.</a:t>
            </a:r>
            <a:endParaRPr lang="en-US" sz="3800" dirty="0">
              <a:effectLst/>
            </a:endParaRPr>
          </a:p>
          <a:p>
            <a:pPr marL="571500" indent="-571500" eaLnBrk="1" hangingPunct="1">
              <a:buFont typeface="Wingdings" pitchFamily="2" charset="2"/>
              <a:buChar char="§"/>
            </a:pPr>
            <a:r>
              <a:rPr lang="en-US" sz="3800" kern="0" dirty="0">
                <a:latin typeface="Arial" panose="020B0604020202020204" pitchFamily="34" charset="0"/>
                <a:ea typeface="Times New Roman" panose="02020603050405020304" pitchFamily="18" charset="0"/>
              </a:rPr>
              <a:t>I</a:t>
            </a:r>
            <a:r>
              <a:rPr lang="en-US" sz="3800" kern="0" dirty="0">
                <a:effectLst/>
                <a:latin typeface="Arial" panose="020B0604020202020204" pitchFamily="34" charset="0"/>
                <a:ea typeface="Times New Roman" panose="02020603050405020304" pitchFamily="18" charset="0"/>
              </a:rPr>
              <a:t>ndividual in-depth interviews with key stakeholders, including healthcare providers (midwives, nurses, physicians), religious leaders (Anglican priests, Catholic priests, Pentecostal pastors), zone-based community leaders, and the refugee settlement commandant. </a:t>
            </a:r>
            <a:endParaRPr lang="en-US" sz="3800" kern="0" dirty="0">
              <a:effectLst/>
              <a:latin typeface="Arial" panose="020B0604020202020204" pitchFamily="34" charset="0"/>
            </a:endParaRPr>
          </a:p>
          <a:p>
            <a:pPr marL="571500" indent="-571500" eaLnBrk="1" hangingPunct="1">
              <a:buFont typeface="Wingdings" pitchFamily="2" charset="2"/>
              <a:buChar char="§"/>
            </a:pPr>
            <a:r>
              <a:rPr lang="en-US" sz="3800" dirty="0">
                <a:effectLst/>
                <a:latin typeface="Arial" panose="020B0604020202020204" pitchFamily="34" charset="0"/>
                <a:ea typeface="Times New Roman" panose="02020603050405020304" pitchFamily="18" charset="0"/>
              </a:rPr>
              <a:t>Data collection utilized semi-structured interview guides and a brief demographic survey. </a:t>
            </a:r>
          </a:p>
          <a:p>
            <a:pPr marL="571500" indent="-571500" eaLnBrk="1" hangingPunct="1">
              <a:buFont typeface="Wingdings" pitchFamily="2" charset="2"/>
              <a:buChar char="§"/>
            </a:pPr>
            <a:r>
              <a:rPr lang="en-US" sz="3800" dirty="0">
                <a:effectLst/>
                <a:latin typeface="Arial" panose="020B0604020202020204" pitchFamily="34" charset="0"/>
                <a:ea typeface="Times New Roman" panose="02020603050405020304" pitchFamily="18" charset="0"/>
              </a:rPr>
              <a:t>All data were collected between April and May 2024.</a:t>
            </a:r>
          </a:p>
          <a:p>
            <a:pPr marL="571500" indent="-571500" eaLnBrk="1" hangingPunct="1">
              <a:buFont typeface="Wingdings" pitchFamily="2" charset="2"/>
              <a:buChar char="§"/>
            </a:pPr>
            <a:r>
              <a:rPr lang="en-US" sz="3800" dirty="0"/>
              <a:t>Qualitative data were analyzed using a deductive approach based on the’ interdependence model of communal coping and behavior change.</a:t>
            </a:r>
            <a:r>
              <a:rPr lang="en-US" sz="3800" kern="0" baseline="30000" dirty="0">
                <a:latin typeface="Arial" panose="020B0604020202020204" pitchFamily="34" charset="0"/>
                <a:ea typeface="Times New Roman" panose="02020603050405020304" pitchFamily="18" charset="0"/>
              </a:rPr>
              <a:t>9</a:t>
            </a:r>
            <a:endParaRPr lang="en-US" sz="3800" dirty="0">
              <a:effectLst/>
              <a:highlight>
                <a:srgbClr val="FFFF00"/>
              </a:highlight>
              <a:latin typeface="Times New Roman" panose="02020603050405020304" pitchFamily="18" charset="0"/>
              <a:ea typeface="Times New Roman" panose="02020603050405020304" pitchFamily="18" charset="0"/>
            </a:endParaRPr>
          </a:p>
        </p:txBody>
      </p:sp>
      <p:sp>
        <p:nvSpPr>
          <p:cNvPr id="12" name="Rectangle 1">
            <a:extLst>
              <a:ext uri="{FF2B5EF4-FFF2-40B4-BE49-F238E27FC236}">
                <a16:creationId xmlns:a16="http://schemas.microsoft.com/office/drawing/2014/main" id="{0B5B67C5-D643-31C0-056B-7106C24A16C1}"/>
              </a:ext>
            </a:extLst>
          </p:cNvPr>
          <p:cNvSpPr>
            <a:spLocks noChangeArrowheads="1"/>
          </p:cNvSpPr>
          <p:nvPr/>
        </p:nvSpPr>
        <p:spPr bwMode="auto">
          <a:xfrm>
            <a:off x="24922210" y="13363478"/>
            <a:ext cx="65181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Table 2</a:t>
            </a:r>
            <a:r>
              <a:rPr kumimoji="0" lang="en-US" altLang="en-US"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Quotes related to effective and ineffective communal coping.</a:t>
            </a:r>
          </a:p>
        </p:txBody>
      </p:sp>
      <p:sp>
        <p:nvSpPr>
          <p:cNvPr id="13" name="Text Box 180">
            <a:extLst>
              <a:ext uri="{FF2B5EF4-FFF2-40B4-BE49-F238E27FC236}">
                <a16:creationId xmlns:a16="http://schemas.microsoft.com/office/drawing/2014/main" id="{42F17FDC-A5A4-B2D2-BC7D-30C17D0F7A2B}"/>
              </a:ext>
            </a:extLst>
          </p:cNvPr>
          <p:cNvSpPr txBox="1">
            <a:spLocks noChangeArrowheads="1"/>
          </p:cNvSpPr>
          <p:nvPr/>
        </p:nvSpPr>
        <p:spPr bwMode="auto">
          <a:xfrm>
            <a:off x="1676913" y="35223577"/>
            <a:ext cx="7972561" cy="94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14" tIns="41907" rIns="83814" bIns="41907">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mn-lt"/>
              </a:rPr>
              <a:t>Picture 1. Dr. </a:t>
            </a:r>
            <a:r>
              <a:rPr lang="en-US" sz="2800" b="1" dirty="0" err="1">
                <a:latin typeface="+mn-lt"/>
              </a:rPr>
              <a:t>Asiimire</a:t>
            </a:r>
            <a:r>
              <a:rPr lang="en-US" sz="2800" b="1" dirty="0">
                <a:latin typeface="+mn-lt"/>
              </a:rPr>
              <a:t>, Dr. </a:t>
            </a:r>
            <a:r>
              <a:rPr lang="en-US" sz="2800" b="1" dirty="0" err="1">
                <a:latin typeface="+mn-lt"/>
              </a:rPr>
              <a:t>Atwiine</a:t>
            </a:r>
            <a:r>
              <a:rPr lang="en-US" sz="2800" b="1" dirty="0">
                <a:latin typeface="+mn-lt"/>
              </a:rPr>
              <a:t>, and Dr. Lee with local research assistants of refugee backgrounds. </a:t>
            </a:r>
          </a:p>
        </p:txBody>
      </p:sp>
      <p:pic>
        <p:nvPicPr>
          <p:cNvPr id="16" name="Picture 15" descr="A group of people standing outside a building&#10;&#10;AI-generated content may be incorrect.">
            <a:extLst>
              <a:ext uri="{FF2B5EF4-FFF2-40B4-BE49-F238E27FC236}">
                <a16:creationId xmlns:a16="http://schemas.microsoft.com/office/drawing/2014/main" id="{1F528FDD-4A13-294B-3D8D-60FA804752BA}"/>
              </a:ext>
            </a:extLst>
          </p:cNvPr>
          <p:cNvPicPr>
            <a:picLocks noChangeAspect="1"/>
          </p:cNvPicPr>
          <p:nvPr/>
        </p:nvPicPr>
        <p:blipFill>
          <a:blip r:embed="rId4">
            <a:extLst>
              <a:ext uri="{28A0092B-C50C-407E-A947-70E740481C1C}">
                <a14:useLocalDpi xmlns:a14="http://schemas.microsoft.com/office/drawing/2010/main" val="0"/>
              </a:ext>
            </a:extLst>
          </a:blip>
          <a:srcRect l="10243" t="-68" b="37514"/>
          <a:stretch/>
        </p:blipFill>
        <p:spPr>
          <a:xfrm>
            <a:off x="1676913" y="36186864"/>
            <a:ext cx="7186885" cy="3756487"/>
          </a:xfrm>
          <a:prstGeom prst="rect">
            <a:avLst/>
          </a:prstGeom>
        </p:spPr>
      </p:pic>
      <p:pic>
        <p:nvPicPr>
          <p:cNvPr id="18" name="Picture 17" descr="A group of people sitting in a room&#10;&#10;AI-generated content may be incorrect.">
            <a:extLst>
              <a:ext uri="{FF2B5EF4-FFF2-40B4-BE49-F238E27FC236}">
                <a16:creationId xmlns:a16="http://schemas.microsoft.com/office/drawing/2014/main" id="{212C0178-F0B2-101D-BF50-3B5F3AA75A56}"/>
              </a:ext>
            </a:extLst>
          </p:cNvPr>
          <p:cNvPicPr>
            <a:picLocks noChangeAspect="1"/>
          </p:cNvPicPr>
          <p:nvPr/>
        </p:nvPicPr>
        <p:blipFill>
          <a:blip r:embed="rId5">
            <a:extLst>
              <a:ext uri="{28A0092B-C50C-407E-A947-70E740481C1C}">
                <a14:useLocalDpi xmlns:a14="http://schemas.microsoft.com/office/drawing/2010/main" val="0"/>
              </a:ext>
            </a:extLst>
          </a:blip>
          <a:srcRect l="980" t="18282" b="11916"/>
          <a:stretch/>
        </p:blipFill>
        <p:spPr>
          <a:xfrm>
            <a:off x="10881198" y="36186864"/>
            <a:ext cx="7186886" cy="3799727"/>
          </a:xfrm>
          <a:prstGeom prst="rect">
            <a:avLst/>
          </a:prstGeom>
        </p:spPr>
      </p:pic>
      <p:sp>
        <p:nvSpPr>
          <p:cNvPr id="20" name="Text Box 180">
            <a:extLst>
              <a:ext uri="{FF2B5EF4-FFF2-40B4-BE49-F238E27FC236}">
                <a16:creationId xmlns:a16="http://schemas.microsoft.com/office/drawing/2014/main" id="{7E4EFF95-970B-2972-8E5D-F96FE2F97F80}"/>
              </a:ext>
            </a:extLst>
          </p:cNvPr>
          <p:cNvSpPr txBox="1">
            <a:spLocks noChangeArrowheads="1"/>
          </p:cNvSpPr>
          <p:nvPr/>
        </p:nvSpPr>
        <p:spPr bwMode="auto">
          <a:xfrm>
            <a:off x="10908907" y="35145956"/>
            <a:ext cx="8610769" cy="94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814" tIns="41907" rIns="83814" bIns="41907">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mn-lt"/>
              </a:rPr>
              <a:t>Picture 2. Dr. Lee and Dr. </a:t>
            </a:r>
            <a:r>
              <a:rPr lang="en-US" sz="2800" b="1" dirty="0" err="1">
                <a:latin typeface="+mn-lt"/>
              </a:rPr>
              <a:t>Asiimire</a:t>
            </a:r>
            <a:r>
              <a:rPr lang="en-US" sz="2800" b="1" dirty="0">
                <a:latin typeface="+mn-lt"/>
              </a:rPr>
              <a:t> interviewing religious leader with a translator. </a:t>
            </a:r>
          </a:p>
        </p:txBody>
      </p:sp>
    </p:spTree>
    <p:extLst>
      <p:ext uri="{BB962C8B-B14F-4D97-AF65-F5344CB8AC3E}">
        <p14:creationId xmlns:p14="http://schemas.microsoft.com/office/powerpoint/2010/main" val="1153734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9135</TotalTime>
  <Words>1816</Words>
  <Application>Microsoft Macintosh PowerPoint</Application>
  <PresentationFormat>Custom</PresentationFormat>
  <Paragraphs>160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Cambria</vt:lpstr>
      <vt:lpstr>Cambria Math</vt:lpstr>
      <vt:lpstr>Times New Roman</vt:lpstr>
      <vt:lpstr>Wingdings</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44x44</dc:title>
  <dc:creator>Jay Larson</dc:creator>
  <dc:description>Quality poster printing
www.genigraphics.com
1-800-790-4001</dc:description>
  <cp:lastModifiedBy>Lee, HaEun</cp:lastModifiedBy>
  <cp:revision>106</cp:revision>
  <cp:lastPrinted>2013-02-12T02:21:55Z</cp:lastPrinted>
  <dcterms:created xsi:type="dcterms:W3CDTF">2013-02-10T21:14:48Z</dcterms:created>
  <dcterms:modified xsi:type="dcterms:W3CDTF">2025-02-10T19:48:13Z</dcterms:modified>
</cp:coreProperties>
</file>