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
  </p:notesMasterIdLst>
  <p:sldIdLst>
    <p:sldId id="265" r:id="rId2"/>
  </p:sldIdLst>
  <p:sldSz cx="40233600" cy="4114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ta Masese" initials="RM" lastIdx="1" clrIdx="0">
    <p:extLst>
      <p:ext uri="{19B8F6BF-5375-455C-9EA6-DF929625EA0E}">
        <p15:presenceInfo xmlns:p15="http://schemas.microsoft.com/office/powerpoint/2012/main" userId="S-1-5-21-2053149899-1891010372-398732264-715928" providerId="AD"/>
      </p:ext>
    </p:extLst>
  </p:cmAuthor>
  <p:cmAuthor id="2" name="Lisa Carnago" initials="LC" lastIdx="2" clrIdx="1">
    <p:extLst>
      <p:ext uri="{19B8F6BF-5375-455C-9EA6-DF929625EA0E}">
        <p15:presenceInfo xmlns:p15="http://schemas.microsoft.com/office/powerpoint/2012/main" userId="S-1-5-21-2053149899-1891010372-398732264-7032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9A"/>
    <a:srgbClr val="000000"/>
    <a:srgbClr val="00539B"/>
    <a:srgbClr val="0099CC"/>
    <a:srgbClr val="B62B30"/>
    <a:srgbClr val="9A0000"/>
    <a:srgbClr val="FFAFAF"/>
    <a:srgbClr val="F0F4FA"/>
    <a:srgbClr val="EFF4FF"/>
    <a:srgbClr val="7094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41" autoAdjust="0"/>
    <p:restoredTop sz="96374" autoAdjust="0"/>
  </p:normalViewPr>
  <p:slideViewPr>
    <p:cSldViewPr snapToGrid="0">
      <p:cViewPr varScale="1">
        <p:scale>
          <a:sx n="19" d="100"/>
          <a:sy n="19" d="100"/>
        </p:scale>
        <p:origin x="2040" y="48"/>
      </p:cViewPr>
      <p:guideLst/>
    </p:cSldViewPr>
  </p:slideViewPr>
  <p:notesTextViewPr>
    <p:cViewPr>
      <p:scale>
        <a:sx n="3" d="2"/>
        <a:sy n="3" d="2"/>
      </p:scale>
      <p:origin x="0" y="0"/>
    </p:cViewPr>
  </p:notesTextViewPr>
  <p:notesViewPr>
    <p:cSldViewPr snapToGrid="0">
      <p:cViewPr varScale="1">
        <p:scale>
          <a:sx n="92" d="100"/>
          <a:sy n="92" d="100"/>
        </p:scale>
        <p:origin x="4042"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E535EF3-E65C-47BE-BC63-FF40F9DE5C40}" type="datetimeFigureOut">
              <a:rPr lang="es-ES" smtClean="0"/>
              <a:t>14/02/2025</a:t>
            </a:fld>
            <a:endParaRPr lang="es-ES"/>
          </a:p>
        </p:txBody>
      </p:sp>
      <p:sp>
        <p:nvSpPr>
          <p:cNvPr id="4" name="Marcador de imagen de diapositiva 3"/>
          <p:cNvSpPr>
            <a:spLocks noGrp="1" noRot="1" noChangeAspect="1"/>
          </p:cNvSpPr>
          <p:nvPr>
            <p:ph type="sldImg" idx="2"/>
          </p:nvPr>
        </p:nvSpPr>
        <p:spPr>
          <a:xfrm>
            <a:off x="1760538" y="1241425"/>
            <a:ext cx="3276600"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C9CC122-05E5-4410-8D7A-E257A4CF305A}" type="slidenum">
              <a:rPr lang="es-ES" smtClean="0"/>
              <a:t>‹#›</a:t>
            </a:fld>
            <a:endParaRPr lang="es-ES"/>
          </a:p>
        </p:txBody>
      </p:sp>
    </p:spTree>
    <p:extLst>
      <p:ext uri="{BB962C8B-B14F-4D97-AF65-F5344CB8AC3E}">
        <p14:creationId xmlns:p14="http://schemas.microsoft.com/office/powerpoint/2010/main" val="114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6734182"/>
            <a:ext cx="34198560" cy="14325600"/>
          </a:xfrm>
        </p:spPr>
        <p:txBody>
          <a:bodyPr anchor="b"/>
          <a:lstStyle>
            <a:lvl1pPr algn="ctr">
              <a:defRPr sz="26400"/>
            </a:lvl1pPr>
          </a:lstStyle>
          <a:p>
            <a:r>
              <a:rPr lang="en-US"/>
              <a:t>Click to edit Master title style</a:t>
            </a:r>
            <a:endParaRPr lang="en-US" dirty="0"/>
          </a:p>
        </p:txBody>
      </p:sp>
      <p:sp>
        <p:nvSpPr>
          <p:cNvPr id="3" name="Subtitle 2"/>
          <p:cNvSpPr>
            <a:spLocks noGrp="1"/>
          </p:cNvSpPr>
          <p:nvPr>
            <p:ph type="subTitle" idx="1"/>
          </p:nvPr>
        </p:nvSpPr>
        <p:spPr>
          <a:xfrm>
            <a:off x="5029200" y="21612228"/>
            <a:ext cx="30175200" cy="9934572"/>
          </a:xfrm>
        </p:spPr>
        <p:txBody>
          <a:bodyPr/>
          <a:lstStyle>
            <a:lvl1pPr marL="0" indent="0" algn="ctr">
              <a:buNone/>
              <a:defRPr sz="10560"/>
            </a:lvl1pPr>
            <a:lvl2pPr marL="2011648" indent="0" algn="ctr">
              <a:buNone/>
              <a:defRPr sz="8800"/>
            </a:lvl2pPr>
            <a:lvl3pPr marL="4023296" indent="0" algn="ctr">
              <a:buNone/>
              <a:defRPr sz="7920"/>
            </a:lvl3pPr>
            <a:lvl4pPr marL="6034946" indent="0" algn="ctr">
              <a:buNone/>
              <a:defRPr sz="7040"/>
            </a:lvl4pPr>
            <a:lvl5pPr marL="8046593" indent="0" algn="ctr">
              <a:buNone/>
              <a:defRPr sz="7040"/>
            </a:lvl5pPr>
            <a:lvl6pPr marL="10058241" indent="0" algn="ctr">
              <a:buNone/>
              <a:defRPr sz="7040"/>
            </a:lvl6pPr>
            <a:lvl7pPr marL="12069888" indent="0" algn="ctr">
              <a:buNone/>
              <a:defRPr sz="7040"/>
            </a:lvl7pPr>
            <a:lvl8pPr marL="14081538" indent="0" algn="ctr">
              <a:buNone/>
              <a:defRPr sz="7040"/>
            </a:lvl8pPr>
            <a:lvl9pPr marL="16093187" indent="0" algn="ctr">
              <a:buNone/>
              <a:defRPr sz="7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3906B8-622A-428E-BD34-157CA5B2577F}" type="datetimeFigureOut">
              <a:rPr lang="es-ES" smtClean="0"/>
              <a:t>14/02/2025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218236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906B8-622A-428E-BD34-157CA5B2577F}" type="datetimeFigureOut">
              <a:rPr lang="es-ES" smtClean="0"/>
              <a:t>14/02/2025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71784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2190750"/>
            <a:ext cx="8675370" cy="3487102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66062" y="2190750"/>
            <a:ext cx="25523190" cy="348710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906B8-622A-428E-BD34-157CA5B2577F}" type="datetimeFigureOut">
              <a:rPr lang="es-ES" smtClean="0"/>
              <a:t>14/02/2025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2208145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apositiva de título">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9CC35ABC-6FEF-4D71-8029-A8138956DA92}"/>
              </a:ext>
            </a:extLst>
          </p:cNvPr>
          <p:cNvSpPr/>
          <p:nvPr userDrawn="1"/>
        </p:nvSpPr>
        <p:spPr>
          <a:xfrm rot="16200000">
            <a:off x="28518061" y="18558868"/>
            <a:ext cx="27788432" cy="1443600"/>
          </a:xfrm>
          <a:prstGeom prst="rect">
            <a:avLst/>
          </a:prstGeom>
          <a:noFill/>
          <a:ln>
            <a:noFill/>
          </a:ln>
        </p:spPr>
        <p:txBody>
          <a:bodyPr wrap="square">
            <a:spAutoFit/>
          </a:bodyPr>
          <a:lstStyle/>
          <a:p>
            <a:pPr algn="ctr"/>
            <a:r>
              <a:rPr lang="en-US" sz="8781" b="1" cap="all" dirty="0">
                <a:solidFill>
                  <a:schemeClr val="bg2">
                    <a:lumMod val="90000"/>
                  </a:schemeClr>
                </a:solidFill>
                <a:latin typeface="Arial Black" panose="020B0A04020102020204" pitchFamily="34" charset="0"/>
                <a:cs typeface="Arial" panose="020B0604020202020204" pitchFamily="34" charset="0"/>
              </a:rPr>
              <a:t>Non-USABLE area</a:t>
            </a:r>
            <a:endParaRPr lang="es-ES" sz="8781" b="1" dirty="0">
              <a:solidFill>
                <a:schemeClr val="bg2">
                  <a:lumMod val="90000"/>
                </a:schemeClr>
              </a:solidFill>
              <a:latin typeface="Arial Black" panose="020B0A04020102020204" pitchFamily="34" charset="0"/>
              <a:cs typeface="Arial" panose="020B0604020202020204" pitchFamily="34" charset="0"/>
            </a:endParaRPr>
          </a:p>
        </p:txBody>
      </p:sp>
      <p:sp>
        <p:nvSpPr>
          <p:cNvPr id="9" name="Rectángulo 8">
            <a:extLst>
              <a:ext uri="{FF2B5EF4-FFF2-40B4-BE49-F238E27FC236}">
                <a16:creationId xmlns:a16="http://schemas.microsoft.com/office/drawing/2014/main" id="{E4B4404B-1C84-4032-BD33-D3E562CAFFB8}"/>
              </a:ext>
            </a:extLst>
          </p:cNvPr>
          <p:cNvSpPr/>
          <p:nvPr userDrawn="1"/>
        </p:nvSpPr>
        <p:spPr>
          <a:xfrm>
            <a:off x="-425807" y="-4076737"/>
            <a:ext cx="40659408" cy="1476409"/>
          </a:xfrm>
          <a:prstGeom prst="rect">
            <a:avLst/>
          </a:prstGeom>
          <a:noFill/>
          <a:ln>
            <a:noFill/>
          </a:ln>
        </p:spPr>
        <p:txBody>
          <a:bodyPr wrap="square">
            <a:spAutoFit/>
          </a:bodyPr>
          <a:lstStyle/>
          <a:p>
            <a:pPr algn="ctr"/>
            <a:r>
              <a:rPr lang="en-US" sz="8781" b="1" cap="all" dirty="0">
                <a:solidFill>
                  <a:schemeClr val="bg2">
                    <a:lumMod val="90000"/>
                  </a:schemeClr>
                </a:solidFill>
                <a:latin typeface="Arial Black" panose="020B0A04020102020204" pitchFamily="34" charset="0"/>
                <a:cs typeface="Arial" panose="020B0604020202020204" pitchFamily="34" charset="0"/>
              </a:rPr>
              <a:t>Non-USABLE area</a:t>
            </a:r>
            <a:endParaRPr lang="es-ES" sz="8781" b="1" dirty="0">
              <a:solidFill>
                <a:schemeClr val="bg2">
                  <a:lumMod val="90000"/>
                </a:schemeClr>
              </a:solidFill>
              <a:latin typeface="Arial Black" panose="020B0A04020102020204" pitchFamily="34" charset="0"/>
              <a:cs typeface="Arial" panose="020B0604020202020204" pitchFamily="34" charset="0"/>
            </a:endParaRPr>
          </a:p>
        </p:txBody>
      </p:sp>
      <p:sp>
        <p:nvSpPr>
          <p:cNvPr id="10" name="Rectángulo 9">
            <a:extLst>
              <a:ext uri="{FF2B5EF4-FFF2-40B4-BE49-F238E27FC236}">
                <a16:creationId xmlns:a16="http://schemas.microsoft.com/office/drawing/2014/main" id="{3D585D6E-7401-46AC-AA67-9557FB934830}"/>
              </a:ext>
            </a:extLst>
          </p:cNvPr>
          <p:cNvSpPr/>
          <p:nvPr userDrawn="1"/>
        </p:nvSpPr>
        <p:spPr>
          <a:xfrm>
            <a:off x="-229830" y="43426249"/>
            <a:ext cx="40659408" cy="1476409"/>
          </a:xfrm>
          <a:prstGeom prst="rect">
            <a:avLst/>
          </a:prstGeom>
          <a:noFill/>
          <a:ln>
            <a:noFill/>
          </a:ln>
        </p:spPr>
        <p:txBody>
          <a:bodyPr wrap="square">
            <a:spAutoFit/>
          </a:bodyPr>
          <a:lstStyle/>
          <a:p>
            <a:pPr algn="ctr"/>
            <a:r>
              <a:rPr lang="en-US" sz="8781" b="1" cap="all" dirty="0">
                <a:solidFill>
                  <a:schemeClr val="bg2">
                    <a:lumMod val="90000"/>
                  </a:schemeClr>
                </a:solidFill>
                <a:latin typeface="Arial Black" panose="020B0A04020102020204" pitchFamily="34" charset="0"/>
                <a:cs typeface="Arial" panose="020B0604020202020204" pitchFamily="34" charset="0"/>
              </a:rPr>
              <a:t>Non-</a:t>
            </a:r>
            <a:r>
              <a:rPr lang="en-US" sz="8781" b="1" cap="all" dirty="0" err="1">
                <a:solidFill>
                  <a:schemeClr val="bg2">
                    <a:lumMod val="90000"/>
                  </a:schemeClr>
                </a:solidFill>
                <a:latin typeface="Arial Black" panose="020B0A04020102020204" pitchFamily="34" charset="0"/>
                <a:cs typeface="Arial" panose="020B0604020202020204" pitchFamily="34" charset="0"/>
              </a:rPr>
              <a:t>USable</a:t>
            </a:r>
            <a:r>
              <a:rPr lang="en-US" sz="8781" b="1" cap="all" dirty="0">
                <a:solidFill>
                  <a:schemeClr val="bg2">
                    <a:lumMod val="90000"/>
                  </a:schemeClr>
                </a:solidFill>
                <a:latin typeface="Arial Black" panose="020B0A04020102020204" pitchFamily="34" charset="0"/>
                <a:cs typeface="Arial" panose="020B0604020202020204" pitchFamily="34" charset="0"/>
              </a:rPr>
              <a:t> area</a:t>
            </a:r>
            <a:endParaRPr lang="es-ES" sz="8781" b="1" dirty="0">
              <a:solidFill>
                <a:schemeClr val="bg2">
                  <a:lumMod val="90000"/>
                </a:schemeClr>
              </a:solidFill>
              <a:latin typeface="Arial Black" panose="020B0A04020102020204" pitchFamily="34" charset="0"/>
              <a:cs typeface="Arial" panose="020B0604020202020204" pitchFamily="34" charset="0"/>
            </a:endParaRPr>
          </a:p>
        </p:txBody>
      </p:sp>
      <p:sp>
        <p:nvSpPr>
          <p:cNvPr id="11" name="Rectángulo 10">
            <a:extLst>
              <a:ext uri="{FF2B5EF4-FFF2-40B4-BE49-F238E27FC236}">
                <a16:creationId xmlns:a16="http://schemas.microsoft.com/office/drawing/2014/main" id="{570C4747-BA59-44E7-8B72-3C4B22EE2118}"/>
              </a:ext>
            </a:extLst>
          </p:cNvPr>
          <p:cNvSpPr/>
          <p:nvPr userDrawn="1"/>
        </p:nvSpPr>
        <p:spPr>
          <a:xfrm rot="16200000">
            <a:off x="-16020929" y="18558868"/>
            <a:ext cx="27788432" cy="1443600"/>
          </a:xfrm>
          <a:prstGeom prst="rect">
            <a:avLst/>
          </a:prstGeom>
          <a:noFill/>
          <a:ln>
            <a:noFill/>
          </a:ln>
        </p:spPr>
        <p:txBody>
          <a:bodyPr wrap="square">
            <a:spAutoFit/>
          </a:bodyPr>
          <a:lstStyle/>
          <a:p>
            <a:pPr algn="ctr"/>
            <a:r>
              <a:rPr lang="en-US" sz="8781" b="1" cap="all" dirty="0">
                <a:solidFill>
                  <a:schemeClr val="bg2">
                    <a:lumMod val="90000"/>
                  </a:schemeClr>
                </a:solidFill>
                <a:latin typeface="Arial Black" panose="020B0A04020102020204" pitchFamily="34" charset="0"/>
                <a:cs typeface="Arial" panose="020B0604020202020204" pitchFamily="34" charset="0"/>
              </a:rPr>
              <a:t>Non-USABLE area</a:t>
            </a:r>
            <a:endParaRPr lang="es-ES" sz="8781" b="1" dirty="0">
              <a:solidFill>
                <a:schemeClr val="bg2">
                  <a:lumMod val="90000"/>
                </a:schemeClr>
              </a:solidFill>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val="1813909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3906B8-622A-428E-BD34-157CA5B2577F}" type="datetimeFigureOut">
              <a:rPr lang="es-ES" smtClean="0"/>
              <a:t>14/02/2025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2919348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10258441"/>
            <a:ext cx="34701480" cy="17116422"/>
          </a:xfrm>
        </p:spPr>
        <p:txBody>
          <a:bodyPr anchor="b"/>
          <a:lstStyle>
            <a:lvl1pPr>
              <a:defRPr sz="26400"/>
            </a:lvl1pPr>
          </a:lstStyle>
          <a:p>
            <a:r>
              <a:rPr lang="en-US"/>
              <a:t>Click to edit Master title style</a:t>
            </a:r>
            <a:endParaRPr lang="en-US" dirty="0"/>
          </a:p>
        </p:txBody>
      </p:sp>
      <p:sp>
        <p:nvSpPr>
          <p:cNvPr id="3" name="Text Placeholder 2"/>
          <p:cNvSpPr>
            <a:spLocks noGrp="1"/>
          </p:cNvSpPr>
          <p:nvPr>
            <p:ph type="body" idx="1"/>
          </p:nvPr>
        </p:nvSpPr>
        <p:spPr>
          <a:xfrm>
            <a:off x="2745107" y="27536787"/>
            <a:ext cx="34701480" cy="9001122"/>
          </a:xfrm>
        </p:spPr>
        <p:txBody>
          <a:bodyPr/>
          <a:lstStyle>
            <a:lvl1pPr marL="0" indent="0">
              <a:buNone/>
              <a:defRPr sz="10560">
                <a:solidFill>
                  <a:schemeClr val="tx1"/>
                </a:solidFill>
              </a:defRPr>
            </a:lvl1pPr>
            <a:lvl2pPr marL="2011648" indent="0">
              <a:buNone/>
              <a:defRPr sz="8800">
                <a:solidFill>
                  <a:schemeClr val="tx1">
                    <a:tint val="75000"/>
                  </a:schemeClr>
                </a:solidFill>
              </a:defRPr>
            </a:lvl2pPr>
            <a:lvl3pPr marL="4023296" indent="0">
              <a:buNone/>
              <a:defRPr sz="7920">
                <a:solidFill>
                  <a:schemeClr val="tx1">
                    <a:tint val="75000"/>
                  </a:schemeClr>
                </a:solidFill>
              </a:defRPr>
            </a:lvl3pPr>
            <a:lvl4pPr marL="6034946" indent="0">
              <a:buNone/>
              <a:defRPr sz="7040">
                <a:solidFill>
                  <a:schemeClr val="tx1">
                    <a:tint val="75000"/>
                  </a:schemeClr>
                </a:solidFill>
              </a:defRPr>
            </a:lvl4pPr>
            <a:lvl5pPr marL="8046593" indent="0">
              <a:buNone/>
              <a:defRPr sz="7040">
                <a:solidFill>
                  <a:schemeClr val="tx1">
                    <a:tint val="75000"/>
                  </a:schemeClr>
                </a:solidFill>
              </a:defRPr>
            </a:lvl5pPr>
            <a:lvl6pPr marL="10058241" indent="0">
              <a:buNone/>
              <a:defRPr sz="7040">
                <a:solidFill>
                  <a:schemeClr val="tx1">
                    <a:tint val="75000"/>
                  </a:schemeClr>
                </a:solidFill>
              </a:defRPr>
            </a:lvl6pPr>
            <a:lvl7pPr marL="12069888" indent="0">
              <a:buNone/>
              <a:defRPr sz="7040">
                <a:solidFill>
                  <a:schemeClr val="tx1">
                    <a:tint val="75000"/>
                  </a:schemeClr>
                </a:solidFill>
              </a:defRPr>
            </a:lvl7pPr>
            <a:lvl8pPr marL="14081538" indent="0">
              <a:buNone/>
              <a:defRPr sz="7040">
                <a:solidFill>
                  <a:schemeClr val="tx1">
                    <a:tint val="75000"/>
                  </a:schemeClr>
                </a:solidFill>
              </a:defRPr>
            </a:lvl8pPr>
            <a:lvl9pPr marL="16093187" indent="0">
              <a:buNone/>
              <a:defRPr sz="7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3906B8-622A-428E-BD34-157CA5B2577F}" type="datetimeFigureOut">
              <a:rPr lang="es-ES" smtClean="0"/>
              <a:t>14/02/2025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366314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766060" y="10953750"/>
            <a:ext cx="17099280" cy="26108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368260" y="10953750"/>
            <a:ext cx="17099280" cy="26108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3906B8-622A-428E-BD34-157CA5B2577F}" type="datetimeFigureOut">
              <a:rPr lang="es-ES" smtClean="0"/>
              <a:t>14/02/2025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1742257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2190759"/>
            <a:ext cx="34701480" cy="795337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771305" y="10086982"/>
            <a:ext cx="17020696" cy="4943472"/>
          </a:xfrm>
        </p:spPr>
        <p:txBody>
          <a:bodyPr anchor="b"/>
          <a:lstStyle>
            <a:lvl1pPr marL="0" indent="0">
              <a:buNone/>
              <a:defRPr sz="10560" b="1"/>
            </a:lvl1pPr>
            <a:lvl2pPr marL="2011648" indent="0">
              <a:buNone/>
              <a:defRPr sz="8800" b="1"/>
            </a:lvl2pPr>
            <a:lvl3pPr marL="4023296" indent="0">
              <a:buNone/>
              <a:defRPr sz="7920" b="1"/>
            </a:lvl3pPr>
            <a:lvl4pPr marL="6034946" indent="0">
              <a:buNone/>
              <a:defRPr sz="7040" b="1"/>
            </a:lvl4pPr>
            <a:lvl5pPr marL="8046593" indent="0">
              <a:buNone/>
              <a:defRPr sz="7040" b="1"/>
            </a:lvl5pPr>
            <a:lvl6pPr marL="10058241" indent="0">
              <a:buNone/>
              <a:defRPr sz="7040" b="1"/>
            </a:lvl6pPr>
            <a:lvl7pPr marL="12069888" indent="0">
              <a:buNone/>
              <a:defRPr sz="7040" b="1"/>
            </a:lvl7pPr>
            <a:lvl8pPr marL="14081538" indent="0">
              <a:buNone/>
              <a:defRPr sz="7040" b="1"/>
            </a:lvl8pPr>
            <a:lvl9pPr marL="16093187" indent="0">
              <a:buNone/>
              <a:defRPr sz="7040" b="1"/>
            </a:lvl9pPr>
          </a:lstStyle>
          <a:p>
            <a:pPr lvl="0"/>
            <a:r>
              <a:rPr lang="en-US"/>
              <a:t>Click to edit Master text styles</a:t>
            </a:r>
          </a:p>
        </p:txBody>
      </p:sp>
      <p:sp>
        <p:nvSpPr>
          <p:cNvPr id="4" name="Content Placeholder 3"/>
          <p:cNvSpPr>
            <a:spLocks noGrp="1"/>
          </p:cNvSpPr>
          <p:nvPr>
            <p:ph sz="half" idx="2"/>
          </p:nvPr>
        </p:nvSpPr>
        <p:spPr>
          <a:xfrm>
            <a:off x="2771305" y="15030450"/>
            <a:ext cx="17020696" cy="221075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368262" y="10086982"/>
            <a:ext cx="17104520" cy="4943472"/>
          </a:xfrm>
        </p:spPr>
        <p:txBody>
          <a:bodyPr anchor="b"/>
          <a:lstStyle>
            <a:lvl1pPr marL="0" indent="0">
              <a:buNone/>
              <a:defRPr sz="10560" b="1"/>
            </a:lvl1pPr>
            <a:lvl2pPr marL="2011648" indent="0">
              <a:buNone/>
              <a:defRPr sz="8800" b="1"/>
            </a:lvl2pPr>
            <a:lvl3pPr marL="4023296" indent="0">
              <a:buNone/>
              <a:defRPr sz="7920" b="1"/>
            </a:lvl3pPr>
            <a:lvl4pPr marL="6034946" indent="0">
              <a:buNone/>
              <a:defRPr sz="7040" b="1"/>
            </a:lvl4pPr>
            <a:lvl5pPr marL="8046593" indent="0">
              <a:buNone/>
              <a:defRPr sz="7040" b="1"/>
            </a:lvl5pPr>
            <a:lvl6pPr marL="10058241" indent="0">
              <a:buNone/>
              <a:defRPr sz="7040" b="1"/>
            </a:lvl6pPr>
            <a:lvl7pPr marL="12069888" indent="0">
              <a:buNone/>
              <a:defRPr sz="7040" b="1"/>
            </a:lvl7pPr>
            <a:lvl8pPr marL="14081538" indent="0">
              <a:buNone/>
              <a:defRPr sz="7040" b="1"/>
            </a:lvl8pPr>
            <a:lvl9pPr marL="16093187" indent="0">
              <a:buNone/>
              <a:defRPr sz="7040" b="1"/>
            </a:lvl9pPr>
          </a:lstStyle>
          <a:p>
            <a:pPr lvl="0"/>
            <a:r>
              <a:rPr lang="en-US"/>
              <a:t>Click to edit Master text styles</a:t>
            </a:r>
          </a:p>
        </p:txBody>
      </p:sp>
      <p:sp>
        <p:nvSpPr>
          <p:cNvPr id="6" name="Content Placeholder 5"/>
          <p:cNvSpPr>
            <a:spLocks noGrp="1"/>
          </p:cNvSpPr>
          <p:nvPr>
            <p:ph sz="quarter" idx="4"/>
          </p:nvPr>
        </p:nvSpPr>
        <p:spPr>
          <a:xfrm>
            <a:off x="20368262" y="15030450"/>
            <a:ext cx="17104520" cy="221075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3906B8-622A-428E-BD34-157CA5B2577F}" type="datetimeFigureOut">
              <a:rPr lang="es-ES" smtClean="0"/>
              <a:t>14/02/2025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2281011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3906B8-622A-428E-BD34-157CA5B2577F}" type="datetimeFigureOut">
              <a:rPr lang="es-ES" smtClean="0"/>
              <a:t>14/02/2025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659283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906B8-622A-428E-BD34-157CA5B2577F}" type="datetimeFigureOut">
              <a:rPr lang="es-ES" smtClean="0"/>
              <a:t>14/02/2025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3965074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9" y="2743200"/>
            <a:ext cx="12976383" cy="9601200"/>
          </a:xfrm>
        </p:spPr>
        <p:txBody>
          <a:bodyPr anchor="b"/>
          <a:lstStyle>
            <a:lvl1pPr>
              <a:defRPr sz="14080"/>
            </a:lvl1pPr>
          </a:lstStyle>
          <a:p>
            <a:r>
              <a:rPr lang="en-US"/>
              <a:t>Click to edit Master title style</a:t>
            </a:r>
            <a:endParaRPr lang="en-US" dirty="0"/>
          </a:p>
        </p:txBody>
      </p:sp>
      <p:sp>
        <p:nvSpPr>
          <p:cNvPr id="3" name="Content Placeholder 2"/>
          <p:cNvSpPr>
            <a:spLocks noGrp="1"/>
          </p:cNvSpPr>
          <p:nvPr>
            <p:ph idx="1"/>
          </p:nvPr>
        </p:nvSpPr>
        <p:spPr>
          <a:xfrm>
            <a:off x="17104520" y="5924559"/>
            <a:ext cx="20368260" cy="29241750"/>
          </a:xfrm>
        </p:spPr>
        <p:txBody>
          <a:bodyPr/>
          <a:lstStyle>
            <a:lvl1pPr>
              <a:defRPr sz="14080"/>
            </a:lvl1pPr>
            <a:lvl2pPr>
              <a:defRPr sz="12319"/>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771309" y="12344400"/>
            <a:ext cx="12976383" cy="22869528"/>
          </a:xfrm>
        </p:spPr>
        <p:txBody>
          <a:bodyPr/>
          <a:lstStyle>
            <a:lvl1pPr marL="0" indent="0">
              <a:buNone/>
              <a:defRPr sz="7040"/>
            </a:lvl1pPr>
            <a:lvl2pPr marL="2011648" indent="0">
              <a:buNone/>
              <a:defRPr sz="6160"/>
            </a:lvl2pPr>
            <a:lvl3pPr marL="4023296" indent="0">
              <a:buNone/>
              <a:defRPr sz="5280"/>
            </a:lvl3pPr>
            <a:lvl4pPr marL="6034946" indent="0">
              <a:buNone/>
              <a:defRPr sz="4400"/>
            </a:lvl4pPr>
            <a:lvl5pPr marL="8046593" indent="0">
              <a:buNone/>
              <a:defRPr sz="4400"/>
            </a:lvl5pPr>
            <a:lvl6pPr marL="10058241" indent="0">
              <a:buNone/>
              <a:defRPr sz="4400"/>
            </a:lvl6pPr>
            <a:lvl7pPr marL="12069888" indent="0">
              <a:buNone/>
              <a:defRPr sz="4400"/>
            </a:lvl7pPr>
            <a:lvl8pPr marL="14081538" indent="0">
              <a:buNone/>
              <a:defRPr sz="4400"/>
            </a:lvl8pPr>
            <a:lvl9pPr marL="16093187"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F33906B8-622A-428E-BD34-157CA5B2577F}" type="datetimeFigureOut">
              <a:rPr lang="es-ES" smtClean="0"/>
              <a:t>14/02/2025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4272560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9" y="2743200"/>
            <a:ext cx="12976383" cy="9601200"/>
          </a:xfrm>
        </p:spPr>
        <p:txBody>
          <a:bodyPr anchor="b"/>
          <a:lstStyle>
            <a:lvl1pPr>
              <a:defRPr sz="1408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04520" y="5924559"/>
            <a:ext cx="20368260" cy="29241750"/>
          </a:xfrm>
        </p:spPr>
        <p:txBody>
          <a:bodyPr anchor="t"/>
          <a:lstStyle>
            <a:lvl1pPr marL="0" indent="0">
              <a:buNone/>
              <a:defRPr sz="14080"/>
            </a:lvl1pPr>
            <a:lvl2pPr marL="2011648" indent="0">
              <a:buNone/>
              <a:defRPr sz="12319"/>
            </a:lvl2pPr>
            <a:lvl3pPr marL="4023296" indent="0">
              <a:buNone/>
              <a:defRPr sz="10560"/>
            </a:lvl3pPr>
            <a:lvl4pPr marL="6034946" indent="0">
              <a:buNone/>
              <a:defRPr sz="8800"/>
            </a:lvl4pPr>
            <a:lvl5pPr marL="8046593" indent="0">
              <a:buNone/>
              <a:defRPr sz="8800"/>
            </a:lvl5pPr>
            <a:lvl6pPr marL="10058241" indent="0">
              <a:buNone/>
              <a:defRPr sz="8800"/>
            </a:lvl6pPr>
            <a:lvl7pPr marL="12069888" indent="0">
              <a:buNone/>
              <a:defRPr sz="8800"/>
            </a:lvl7pPr>
            <a:lvl8pPr marL="14081538" indent="0">
              <a:buNone/>
              <a:defRPr sz="8800"/>
            </a:lvl8pPr>
            <a:lvl9pPr marL="16093187"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2771309" y="12344400"/>
            <a:ext cx="12976383" cy="22869528"/>
          </a:xfrm>
        </p:spPr>
        <p:txBody>
          <a:bodyPr/>
          <a:lstStyle>
            <a:lvl1pPr marL="0" indent="0">
              <a:buNone/>
              <a:defRPr sz="7040"/>
            </a:lvl1pPr>
            <a:lvl2pPr marL="2011648" indent="0">
              <a:buNone/>
              <a:defRPr sz="6160"/>
            </a:lvl2pPr>
            <a:lvl3pPr marL="4023296" indent="0">
              <a:buNone/>
              <a:defRPr sz="5280"/>
            </a:lvl3pPr>
            <a:lvl4pPr marL="6034946" indent="0">
              <a:buNone/>
              <a:defRPr sz="4400"/>
            </a:lvl4pPr>
            <a:lvl5pPr marL="8046593" indent="0">
              <a:buNone/>
              <a:defRPr sz="4400"/>
            </a:lvl5pPr>
            <a:lvl6pPr marL="10058241" indent="0">
              <a:buNone/>
              <a:defRPr sz="4400"/>
            </a:lvl6pPr>
            <a:lvl7pPr marL="12069888" indent="0">
              <a:buNone/>
              <a:defRPr sz="4400"/>
            </a:lvl7pPr>
            <a:lvl8pPr marL="14081538" indent="0">
              <a:buNone/>
              <a:defRPr sz="4400"/>
            </a:lvl8pPr>
            <a:lvl9pPr marL="16093187" indent="0">
              <a:buNone/>
              <a:defRPr sz="4400"/>
            </a:lvl9pPr>
          </a:lstStyle>
          <a:p>
            <a:pPr lvl="0"/>
            <a:r>
              <a:rPr lang="en-US"/>
              <a:t>Click to edit Master text styles</a:t>
            </a:r>
          </a:p>
        </p:txBody>
      </p:sp>
      <p:sp>
        <p:nvSpPr>
          <p:cNvPr id="5" name="Date Placeholder 4"/>
          <p:cNvSpPr>
            <a:spLocks noGrp="1"/>
          </p:cNvSpPr>
          <p:nvPr>
            <p:ph type="dt" sz="half" idx="10"/>
          </p:nvPr>
        </p:nvSpPr>
        <p:spPr/>
        <p:txBody>
          <a:bodyPr/>
          <a:lstStyle/>
          <a:p>
            <a:fld id="{F33906B8-622A-428E-BD34-157CA5B2577F}" type="datetimeFigureOut">
              <a:rPr lang="es-ES" smtClean="0"/>
              <a:t>14/02/2025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140326F-0250-41D1-BC86-0FDEA431AF45}" type="slidenum">
              <a:rPr lang="es-ES" smtClean="0"/>
              <a:t>‹#›</a:t>
            </a:fld>
            <a:endParaRPr lang="es-ES"/>
          </a:p>
        </p:txBody>
      </p:sp>
    </p:spTree>
    <p:extLst>
      <p:ext uri="{BB962C8B-B14F-4D97-AF65-F5344CB8AC3E}">
        <p14:creationId xmlns:p14="http://schemas.microsoft.com/office/powerpoint/2010/main" val="129759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2190759"/>
            <a:ext cx="34701480" cy="795337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766060" y="10953750"/>
            <a:ext cx="34701480" cy="261080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66060" y="38138109"/>
            <a:ext cx="9052560" cy="2190750"/>
          </a:xfrm>
          <a:prstGeom prst="rect">
            <a:avLst/>
          </a:prstGeom>
        </p:spPr>
        <p:txBody>
          <a:bodyPr vert="horz" lIns="91440" tIns="45720" rIns="91440" bIns="45720" rtlCol="0" anchor="ctr"/>
          <a:lstStyle>
            <a:lvl1pPr algn="l">
              <a:defRPr sz="5280">
                <a:solidFill>
                  <a:schemeClr val="tx1">
                    <a:tint val="75000"/>
                  </a:schemeClr>
                </a:solidFill>
              </a:defRPr>
            </a:lvl1pPr>
          </a:lstStyle>
          <a:p>
            <a:fld id="{F33906B8-622A-428E-BD34-157CA5B2577F}" type="datetimeFigureOut">
              <a:rPr lang="es-ES" smtClean="0"/>
              <a:t>14/02/2025</a:t>
            </a:fld>
            <a:endParaRPr lang="es-ES"/>
          </a:p>
        </p:txBody>
      </p:sp>
      <p:sp>
        <p:nvSpPr>
          <p:cNvPr id="5" name="Footer Placeholder 4"/>
          <p:cNvSpPr>
            <a:spLocks noGrp="1"/>
          </p:cNvSpPr>
          <p:nvPr>
            <p:ph type="ftr" sz="quarter" idx="3"/>
          </p:nvPr>
        </p:nvSpPr>
        <p:spPr>
          <a:xfrm>
            <a:off x="13327380" y="38138109"/>
            <a:ext cx="13578840" cy="219075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28414980" y="38138109"/>
            <a:ext cx="9052560" cy="2190750"/>
          </a:xfrm>
          <a:prstGeom prst="rect">
            <a:avLst/>
          </a:prstGeom>
        </p:spPr>
        <p:txBody>
          <a:bodyPr vert="horz" lIns="91440" tIns="45720" rIns="91440" bIns="45720" rtlCol="0" anchor="ctr"/>
          <a:lstStyle>
            <a:lvl1pPr algn="r">
              <a:defRPr sz="5280">
                <a:solidFill>
                  <a:schemeClr val="tx1">
                    <a:tint val="75000"/>
                  </a:schemeClr>
                </a:solidFill>
              </a:defRPr>
            </a:lvl1pPr>
          </a:lstStyle>
          <a:p>
            <a:fld id="{F140326F-0250-41D1-BC86-0FDEA431AF45}" type="slidenum">
              <a:rPr lang="es-ES" smtClean="0"/>
              <a:t>‹#›</a:t>
            </a:fld>
            <a:endParaRPr lang="es-ES"/>
          </a:p>
        </p:txBody>
      </p:sp>
    </p:spTree>
    <p:extLst>
      <p:ext uri="{BB962C8B-B14F-4D97-AF65-F5344CB8AC3E}">
        <p14:creationId xmlns:p14="http://schemas.microsoft.com/office/powerpoint/2010/main" val="134364197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4023296"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25" indent="-1005825" algn="l" defTabSz="4023296" rtl="0" eaLnBrk="1" latinLnBrk="0" hangingPunct="1">
        <a:lnSpc>
          <a:spcPct val="90000"/>
        </a:lnSpc>
        <a:spcBef>
          <a:spcPts val="4400"/>
        </a:spcBef>
        <a:buFont typeface="Arial" panose="020B0604020202020204" pitchFamily="34" charset="0"/>
        <a:buChar char="•"/>
        <a:defRPr sz="12319" kern="1200">
          <a:solidFill>
            <a:schemeClr val="tx1"/>
          </a:solidFill>
          <a:latin typeface="+mn-lt"/>
          <a:ea typeface="+mn-ea"/>
          <a:cs typeface="+mn-cs"/>
        </a:defRPr>
      </a:lvl1pPr>
      <a:lvl2pPr marL="3017473" indent="-1005825" algn="l" defTabSz="4023296"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121" indent="-1005825" algn="l" defTabSz="4023296"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769" indent="-1005825" algn="l" defTabSz="4023296"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418" indent="-1005825" algn="l" defTabSz="4023296"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068" indent="-1005825" algn="l" defTabSz="4023296"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716" indent="-1005825" algn="l" defTabSz="4023296"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362" indent="-1005825" algn="l" defTabSz="4023296"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010" indent="-1005825" algn="l" defTabSz="4023296"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296" rtl="0" eaLnBrk="1" latinLnBrk="0" hangingPunct="1">
        <a:defRPr sz="7920" kern="1200">
          <a:solidFill>
            <a:schemeClr val="tx1"/>
          </a:solidFill>
          <a:latin typeface="+mn-lt"/>
          <a:ea typeface="+mn-ea"/>
          <a:cs typeface="+mn-cs"/>
        </a:defRPr>
      </a:lvl1pPr>
      <a:lvl2pPr marL="2011648" algn="l" defTabSz="4023296" rtl="0" eaLnBrk="1" latinLnBrk="0" hangingPunct="1">
        <a:defRPr sz="7920" kern="1200">
          <a:solidFill>
            <a:schemeClr val="tx1"/>
          </a:solidFill>
          <a:latin typeface="+mn-lt"/>
          <a:ea typeface="+mn-ea"/>
          <a:cs typeface="+mn-cs"/>
        </a:defRPr>
      </a:lvl2pPr>
      <a:lvl3pPr marL="4023296" algn="l" defTabSz="4023296" rtl="0" eaLnBrk="1" latinLnBrk="0" hangingPunct="1">
        <a:defRPr sz="7920" kern="1200">
          <a:solidFill>
            <a:schemeClr val="tx1"/>
          </a:solidFill>
          <a:latin typeface="+mn-lt"/>
          <a:ea typeface="+mn-ea"/>
          <a:cs typeface="+mn-cs"/>
        </a:defRPr>
      </a:lvl3pPr>
      <a:lvl4pPr marL="6034946" algn="l" defTabSz="4023296" rtl="0" eaLnBrk="1" latinLnBrk="0" hangingPunct="1">
        <a:defRPr sz="7920" kern="1200">
          <a:solidFill>
            <a:schemeClr val="tx1"/>
          </a:solidFill>
          <a:latin typeface="+mn-lt"/>
          <a:ea typeface="+mn-ea"/>
          <a:cs typeface="+mn-cs"/>
        </a:defRPr>
      </a:lvl4pPr>
      <a:lvl5pPr marL="8046593" algn="l" defTabSz="4023296" rtl="0" eaLnBrk="1" latinLnBrk="0" hangingPunct="1">
        <a:defRPr sz="7920" kern="1200">
          <a:solidFill>
            <a:schemeClr val="tx1"/>
          </a:solidFill>
          <a:latin typeface="+mn-lt"/>
          <a:ea typeface="+mn-ea"/>
          <a:cs typeface="+mn-cs"/>
        </a:defRPr>
      </a:lvl5pPr>
      <a:lvl6pPr marL="10058241" algn="l" defTabSz="4023296" rtl="0" eaLnBrk="1" latinLnBrk="0" hangingPunct="1">
        <a:defRPr sz="7920" kern="1200">
          <a:solidFill>
            <a:schemeClr val="tx1"/>
          </a:solidFill>
          <a:latin typeface="+mn-lt"/>
          <a:ea typeface="+mn-ea"/>
          <a:cs typeface="+mn-cs"/>
        </a:defRPr>
      </a:lvl6pPr>
      <a:lvl7pPr marL="12069888" algn="l" defTabSz="4023296" rtl="0" eaLnBrk="1" latinLnBrk="0" hangingPunct="1">
        <a:defRPr sz="7920" kern="1200">
          <a:solidFill>
            <a:schemeClr val="tx1"/>
          </a:solidFill>
          <a:latin typeface="+mn-lt"/>
          <a:ea typeface="+mn-ea"/>
          <a:cs typeface="+mn-cs"/>
        </a:defRPr>
      </a:lvl7pPr>
      <a:lvl8pPr marL="14081538" algn="l" defTabSz="4023296" rtl="0" eaLnBrk="1" latinLnBrk="0" hangingPunct="1">
        <a:defRPr sz="7920" kern="1200">
          <a:solidFill>
            <a:schemeClr val="tx1"/>
          </a:solidFill>
          <a:latin typeface="+mn-lt"/>
          <a:ea typeface="+mn-ea"/>
          <a:cs typeface="+mn-cs"/>
        </a:defRPr>
      </a:lvl8pPr>
      <a:lvl9pPr marL="16093187" algn="l" defTabSz="4023296"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3621843-9338-4540-81F1-0DBA38A33958}"/>
              </a:ext>
            </a:extLst>
          </p:cNvPr>
          <p:cNvSpPr/>
          <p:nvPr/>
        </p:nvSpPr>
        <p:spPr>
          <a:xfrm>
            <a:off x="-2" y="7861"/>
            <a:ext cx="40233600" cy="5935739"/>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437" dirty="0">
              <a:solidFill>
                <a:schemeClr val="bg1"/>
              </a:solidFill>
              <a:cs typeface="Arial" panose="020B0604020202020204" pitchFamily="34" charset="0"/>
            </a:endParaRPr>
          </a:p>
        </p:txBody>
      </p:sp>
      <p:sp>
        <p:nvSpPr>
          <p:cNvPr id="9" name="TextBox 8"/>
          <p:cNvSpPr txBox="1"/>
          <p:nvPr/>
        </p:nvSpPr>
        <p:spPr>
          <a:xfrm>
            <a:off x="26219791" y="12696350"/>
            <a:ext cx="5865523" cy="647184"/>
          </a:xfrm>
          <a:prstGeom prst="rect">
            <a:avLst/>
          </a:prstGeom>
          <a:noFill/>
        </p:spPr>
        <p:txBody>
          <a:bodyPr wrap="square" rtlCol="0">
            <a:spAutoFit/>
          </a:bodyPr>
          <a:lstStyle/>
          <a:p>
            <a:r>
              <a:rPr lang="en-US" sz="3512" b="1" dirty="0">
                <a:solidFill>
                  <a:schemeClr val="bg1"/>
                </a:solidFill>
              </a:rPr>
              <a:t>RESULTS </a:t>
            </a:r>
          </a:p>
        </p:txBody>
      </p:sp>
      <p:pic>
        <p:nvPicPr>
          <p:cNvPr id="86" name="Picture 85">
            <a:extLst>
              <a:ext uri="{FF2B5EF4-FFF2-40B4-BE49-F238E27FC236}">
                <a16:creationId xmlns:a16="http://schemas.microsoft.com/office/drawing/2014/main" id="{E61C9D99-AA45-4B9C-B5AA-D376D47A1E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8424" y="1734552"/>
            <a:ext cx="7983779" cy="1961148"/>
          </a:xfrm>
          <a:prstGeom prst="rect">
            <a:avLst/>
          </a:prstGeom>
        </p:spPr>
      </p:pic>
      <p:grpSp>
        <p:nvGrpSpPr>
          <p:cNvPr id="26" name="Group 25">
            <a:extLst>
              <a:ext uri="{FF2B5EF4-FFF2-40B4-BE49-F238E27FC236}">
                <a16:creationId xmlns:a16="http://schemas.microsoft.com/office/drawing/2014/main" id="{804A442C-400F-4A30-8CF6-7294B2848BEC}"/>
              </a:ext>
            </a:extLst>
          </p:cNvPr>
          <p:cNvGrpSpPr/>
          <p:nvPr/>
        </p:nvGrpSpPr>
        <p:grpSpPr>
          <a:xfrm>
            <a:off x="10914220" y="490021"/>
            <a:ext cx="28078279" cy="5408031"/>
            <a:chOff x="10914220" y="490021"/>
            <a:chExt cx="28078279" cy="5408031"/>
          </a:xfrm>
        </p:grpSpPr>
        <p:sp>
          <p:nvSpPr>
            <p:cNvPr id="46" name="Rectángulo 45">
              <a:extLst>
                <a:ext uri="{FF2B5EF4-FFF2-40B4-BE49-F238E27FC236}">
                  <a16:creationId xmlns:a16="http://schemas.microsoft.com/office/drawing/2014/main" id="{CF80A7EE-38B5-42E3-B049-4C2AB380BC05}"/>
                </a:ext>
              </a:extLst>
            </p:cNvPr>
            <p:cNvSpPr/>
            <p:nvPr/>
          </p:nvSpPr>
          <p:spPr>
            <a:xfrm>
              <a:off x="13533803" y="490021"/>
              <a:ext cx="22356397" cy="1938992"/>
            </a:xfrm>
            <a:prstGeom prst="rect">
              <a:avLst/>
            </a:prstGeom>
            <a:noFill/>
            <a:ln>
              <a:noFill/>
            </a:ln>
          </p:spPr>
          <p:txBody>
            <a:bodyPr wrap="square">
              <a:spAutoFit/>
            </a:bodyPr>
            <a:lstStyle/>
            <a:p>
              <a:pPr algn="ctr"/>
              <a:r>
                <a:rPr lang="en-US" sz="6000" b="1" dirty="0">
                  <a:solidFill>
                    <a:schemeClr val="bg1"/>
                  </a:solidFill>
                </a:rPr>
                <a:t>Navigating Hypertension Care: Provider &amp; Administrator’s Views on Hypertension Treatment Adherence in Tanzania</a:t>
              </a:r>
              <a:endParaRPr lang="es-ES" sz="6000" b="1" dirty="0">
                <a:solidFill>
                  <a:schemeClr val="bg1"/>
                </a:solidFill>
              </a:endParaRPr>
            </a:p>
          </p:txBody>
        </p:sp>
        <p:sp>
          <p:nvSpPr>
            <p:cNvPr id="45" name="Text Box 40">
              <a:extLst>
                <a:ext uri="{FF2B5EF4-FFF2-40B4-BE49-F238E27FC236}">
                  <a16:creationId xmlns:a16="http://schemas.microsoft.com/office/drawing/2014/main" id="{5F1C6553-4890-44CE-BAB5-E3C7CB5B1405}"/>
                </a:ext>
              </a:extLst>
            </p:cNvPr>
            <p:cNvSpPr txBox="1">
              <a:spLocks noChangeArrowheads="1"/>
            </p:cNvSpPr>
            <p:nvPr/>
          </p:nvSpPr>
          <p:spPr bwMode="auto">
            <a:xfrm>
              <a:off x="14153174" y="2992285"/>
              <a:ext cx="20822625" cy="589547"/>
            </a:xfrm>
            <a:prstGeom prst="rect">
              <a:avLst/>
            </a:prstGeom>
            <a:solidFill>
              <a:srgbClr val="00539B"/>
            </a:solidFill>
            <a:ln>
              <a:noFill/>
            </a:ln>
            <a:effectLst/>
          </p:spPr>
          <p:txBody>
            <a:bodyPr lIns="343476" tIns="343476" rIns="343476" bIns="343476"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lgn="ctr"/>
              <a:r>
                <a:rPr lang="en-US" sz="4000" b="1" kern="100" dirty="0">
                  <a:solidFill>
                    <a:schemeClr val="bg1"/>
                  </a:solidFill>
                  <a:latin typeface="+mn-lt"/>
                  <a:ea typeface="Roboto" panose="02000000000000000000" pitchFamily="2" charset="0"/>
                  <a:cs typeface="Roboto" panose="02000000000000000000" pitchFamily="2" charset="0"/>
                </a:rPr>
                <a:t>Mirlene Perry,</a:t>
              </a:r>
              <a:r>
                <a:rPr lang="en-US" sz="4000" kern="100" baseline="30000" dirty="0">
                  <a:solidFill>
                    <a:schemeClr val="bg1"/>
                  </a:solidFill>
                  <a:latin typeface="+mn-lt"/>
                  <a:ea typeface="Roboto" panose="02000000000000000000" pitchFamily="2" charset="0"/>
                  <a:cs typeface="Roboto" panose="02000000000000000000" pitchFamily="2" charset="0"/>
                </a:rPr>
                <a:t>1</a:t>
              </a:r>
              <a:r>
                <a:rPr lang="en-US" sz="4000" kern="100" dirty="0">
                  <a:solidFill>
                    <a:schemeClr val="bg1"/>
                  </a:solidFill>
                  <a:latin typeface="+mn-lt"/>
                  <a:ea typeface="Roboto" panose="02000000000000000000" pitchFamily="2" charset="0"/>
                  <a:cs typeface="Roboto" panose="02000000000000000000" pitchFamily="2" charset="0"/>
                </a:rPr>
                <a:t> Clotilda Tarimo,</a:t>
              </a:r>
              <a:r>
                <a:rPr lang="en-US" sz="4000" kern="100" baseline="30000" dirty="0">
                  <a:solidFill>
                    <a:schemeClr val="bg1"/>
                  </a:solidFill>
                  <a:latin typeface="+mn-lt"/>
                  <a:ea typeface="Roboto" panose="02000000000000000000" pitchFamily="2" charset="0"/>
                  <a:cs typeface="Roboto" panose="02000000000000000000" pitchFamily="2" charset="0"/>
                </a:rPr>
                <a:t>2</a:t>
              </a:r>
              <a:r>
                <a:rPr lang="en-US" sz="4000" kern="100" dirty="0">
                  <a:solidFill>
                    <a:schemeClr val="bg1"/>
                  </a:solidFill>
                  <a:latin typeface="+mn-lt"/>
                  <a:ea typeface="Roboto" panose="02000000000000000000" pitchFamily="2" charset="0"/>
                  <a:cs typeface="Roboto" panose="02000000000000000000" pitchFamily="2" charset="0"/>
                </a:rPr>
                <a:t> Lisa Carnago,</a:t>
              </a:r>
              <a:r>
                <a:rPr lang="en-US" sz="4000" kern="100" baseline="30000" dirty="0">
                  <a:solidFill>
                    <a:schemeClr val="bg1"/>
                  </a:solidFill>
                  <a:latin typeface="+mn-lt"/>
                  <a:ea typeface="Roboto" panose="02000000000000000000" pitchFamily="2" charset="0"/>
                  <a:cs typeface="Roboto" panose="02000000000000000000" pitchFamily="2" charset="0"/>
                </a:rPr>
                <a:t>1</a:t>
              </a:r>
              <a:r>
                <a:rPr lang="en-US" sz="4000" kern="100" dirty="0">
                  <a:solidFill>
                    <a:schemeClr val="bg1"/>
                  </a:solidFill>
                  <a:latin typeface="+mn-lt"/>
                  <a:ea typeface="Roboto" panose="02000000000000000000" pitchFamily="2" charset="0"/>
                  <a:cs typeface="Roboto" panose="02000000000000000000" pitchFamily="2" charset="0"/>
                </a:rPr>
                <a:t> Kelvin Haukila,</a:t>
              </a:r>
              <a:r>
                <a:rPr lang="en-US" sz="4000" kern="100" baseline="30000" dirty="0">
                  <a:solidFill>
                    <a:schemeClr val="bg1"/>
                  </a:solidFill>
                  <a:latin typeface="+mn-lt"/>
                  <a:ea typeface="Roboto" panose="02000000000000000000" pitchFamily="2" charset="0"/>
                  <a:cs typeface="Roboto" panose="02000000000000000000" pitchFamily="2" charset="0"/>
                </a:rPr>
                <a:t>3</a:t>
              </a:r>
              <a:r>
                <a:rPr lang="en-US" sz="4000" kern="100" dirty="0">
                  <a:solidFill>
                    <a:schemeClr val="bg1"/>
                  </a:solidFill>
                  <a:latin typeface="+mn-lt"/>
                  <a:ea typeface="Roboto" panose="02000000000000000000" pitchFamily="2" charset="0"/>
                  <a:cs typeface="Roboto" panose="02000000000000000000" pitchFamily="2" charset="0"/>
                </a:rPr>
                <a:t> Michael Relf,</a:t>
              </a:r>
              <a:r>
                <a:rPr lang="en-US" sz="4000" kern="100" baseline="30000" dirty="0">
                  <a:solidFill>
                    <a:schemeClr val="bg1"/>
                  </a:solidFill>
                  <a:latin typeface="+mn-lt"/>
                  <a:ea typeface="Roboto" panose="02000000000000000000" pitchFamily="2" charset="0"/>
                  <a:cs typeface="Roboto" panose="02000000000000000000" pitchFamily="2" charset="0"/>
                </a:rPr>
                <a:t>1</a:t>
              </a:r>
              <a:r>
                <a:rPr lang="en-US" sz="4000" kern="100" dirty="0">
                  <a:solidFill>
                    <a:schemeClr val="bg1"/>
                  </a:solidFill>
                  <a:latin typeface="+mn-lt"/>
                  <a:ea typeface="Roboto" panose="02000000000000000000" pitchFamily="2" charset="0"/>
                  <a:cs typeface="Roboto" panose="02000000000000000000" pitchFamily="2" charset="0"/>
                </a:rPr>
                <a:t> Pearson Mwemezi,</a:t>
              </a:r>
              <a:r>
                <a:rPr lang="en-US" sz="4000" kern="100" baseline="30000" dirty="0">
                  <a:solidFill>
                    <a:schemeClr val="bg1"/>
                  </a:solidFill>
                  <a:latin typeface="+mn-lt"/>
                  <a:ea typeface="Roboto" panose="02000000000000000000" pitchFamily="2" charset="0"/>
                  <a:cs typeface="Roboto" panose="02000000000000000000" pitchFamily="2" charset="0"/>
                </a:rPr>
                <a:t>4</a:t>
              </a:r>
              <a:r>
                <a:rPr lang="en-US" sz="4000" kern="100" dirty="0">
                  <a:solidFill>
                    <a:schemeClr val="bg1"/>
                  </a:solidFill>
                  <a:latin typeface="+mn-lt"/>
                  <a:ea typeface="Roboto" panose="02000000000000000000" pitchFamily="2" charset="0"/>
                  <a:cs typeface="Roboto" panose="02000000000000000000" pitchFamily="2" charset="0"/>
                </a:rPr>
                <a:t> Blandina Mmbaga,</a:t>
              </a:r>
              <a:r>
                <a:rPr lang="en-US" sz="4000" kern="100" baseline="30000" dirty="0">
                  <a:solidFill>
                    <a:schemeClr val="bg1"/>
                  </a:solidFill>
                  <a:latin typeface="+mn-lt"/>
                  <a:ea typeface="Roboto" panose="02000000000000000000" pitchFamily="2" charset="0"/>
                  <a:cs typeface="Roboto" panose="02000000000000000000" pitchFamily="2" charset="0"/>
                </a:rPr>
                <a:t>2</a:t>
              </a:r>
              <a:r>
                <a:rPr lang="en-US" sz="4000" kern="100" dirty="0">
                  <a:solidFill>
                    <a:schemeClr val="bg1"/>
                  </a:solidFill>
                  <a:latin typeface="+mn-lt"/>
                  <a:ea typeface="Roboto" panose="02000000000000000000" pitchFamily="2" charset="0"/>
                  <a:cs typeface="Roboto" panose="02000000000000000000" pitchFamily="2" charset="0"/>
                </a:rPr>
                <a:t> Ismail Shekibula,</a:t>
              </a:r>
              <a:r>
                <a:rPr lang="en-US" sz="4000" kern="100" baseline="30000" dirty="0">
                  <a:solidFill>
                    <a:schemeClr val="bg1"/>
                  </a:solidFill>
                  <a:latin typeface="+mn-lt"/>
                  <a:ea typeface="Roboto" panose="02000000000000000000" pitchFamily="2" charset="0"/>
                  <a:cs typeface="Roboto" panose="02000000000000000000" pitchFamily="2" charset="0"/>
                </a:rPr>
                <a:t>5 </a:t>
              </a:r>
              <a:r>
                <a:rPr lang="en-US" sz="4000" kern="100" dirty="0">
                  <a:solidFill>
                    <a:schemeClr val="bg1"/>
                  </a:solidFill>
                  <a:latin typeface="+mn-lt"/>
                  <a:ea typeface="Roboto" panose="02000000000000000000" pitchFamily="2" charset="0"/>
                  <a:cs typeface="Roboto" panose="02000000000000000000" pitchFamily="2" charset="0"/>
                </a:rPr>
                <a:t>and Brandon Knettel</a:t>
              </a:r>
              <a:r>
                <a:rPr lang="en-US" sz="4000" kern="100" baseline="30000" dirty="0">
                  <a:solidFill>
                    <a:schemeClr val="bg1"/>
                  </a:solidFill>
                  <a:latin typeface="+mn-lt"/>
                  <a:ea typeface="Roboto" panose="02000000000000000000" pitchFamily="2" charset="0"/>
                  <a:cs typeface="Roboto" panose="02000000000000000000" pitchFamily="2" charset="0"/>
                </a:rPr>
                <a:t>1,5</a:t>
              </a:r>
              <a:endParaRPr lang="en-US" sz="4000" kern="100" dirty="0">
                <a:solidFill>
                  <a:schemeClr val="bg1"/>
                </a:solidFill>
                <a:latin typeface="+mn-lt"/>
                <a:ea typeface="Roboto" panose="02000000000000000000" pitchFamily="2" charset="0"/>
                <a:cs typeface="Roboto" panose="02000000000000000000" pitchFamily="2" charset="0"/>
              </a:endParaRPr>
            </a:p>
          </p:txBody>
        </p:sp>
        <p:sp>
          <p:nvSpPr>
            <p:cNvPr id="17" name="TextBox 16">
              <a:extLst>
                <a:ext uri="{FF2B5EF4-FFF2-40B4-BE49-F238E27FC236}">
                  <a16:creationId xmlns:a16="http://schemas.microsoft.com/office/drawing/2014/main" id="{207FF6C4-1396-44AB-95A7-22D9F5ABB3B4}"/>
                </a:ext>
              </a:extLst>
            </p:cNvPr>
            <p:cNvSpPr txBox="1"/>
            <p:nvPr/>
          </p:nvSpPr>
          <p:spPr>
            <a:xfrm>
              <a:off x="10914220" y="4145103"/>
              <a:ext cx="28078279" cy="1752949"/>
            </a:xfrm>
            <a:prstGeom prst="rect">
              <a:avLst/>
            </a:prstGeom>
            <a:noFill/>
          </p:spPr>
          <p:txBody>
            <a:bodyPr wrap="square" rtlCol="0">
              <a:spAutoFit/>
            </a:bodyPr>
            <a:lstStyle/>
            <a:p>
              <a:pPr algn="ctr"/>
              <a:r>
                <a:rPr lang="en-US" sz="3600" baseline="30000" dirty="0">
                  <a:solidFill>
                    <a:schemeClr val="bg1"/>
                  </a:solidFill>
                  <a:cs typeface="Arial" panose="020B0604020202020204" pitchFamily="34" charset="0"/>
                </a:rPr>
                <a:t>1</a:t>
              </a:r>
              <a:r>
                <a:rPr lang="en-US" sz="3600" dirty="0">
                  <a:solidFill>
                    <a:schemeClr val="bg1"/>
                  </a:solidFill>
                  <a:cs typeface="Arial" panose="020B0604020202020204" pitchFamily="34" charset="0"/>
                </a:rPr>
                <a:t>Duke University School of Nursing, </a:t>
              </a:r>
              <a:r>
                <a:rPr lang="en-US" sz="3600" kern="100" dirty="0">
                  <a:solidFill>
                    <a:srgbClr val="FFFFFF"/>
                  </a:solidFill>
                  <a:ea typeface="Roboto" panose="02000000000000000000" pitchFamily="2" charset="0"/>
                  <a:cs typeface="Roboto" panose="02000000000000000000" pitchFamily="2" charset="0"/>
                </a:rPr>
                <a:t>USA; </a:t>
              </a:r>
              <a:r>
                <a:rPr lang="en-US" sz="3600" kern="100" baseline="30000" dirty="0">
                  <a:solidFill>
                    <a:srgbClr val="FFFFFF"/>
                  </a:solidFill>
                  <a:ea typeface="Roboto" panose="02000000000000000000" pitchFamily="2" charset="0"/>
                  <a:cs typeface="Roboto" panose="02000000000000000000" pitchFamily="2" charset="0"/>
                </a:rPr>
                <a:t>2</a:t>
              </a:r>
              <a:r>
                <a:rPr lang="en-US" sz="3600" kern="100" dirty="0">
                  <a:solidFill>
                    <a:srgbClr val="FFFFFF"/>
                  </a:solidFill>
                  <a:ea typeface="Roboto" panose="02000000000000000000" pitchFamily="2" charset="0"/>
                  <a:cs typeface="Roboto" panose="02000000000000000000" pitchFamily="2" charset="0"/>
                </a:rPr>
                <a:t>Kilimanjaro Christian Research Institute, Tanzania; </a:t>
              </a:r>
              <a:r>
                <a:rPr lang="en-US" sz="3600" kern="100" baseline="30000" dirty="0">
                  <a:solidFill>
                    <a:srgbClr val="FFFFFF"/>
                  </a:solidFill>
                  <a:ea typeface="Roboto" panose="02000000000000000000" pitchFamily="2" charset="0"/>
                  <a:cs typeface="Roboto" panose="02000000000000000000" pitchFamily="2" charset="0"/>
                </a:rPr>
                <a:t>3</a:t>
              </a:r>
              <a:r>
                <a:rPr lang="en-US" sz="3600" kern="100" dirty="0">
                  <a:solidFill>
                    <a:srgbClr val="FFFFFF"/>
                  </a:solidFill>
                  <a:ea typeface="Roboto" panose="02000000000000000000" pitchFamily="2" charset="0"/>
                  <a:cs typeface="Roboto" panose="02000000000000000000" pitchFamily="2" charset="0"/>
                </a:rPr>
                <a:t>Kilimanjaro Christian Medical Centre, Tanzania; </a:t>
              </a:r>
              <a:r>
                <a:rPr lang="en-US" sz="3600" kern="100" baseline="30000" dirty="0">
                  <a:solidFill>
                    <a:srgbClr val="FFFFFF"/>
                  </a:solidFill>
                  <a:ea typeface="Roboto" panose="02000000000000000000" pitchFamily="2" charset="0"/>
                  <a:cs typeface="Roboto" panose="02000000000000000000" pitchFamily="2" charset="0"/>
                </a:rPr>
                <a:t>4</a:t>
              </a:r>
              <a:r>
                <a:rPr lang="en-US" sz="3600" kern="100" dirty="0">
                  <a:solidFill>
                    <a:srgbClr val="FFFFFF"/>
                  </a:solidFill>
                  <a:ea typeface="Roboto" panose="02000000000000000000" pitchFamily="2" charset="0"/>
                  <a:cs typeface="Roboto" panose="02000000000000000000" pitchFamily="2" charset="0"/>
                </a:rPr>
                <a:t>Kilimanjaro Christian Medical University College of Medicine, Tanzania; </a:t>
              </a:r>
              <a:r>
                <a:rPr lang="en-US" sz="3600" kern="100" baseline="30000" dirty="0">
                  <a:solidFill>
                    <a:srgbClr val="FFFFFF"/>
                  </a:solidFill>
                  <a:ea typeface="Roboto" panose="02000000000000000000" pitchFamily="2" charset="0"/>
                  <a:cs typeface="Roboto" panose="02000000000000000000" pitchFamily="2" charset="0"/>
                </a:rPr>
                <a:t>5</a:t>
              </a:r>
              <a:r>
                <a:rPr lang="en-US" sz="3600" kern="100" dirty="0">
                  <a:solidFill>
                    <a:srgbClr val="FFFFFF"/>
                  </a:solidFill>
                  <a:ea typeface="Roboto" panose="02000000000000000000" pitchFamily="2" charset="0"/>
                  <a:cs typeface="Roboto" panose="02000000000000000000" pitchFamily="2" charset="0"/>
                </a:rPr>
                <a:t>Duke Global Health Institute, USA</a:t>
              </a:r>
              <a:endParaRPr lang="en-US" sz="3600" kern="100" dirty="0">
                <a:ea typeface="Roboto" panose="02000000000000000000" pitchFamily="2" charset="0"/>
                <a:cs typeface="Roboto" panose="02000000000000000000" pitchFamily="2" charset="0"/>
              </a:endParaRPr>
            </a:p>
            <a:p>
              <a:endParaRPr lang="en-US" sz="3512" b="1" dirty="0">
                <a:solidFill>
                  <a:schemeClr val="bg1"/>
                </a:solidFill>
                <a:latin typeface="Roboto"/>
              </a:endParaRPr>
            </a:p>
          </p:txBody>
        </p:sp>
      </p:grpSp>
      <p:sp>
        <p:nvSpPr>
          <p:cNvPr id="28" name="Rectangle 5">
            <a:extLst>
              <a:ext uri="{FF2B5EF4-FFF2-40B4-BE49-F238E27FC236}">
                <a16:creationId xmlns:a16="http://schemas.microsoft.com/office/drawing/2014/main" id="{27F03D37-6201-404D-B620-64AB9E76C93A}"/>
              </a:ext>
            </a:extLst>
          </p:cNvPr>
          <p:cNvSpPr>
            <a:spLocks noChangeArrowheads="1"/>
          </p:cNvSpPr>
          <p:nvPr/>
        </p:nvSpPr>
        <p:spPr bwMode="auto">
          <a:xfrm>
            <a:off x="5" y="7528963"/>
            <a:ext cx="66" cy="2261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defTabSz="729903" eaLnBrk="0" fontAlgn="base" hangingPunct="0">
              <a:spcBef>
                <a:spcPct val="0"/>
              </a:spcBef>
              <a:spcAft>
                <a:spcPct val="0"/>
              </a:spcAft>
            </a:pPr>
            <a:endParaRPr lang="en-US" altLang="en-US" sz="1437" dirty="0">
              <a:latin typeface="Arial" panose="020B0604020202020204" pitchFamily="34" charset="0"/>
            </a:endParaRPr>
          </a:p>
        </p:txBody>
      </p:sp>
      <p:sp>
        <p:nvSpPr>
          <p:cNvPr id="82" name="Rectángulo 18">
            <a:extLst>
              <a:ext uri="{FF2B5EF4-FFF2-40B4-BE49-F238E27FC236}">
                <a16:creationId xmlns:a16="http://schemas.microsoft.com/office/drawing/2014/main" id="{08ED98AD-AC03-45F9-A467-A1EC26819985}"/>
              </a:ext>
            </a:extLst>
          </p:cNvPr>
          <p:cNvSpPr/>
          <p:nvPr/>
        </p:nvSpPr>
        <p:spPr>
          <a:xfrm>
            <a:off x="29456177" y="24949452"/>
            <a:ext cx="10276624" cy="647184"/>
          </a:xfrm>
          <a:prstGeom prst="rect">
            <a:avLst/>
          </a:prstGeom>
          <a:noFill/>
          <a:ln>
            <a:noFill/>
          </a:ln>
        </p:spPr>
        <p:txBody>
          <a:bodyPr wrap="square">
            <a:spAutoFit/>
          </a:bodyPr>
          <a:lstStyle/>
          <a:p>
            <a:pPr algn="ctr"/>
            <a:r>
              <a:rPr lang="en-US" sz="3512" b="1" cap="all" dirty="0">
                <a:solidFill>
                  <a:schemeClr val="bg1"/>
                </a:solidFill>
                <a:cs typeface="Arial" panose="020B0604020202020204" pitchFamily="34" charset="0"/>
              </a:rPr>
              <a:t>CONCLUSION</a:t>
            </a:r>
            <a:endParaRPr lang="es-ES" sz="3512" dirty="0">
              <a:solidFill>
                <a:schemeClr val="bg1"/>
              </a:solidFill>
            </a:endParaRPr>
          </a:p>
        </p:txBody>
      </p:sp>
      <p:sp>
        <p:nvSpPr>
          <p:cNvPr id="3" name="Rectangle 2">
            <a:extLst>
              <a:ext uri="{FF2B5EF4-FFF2-40B4-BE49-F238E27FC236}">
                <a16:creationId xmlns:a16="http://schemas.microsoft.com/office/drawing/2014/main" id="{3CEA5A6D-D758-7DF9-C480-CB4850779580}"/>
              </a:ext>
            </a:extLst>
          </p:cNvPr>
          <p:cNvSpPr/>
          <p:nvPr/>
        </p:nvSpPr>
        <p:spPr>
          <a:xfrm>
            <a:off x="0" y="39005189"/>
            <a:ext cx="40233599" cy="2103120"/>
          </a:xfrm>
          <a:prstGeom prst="rect">
            <a:avLst/>
          </a:prstGeom>
          <a:solidFill>
            <a:srgbClr val="00539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874" dirty="0"/>
          </a:p>
        </p:txBody>
      </p:sp>
      <p:graphicFrame>
        <p:nvGraphicFramePr>
          <p:cNvPr id="10" name="Table 9">
            <a:extLst>
              <a:ext uri="{FF2B5EF4-FFF2-40B4-BE49-F238E27FC236}">
                <a16:creationId xmlns:a16="http://schemas.microsoft.com/office/drawing/2014/main" id="{3240A86A-0810-4DEA-B6B0-6F3229D4114B}"/>
              </a:ext>
            </a:extLst>
          </p:cNvPr>
          <p:cNvGraphicFramePr>
            <a:graphicFrameLocks noGrp="1"/>
          </p:cNvGraphicFramePr>
          <p:nvPr>
            <p:extLst>
              <p:ext uri="{D42A27DB-BD31-4B8C-83A1-F6EECF244321}">
                <p14:modId xmlns:p14="http://schemas.microsoft.com/office/powerpoint/2010/main" val="3283822762"/>
              </p:ext>
            </p:extLst>
          </p:nvPr>
        </p:nvGraphicFramePr>
        <p:xfrm>
          <a:off x="10007829" y="16354801"/>
          <a:ext cx="29113313" cy="14278287"/>
        </p:xfrm>
        <a:graphic>
          <a:graphicData uri="http://schemas.openxmlformats.org/drawingml/2006/table">
            <a:tbl>
              <a:tblPr firstRow="1" firstCol="1" bandRow="1">
                <a:tableStyleId>{5C22544A-7EE6-4342-B048-85BDC9FD1C3A}</a:tableStyleId>
              </a:tblPr>
              <a:tblGrid>
                <a:gridCol w="4300322">
                  <a:extLst>
                    <a:ext uri="{9D8B030D-6E8A-4147-A177-3AD203B41FA5}">
                      <a16:colId xmlns:a16="http://schemas.microsoft.com/office/drawing/2014/main" val="1888563216"/>
                    </a:ext>
                  </a:extLst>
                </a:gridCol>
                <a:gridCol w="8360899">
                  <a:extLst>
                    <a:ext uri="{9D8B030D-6E8A-4147-A177-3AD203B41FA5}">
                      <a16:colId xmlns:a16="http://schemas.microsoft.com/office/drawing/2014/main" val="4220546373"/>
                    </a:ext>
                  </a:extLst>
                </a:gridCol>
                <a:gridCol w="16452092">
                  <a:extLst>
                    <a:ext uri="{9D8B030D-6E8A-4147-A177-3AD203B41FA5}">
                      <a16:colId xmlns:a16="http://schemas.microsoft.com/office/drawing/2014/main" val="2472552833"/>
                    </a:ext>
                  </a:extLst>
                </a:gridCol>
              </a:tblGrid>
              <a:tr h="863115">
                <a:tc>
                  <a:txBody>
                    <a:bodyPr/>
                    <a:lstStyle/>
                    <a:p>
                      <a:pPr marL="0" marR="0" algn="ctr">
                        <a:lnSpc>
                          <a:spcPct val="115000"/>
                        </a:lnSpc>
                        <a:spcAft>
                          <a:spcPts val="800"/>
                        </a:spcAft>
                      </a:pPr>
                      <a:r>
                        <a:rPr lang="en-US" sz="3200" kern="100" dirty="0">
                          <a:effectLst/>
                          <a:latin typeface="+mn-lt"/>
                        </a:rPr>
                        <a:t>  Themes</a:t>
                      </a:r>
                      <a:endParaRPr lang="en-US" sz="3200" kern="100" dirty="0">
                        <a:effectLst/>
                        <a:latin typeface="+mn-lt"/>
                        <a:ea typeface="Aptos" panose="020B0004020202020204" pitchFamily="34" charset="0"/>
                        <a:cs typeface="Times New Roman" panose="02020603050405020304" pitchFamily="18" charset="0"/>
                      </a:endParaRPr>
                    </a:p>
                  </a:txBody>
                  <a:tcPr marL="54746" marR="54746" marT="0" marB="0" anchor="ctr">
                    <a:solidFill>
                      <a:srgbClr val="00539B"/>
                    </a:solidFill>
                  </a:tcPr>
                </a:tc>
                <a:tc>
                  <a:txBody>
                    <a:bodyPr/>
                    <a:lstStyle/>
                    <a:p>
                      <a:pPr marL="0" marR="0" algn="ctr">
                        <a:lnSpc>
                          <a:spcPct val="115000"/>
                        </a:lnSpc>
                        <a:spcAft>
                          <a:spcPts val="800"/>
                        </a:spcAft>
                      </a:pPr>
                      <a:r>
                        <a:rPr lang="en-US" sz="3200" kern="100" dirty="0">
                          <a:effectLst/>
                          <a:latin typeface="+mn-lt"/>
                        </a:rPr>
                        <a:t>Sub-Themes</a:t>
                      </a:r>
                      <a:endParaRPr lang="en-US" sz="3200" kern="100" dirty="0">
                        <a:effectLst/>
                        <a:latin typeface="+mn-lt"/>
                        <a:ea typeface="Aptos" panose="020B0004020202020204" pitchFamily="34" charset="0"/>
                        <a:cs typeface="Times New Roman" panose="02020603050405020304" pitchFamily="18" charset="0"/>
                      </a:endParaRPr>
                    </a:p>
                  </a:txBody>
                  <a:tcPr marL="54746" marR="54746" marT="0" marB="0" anchor="ctr">
                    <a:solidFill>
                      <a:srgbClr val="00539B"/>
                    </a:solidFill>
                  </a:tcPr>
                </a:tc>
                <a:tc>
                  <a:txBody>
                    <a:bodyPr/>
                    <a:lstStyle/>
                    <a:p>
                      <a:pPr marL="0" marR="0" algn="ctr">
                        <a:lnSpc>
                          <a:spcPct val="115000"/>
                        </a:lnSpc>
                        <a:spcAft>
                          <a:spcPts val="800"/>
                        </a:spcAft>
                      </a:pPr>
                      <a:r>
                        <a:rPr lang="en-US" sz="3200" kern="100" dirty="0">
                          <a:effectLst/>
                          <a:latin typeface="+mn-lt"/>
                        </a:rPr>
                        <a:t>Quote Exemplars</a:t>
                      </a:r>
                      <a:endParaRPr lang="en-US" sz="3200" kern="100" dirty="0">
                        <a:effectLst/>
                        <a:latin typeface="+mn-lt"/>
                        <a:ea typeface="Aptos" panose="020B0004020202020204" pitchFamily="34" charset="0"/>
                        <a:cs typeface="Times New Roman" panose="02020603050405020304" pitchFamily="18" charset="0"/>
                      </a:endParaRPr>
                    </a:p>
                  </a:txBody>
                  <a:tcPr marL="54746" marR="54746" marT="0" marB="0" anchor="ctr">
                    <a:solidFill>
                      <a:srgbClr val="00539B"/>
                    </a:solidFill>
                  </a:tcPr>
                </a:tc>
                <a:extLst>
                  <a:ext uri="{0D108BD9-81ED-4DB2-BD59-A6C34878D82A}">
                    <a16:rowId xmlns:a16="http://schemas.microsoft.com/office/drawing/2014/main" val="3961136581"/>
                  </a:ext>
                </a:extLst>
              </a:tr>
              <a:tr h="4147300">
                <a:tc>
                  <a:txBody>
                    <a:bodyPr/>
                    <a:lstStyle/>
                    <a:p>
                      <a:pPr marL="0" marR="0">
                        <a:lnSpc>
                          <a:spcPct val="115000"/>
                        </a:lnSpc>
                        <a:spcAft>
                          <a:spcPts val="800"/>
                        </a:spcAft>
                      </a:pPr>
                      <a:r>
                        <a:rPr lang="en-US" sz="3000" kern="100" dirty="0">
                          <a:solidFill>
                            <a:schemeClr val="tx1"/>
                          </a:solidFill>
                          <a:effectLst/>
                          <a:latin typeface="+mn-lt"/>
                        </a:rPr>
                        <a:t>  </a:t>
                      </a:r>
                      <a:r>
                        <a:rPr lang="en-US" sz="3200" kern="100" dirty="0">
                          <a:solidFill>
                            <a:schemeClr val="tx1"/>
                          </a:solidFill>
                          <a:effectLst/>
                          <a:latin typeface="+mn-lt"/>
                        </a:rPr>
                        <a:t>Individual</a:t>
                      </a:r>
                      <a:endParaRPr lang="en-US" sz="3200" kern="100" dirty="0">
                        <a:solidFill>
                          <a:schemeClr val="tx1"/>
                        </a:solidFill>
                        <a:effectLst/>
                        <a:latin typeface="+mn-lt"/>
                        <a:ea typeface="Aptos" panose="020B0004020202020204" pitchFamily="34" charset="0"/>
                        <a:cs typeface="Times New Roman" panose="02020603050405020304" pitchFamily="18" charset="0"/>
                      </a:endParaRPr>
                    </a:p>
                  </a:txBody>
                  <a:tcPr marL="54746" marR="54746" marT="0" marB="0">
                    <a:solidFill>
                      <a:schemeClr val="accent5">
                        <a:lumMod val="60000"/>
                        <a:lumOff val="40000"/>
                      </a:schemeClr>
                    </a:solidFill>
                  </a:tcPr>
                </a:tc>
                <a:tc>
                  <a:txBody>
                    <a:bodyPr/>
                    <a:lstStyle/>
                    <a:p>
                      <a:pPr marL="504825" marR="0" indent="-384175">
                        <a:lnSpc>
                          <a:spcPct val="115000"/>
                        </a:lnSpc>
                        <a:spcAft>
                          <a:spcPts val="800"/>
                        </a:spcAft>
                        <a:buFont typeface="Courier New" panose="02070309020205020404" pitchFamily="49" charset="0"/>
                        <a:buChar char="­"/>
                      </a:pPr>
                      <a:endParaRPr lang="en-US" sz="1400" kern="100" dirty="0">
                        <a:effectLst/>
                        <a:latin typeface="+mn-lt"/>
                      </a:endParaRPr>
                    </a:p>
                    <a:p>
                      <a:pPr marL="504825" marR="0" indent="-384175">
                        <a:lnSpc>
                          <a:spcPct val="115000"/>
                        </a:lnSpc>
                        <a:spcAft>
                          <a:spcPts val="800"/>
                        </a:spcAft>
                        <a:buFont typeface="Courier New" panose="02070309020205020404" pitchFamily="49" charset="0"/>
                        <a:buChar char="­"/>
                      </a:pPr>
                      <a:r>
                        <a:rPr lang="en-US" sz="2900" kern="100" dirty="0">
                          <a:effectLst/>
                          <a:latin typeface="+mn-lt"/>
                        </a:rPr>
                        <a:t>Lack of knowledge about HTN</a:t>
                      </a:r>
                    </a:p>
                    <a:p>
                      <a:pPr marL="504825" marR="0" indent="-384175">
                        <a:lnSpc>
                          <a:spcPct val="115000"/>
                        </a:lnSpc>
                        <a:spcAft>
                          <a:spcPts val="800"/>
                        </a:spcAft>
                        <a:buFont typeface="Courier New" panose="02070309020205020404" pitchFamily="49" charset="0"/>
                        <a:buChar char="­"/>
                      </a:pPr>
                      <a:r>
                        <a:rPr lang="en-US" sz="2900" kern="100" dirty="0">
                          <a:effectLst/>
                          <a:latin typeface="+mn-lt"/>
                        </a:rPr>
                        <a:t>Lack of financial resources required for Rx</a:t>
                      </a:r>
                    </a:p>
                    <a:p>
                      <a:pPr marL="504825" marR="0" indent="-384175">
                        <a:lnSpc>
                          <a:spcPct val="115000"/>
                        </a:lnSpc>
                        <a:spcAft>
                          <a:spcPts val="800"/>
                        </a:spcAft>
                        <a:buFont typeface="Courier New" panose="02070309020205020404" pitchFamily="49" charset="0"/>
                        <a:buChar char="­"/>
                      </a:pPr>
                      <a:r>
                        <a:rPr lang="en-US" sz="2900" kern="100" dirty="0">
                          <a:effectLst/>
                          <a:latin typeface="+mn-lt"/>
                        </a:rPr>
                        <a:t>Fear of HIV-related stigma</a:t>
                      </a:r>
                    </a:p>
                    <a:p>
                      <a:pPr marL="504825" marR="0" indent="-384175">
                        <a:lnSpc>
                          <a:spcPct val="115000"/>
                        </a:lnSpc>
                        <a:spcAft>
                          <a:spcPts val="800"/>
                        </a:spcAft>
                        <a:buFont typeface="Courier New" panose="02070309020205020404" pitchFamily="49" charset="0"/>
                        <a:buChar char="­"/>
                      </a:pPr>
                      <a:r>
                        <a:rPr lang="en-US" sz="2900" kern="100" dirty="0">
                          <a:effectLst/>
                          <a:latin typeface="+mn-lt"/>
                        </a:rPr>
                        <a:t>Fear of side effects</a:t>
                      </a:r>
                    </a:p>
                    <a:p>
                      <a:pPr marL="504825" marR="0" indent="-384175">
                        <a:lnSpc>
                          <a:spcPct val="115000"/>
                        </a:lnSpc>
                        <a:spcAft>
                          <a:spcPts val="800"/>
                        </a:spcAft>
                        <a:buFont typeface="Courier New" panose="02070309020205020404" pitchFamily="49" charset="0"/>
                        <a:buChar char="­"/>
                      </a:pPr>
                      <a:r>
                        <a:rPr lang="en-US" sz="2900" kern="100" dirty="0">
                          <a:effectLst/>
                          <a:latin typeface="+mn-lt"/>
                        </a:rPr>
                        <a:t>Lack of motivation to adhere with Rx</a:t>
                      </a:r>
                      <a:endParaRPr lang="en-US" sz="2900" kern="100" dirty="0">
                        <a:effectLst/>
                        <a:latin typeface="+mn-lt"/>
                        <a:ea typeface="Aptos" panose="020B0004020202020204" pitchFamily="34" charset="0"/>
                        <a:cs typeface="Times New Roman" panose="02020603050405020304" pitchFamily="18" charset="0"/>
                      </a:endParaRPr>
                    </a:p>
                  </a:txBody>
                  <a:tcPr marL="54746" marR="54746" marT="0" marB="0"/>
                </a:tc>
                <a:tc>
                  <a:txBody>
                    <a:bodyPr/>
                    <a:lstStyle/>
                    <a:p>
                      <a:pPr marL="117475" marR="0" indent="0">
                        <a:lnSpc>
                          <a:spcPct val="115000"/>
                        </a:lnSpc>
                        <a:spcAft>
                          <a:spcPts val="800"/>
                        </a:spcAft>
                      </a:pPr>
                      <a:r>
                        <a:rPr lang="en-US" sz="2900" kern="100" dirty="0">
                          <a:effectLst/>
                          <a:latin typeface="+mn-lt"/>
                        </a:rPr>
                        <a:t>“So financial issue is the biggest issue that hinders the overall control of hypertension.”</a:t>
                      </a:r>
                    </a:p>
                    <a:p>
                      <a:pPr marL="117475" marR="0" indent="0">
                        <a:lnSpc>
                          <a:spcPct val="115000"/>
                        </a:lnSpc>
                        <a:spcAft>
                          <a:spcPts val="10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900" kern="100" dirty="0">
                          <a:effectLst/>
                          <a:latin typeface="+mn-lt"/>
                        </a:rPr>
                        <a:t>“And sometime event the patient tells you: if I have to go and buy these medications, then please do not write it for me.”</a:t>
                      </a:r>
                    </a:p>
                    <a:p>
                      <a:pPr marL="117475" marR="0" indent="0">
                        <a:lnSpc>
                          <a:spcPct val="115000"/>
                        </a:lnSpc>
                        <a:spcAft>
                          <a:spcPts val="800"/>
                        </a:spcAft>
                      </a:pPr>
                      <a:r>
                        <a:rPr lang="en-US" sz="2900" kern="100" dirty="0">
                          <a:effectLst/>
                          <a:latin typeface="+mn-lt"/>
                        </a:rPr>
                        <a:t>“The knowledge gap is very big, and it is something we have been working on but it needs more effort to cover it.”</a:t>
                      </a:r>
                    </a:p>
                    <a:p>
                      <a:pPr marL="117475" marR="0" indent="0">
                        <a:lnSpc>
                          <a:spcPct val="115000"/>
                        </a:lnSpc>
                        <a:spcAft>
                          <a:spcPts val="800"/>
                        </a:spcAft>
                      </a:pPr>
                      <a:r>
                        <a:rPr lang="en-US" sz="2900" kern="100" dirty="0">
                          <a:effectLst/>
                          <a:latin typeface="+mn-lt"/>
                        </a:rPr>
                        <a:t> “Another thing is some patients suffer from complications of medications, and they feel bad because of the side effects and now we have a narrow range of medications.” </a:t>
                      </a:r>
                      <a:endParaRPr lang="en-US" sz="2900" kern="100" dirty="0">
                        <a:effectLst/>
                        <a:latin typeface="+mn-lt"/>
                        <a:ea typeface="Aptos" panose="020B0004020202020204" pitchFamily="34" charset="0"/>
                        <a:cs typeface="Times New Roman" panose="02020603050405020304" pitchFamily="18" charset="0"/>
                      </a:endParaRPr>
                    </a:p>
                  </a:txBody>
                  <a:tcPr marL="54746" marR="54746" marT="0" marB="0"/>
                </a:tc>
                <a:extLst>
                  <a:ext uri="{0D108BD9-81ED-4DB2-BD59-A6C34878D82A}">
                    <a16:rowId xmlns:a16="http://schemas.microsoft.com/office/drawing/2014/main" val="203897191"/>
                  </a:ext>
                </a:extLst>
              </a:tr>
              <a:tr h="5038662">
                <a:tc>
                  <a:txBody>
                    <a:bodyPr/>
                    <a:lstStyle/>
                    <a:p>
                      <a:pPr marL="0" marR="0">
                        <a:lnSpc>
                          <a:spcPct val="115000"/>
                        </a:lnSpc>
                        <a:spcAft>
                          <a:spcPts val="800"/>
                        </a:spcAft>
                      </a:pPr>
                      <a:r>
                        <a:rPr lang="en-US" sz="3000" kern="100" dirty="0">
                          <a:solidFill>
                            <a:schemeClr val="tx1"/>
                          </a:solidFill>
                          <a:effectLst/>
                          <a:latin typeface="+mn-lt"/>
                        </a:rPr>
                        <a:t>  </a:t>
                      </a:r>
                      <a:r>
                        <a:rPr lang="en-US" sz="3200" kern="100" dirty="0">
                          <a:solidFill>
                            <a:schemeClr val="tx1"/>
                          </a:solidFill>
                          <a:effectLst/>
                          <a:latin typeface="+mn-lt"/>
                        </a:rPr>
                        <a:t>Structural</a:t>
                      </a:r>
                      <a:endParaRPr lang="en-US" sz="3200" kern="100" dirty="0">
                        <a:solidFill>
                          <a:schemeClr val="tx1"/>
                        </a:solidFill>
                        <a:effectLst/>
                        <a:latin typeface="+mn-lt"/>
                        <a:ea typeface="Aptos" panose="020B0004020202020204" pitchFamily="34" charset="0"/>
                        <a:cs typeface="Times New Roman" panose="02020603050405020304" pitchFamily="18" charset="0"/>
                      </a:endParaRPr>
                    </a:p>
                  </a:txBody>
                  <a:tcPr marL="54746" marR="54746" marT="0" marB="0">
                    <a:solidFill>
                      <a:schemeClr val="accent2">
                        <a:lumMod val="40000"/>
                        <a:lumOff val="60000"/>
                      </a:schemeClr>
                    </a:solidFill>
                  </a:tcPr>
                </a:tc>
                <a:tc>
                  <a:txBody>
                    <a:bodyPr/>
                    <a:lstStyle/>
                    <a:p>
                      <a:pPr marL="457200" marR="0" indent="-336550">
                        <a:lnSpc>
                          <a:spcPct val="115000"/>
                        </a:lnSpc>
                        <a:spcAft>
                          <a:spcPts val="800"/>
                        </a:spcAft>
                        <a:buFont typeface="Courier New" panose="02070309020205020404" pitchFamily="49" charset="0"/>
                        <a:buChar char="­"/>
                      </a:pPr>
                      <a:r>
                        <a:rPr lang="en-US" sz="2900" kern="100" dirty="0">
                          <a:effectLst/>
                          <a:latin typeface="+mn-lt"/>
                        </a:rPr>
                        <a:t>Health-system-related factors: shortage of providers; long waits at clinics; long distances to facilities; lack of patient rapport, limited times with providers, regimen complexity</a:t>
                      </a:r>
                    </a:p>
                    <a:p>
                      <a:pPr marL="457200" marR="0" indent="-336550">
                        <a:lnSpc>
                          <a:spcPct val="115000"/>
                        </a:lnSpc>
                        <a:spcAft>
                          <a:spcPts val="800"/>
                        </a:spcAft>
                        <a:buFont typeface="Courier New" panose="02070309020205020404" pitchFamily="49" charset="0"/>
                        <a:buChar char="­"/>
                      </a:pPr>
                      <a:r>
                        <a:rPr lang="en-US" sz="2900" kern="100" dirty="0">
                          <a:effectLst/>
                          <a:latin typeface="+mn-lt"/>
                        </a:rPr>
                        <a:t>Increased workload (or complications) produced by national policy for HTN Rx among the elderly</a:t>
                      </a:r>
                    </a:p>
                    <a:p>
                      <a:pPr marL="457200" marR="0" indent="-336550">
                        <a:lnSpc>
                          <a:spcPct val="115000"/>
                        </a:lnSpc>
                        <a:spcAft>
                          <a:spcPts val="800"/>
                        </a:spcAft>
                        <a:buFont typeface="Courier New" panose="02070309020205020404" pitchFamily="49" charset="0"/>
                        <a:buChar char="­"/>
                      </a:pPr>
                      <a:r>
                        <a:rPr lang="en-US" sz="2900" kern="100" dirty="0">
                          <a:effectLst/>
                          <a:latin typeface="+mn-lt"/>
                        </a:rPr>
                        <a:t>Inadequate supply of medicines requiring patients having to return for frequent re-supply</a:t>
                      </a:r>
                      <a:endParaRPr lang="en-US" sz="2900" kern="100" dirty="0">
                        <a:effectLst/>
                        <a:latin typeface="+mn-lt"/>
                        <a:ea typeface="Aptos" panose="020B0004020202020204" pitchFamily="34" charset="0"/>
                        <a:cs typeface="Times New Roman" panose="02020603050405020304" pitchFamily="18" charset="0"/>
                      </a:endParaRPr>
                    </a:p>
                  </a:txBody>
                  <a:tcPr marL="54746" marR="54746" marT="0" marB="0"/>
                </a:tc>
                <a:tc>
                  <a:txBody>
                    <a:bodyPr/>
                    <a:lstStyle/>
                    <a:p>
                      <a:pPr marL="117475" marR="0" indent="0">
                        <a:lnSpc>
                          <a:spcPct val="115000"/>
                        </a:lnSpc>
                        <a:spcAft>
                          <a:spcPts val="10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900" kern="100" dirty="0">
                          <a:effectLst/>
                          <a:latin typeface="+mn-lt"/>
                        </a:rPr>
                        <a:t>“Some others won’t come back for follow up maybe for different reasons, like maybe financial issues and sometimes they can just not come back because the queue is too long and the patient cannot wait.”</a:t>
                      </a:r>
                    </a:p>
                    <a:p>
                      <a:pPr marL="117475" marR="0" indent="0">
                        <a:lnSpc>
                          <a:spcPct val="115000"/>
                        </a:lnSpc>
                        <a:spcAft>
                          <a:spcPts val="800"/>
                        </a:spcAft>
                      </a:pPr>
                      <a:r>
                        <a:rPr lang="en-US" sz="2900" kern="100" dirty="0">
                          <a:effectLst/>
                          <a:latin typeface="+mn-lt"/>
                        </a:rPr>
                        <a:t> “So you will find that most of the clients will go where they hear there is no cost or where the cost is low compared to other places.”</a:t>
                      </a:r>
                    </a:p>
                    <a:p>
                      <a:pPr marL="117475" marR="0" indent="0">
                        <a:lnSpc>
                          <a:spcPct val="115000"/>
                        </a:lnSpc>
                        <a:spcAft>
                          <a:spcPts val="10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900" kern="100" dirty="0">
                          <a:effectLst/>
                          <a:latin typeface="+mn-lt"/>
                        </a:rPr>
                        <a:t>“We normally have a lot of clients every single day because people have been given medications for just one week.”</a:t>
                      </a:r>
                    </a:p>
                    <a:p>
                      <a:pPr marL="117475" marR="0" indent="0">
                        <a:lnSpc>
                          <a:spcPct val="115000"/>
                        </a:lnSpc>
                        <a:spcAft>
                          <a:spcPts val="10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900" kern="100" dirty="0">
                          <a:effectLst/>
                          <a:latin typeface="+mn-lt"/>
                        </a:rPr>
                        <a:t>“You can provide very good knowledge but still when the patients come to the hospital, there are no medications.”</a:t>
                      </a:r>
                      <a:endParaRPr lang="en-US" sz="2900" kern="100" dirty="0">
                        <a:effectLst/>
                        <a:latin typeface="+mn-lt"/>
                        <a:ea typeface="Aptos" panose="020B0004020202020204" pitchFamily="34" charset="0"/>
                        <a:cs typeface="Times New Roman" panose="02020603050405020304" pitchFamily="18" charset="0"/>
                      </a:endParaRPr>
                    </a:p>
                  </a:txBody>
                  <a:tcPr marL="54746" marR="54746" marT="0" marB="0"/>
                </a:tc>
                <a:extLst>
                  <a:ext uri="{0D108BD9-81ED-4DB2-BD59-A6C34878D82A}">
                    <a16:rowId xmlns:a16="http://schemas.microsoft.com/office/drawing/2014/main" val="3292703573"/>
                  </a:ext>
                </a:extLst>
              </a:tr>
              <a:tr h="4229210">
                <a:tc>
                  <a:txBody>
                    <a:bodyPr/>
                    <a:lstStyle/>
                    <a:p>
                      <a:pPr marL="0" marR="0">
                        <a:lnSpc>
                          <a:spcPct val="115000"/>
                        </a:lnSpc>
                        <a:spcAft>
                          <a:spcPts val="800"/>
                        </a:spcAft>
                      </a:pPr>
                      <a:r>
                        <a:rPr lang="en-US" sz="3000" kern="100" dirty="0">
                          <a:solidFill>
                            <a:schemeClr val="tx1"/>
                          </a:solidFill>
                          <a:effectLst/>
                          <a:latin typeface="+mn-lt"/>
                        </a:rPr>
                        <a:t>  </a:t>
                      </a:r>
                      <a:r>
                        <a:rPr lang="en-US" sz="3200" kern="100" dirty="0">
                          <a:solidFill>
                            <a:schemeClr val="tx1"/>
                          </a:solidFill>
                          <a:effectLst/>
                          <a:latin typeface="+mn-lt"/>
                        </a:rPr>
                        <a:t>Social</a:t>
                      </a:r>
                      <a:endParaRPr lang="en-US" sz="3200" kern="100" dirty="0">
                        <a:solidFill>
                          <a:schemeClr val="tx1"/>
                        </a:solidFill>
                        <a:effectLst/>
                        <a:latin typeface="+mn-lt"/>
                        <a:ea typeface="Aptos" panose="020B0004020202020204" pitchFamily="34" charset="0"/>
                        <a:cs typeface="Times New Roman" panose="02020603050405020304" pitchFamily="18" charset="0"/>
                      </a:endParaRPr>
                    </a:p>
                  </a:txBody>
                  <a:tcPr marL="54746" marR="54746" marT="0" marB="0">
                    <a:solidFill>
                      <a:schemeClr val="accent6">
                        <a:lumMod val="40000"/>
                        <a:lumOff val="60000"/>
                      </a:schemeClr>
                    </a:solidFill>
                  </a:tcPr>
                </a:tc>
                <a:tc>
                  <a:txBody>
                    <a:bodyPr/>
                    <a:lstStyle/>
                    <a:p>
                      <a:pPr marL="457200" marR="0" indent="-336550">
                        <a:lnSpc>
                          <a:spcPct val="115000"/>
                        </a:lnSpc>
                        <a:spcAft>
                          <a:spcPts val="800"/>
                        </a:spcAft>
                        <a:buFont typeface="Courier New" panose="02070309020205020404" pitchFamily="49" charset="0"/>
                        <a:buChar char="­"/>
                      </a:pPr>
                      <a:r>
                        <a:rPr lang="en-US" sz="2900" kern="100" dirty="0">
                          <a:effectLst/>
                          <a:latin typeface="+mn-lt"/>
                        </a:rPr>
                        <a:t>Lack of family and social </a:t>
                      </a:r>
                    </a:p>
                    <a:p>
                      <a:pPr marL="0" marR="0">
                        <a:lnSpc>
                          <a:spcPct val="115000"/>
                        </a:lnSpc>
                        <a:spcAft>
                          <a:spcPts val="800"/>
                        </a:spcAft>
                      </a:pPr>
                      <a:r>
                        <a:rPr lang="en-US" sz="2900" kern="100" dirty="0">
                          <a:effectLst/>
                          <a:latin typeface="+mn-lt"/>
                        </a:rPr>
                        <a:t> </a:t>
                      </a:r>
                    </a:p>
                    <a:p>
                      <a:pPr marL="0" marR="0">
                        <a:lnSpc>
                          <a:spcPct val="115000"/>
                        </a:lnSpc>
                        <a:spcAft>
                          <a:spcPts val="800"/>
                        </a:spcAft>
                      </a:pPr>
                      <a:r>
                        <a:rPr lang="en-US" sz="2900" kern="100" dirty="0">
                          <a:effectLst/>
                          <a:latin typeface="+mn-lt"/>
                        </a:rPr>
                        <a:t> </a:t>
                      </a:r>
                    </a:p>
                    <a:p>
                      <a:pPr marL="0" marR="0">
                        <a:lnSpc>
                          <a:spcPct val="115000"/>
                        </a:lnSpc>
                        <a:spcAft>
                          <a:spcPts val="800"/>
                        </a:spcAft>
                      </a:pPr>
                      <a:r>
                        <a:rPr lang="en-US" sz="2900" kern="100" dirty="0">
                          <a:effectLst/>
                          <a:latin typeface="+mn-lt"/>
                        </a:rPr>
                        <a:t> </a:t>
                      </a:r>
                    </a:p>
                    <a:p>
                      <a:pPr marL="0" marR="0">
                        <a:lnSpc>
                          <a:spcPct val="115000"/>
                        </a:lnSpc>
                        <a:spcAft>
                          <a:spcPts val="800"/>
                        </a:spcAft>
                      </a:pPr>
                      <a:r>
                        <a:rPr lang="en-US" sz="2900" kern="100" dirty="0">
                          <a:effectLst/>
                          <a:latin typeface="+mn-lt"/>
                        </a:rPr>
                        <a:t> </a:t>
                      </a:r>
                    </a:p>
                    <a:p>
                      <a:pPr marL="457200" marR="0" indent="-336550">
                        <a:lnSpc>
                          <a:spcPct val="115000"/>
                        </a:lnSpc>
                        <a:spcAft>
                          <a:spcPts val="800"/>
                        </a:spcAft>
                        <a:buFont typeface="Courier New" panose="02070309020205020404" pitchFamily="49" charset="0"/>
                        <a:buChar char="­"/>
                      </a:pPr>
                      <a:r>
                        <a:rPr lang="en-US" sz="2900" kern="100" dirty="0">
                          <a:effectLst/>
                          <a:latin typeface="+mn-lt"/>
                        </a:rPr>
                        <a:t>Distrust in modern healthcare</a:t>
                      </a:r>
                      <a:endParaRPr lang="en-US" sz="2900" kern="100" dirty="0">
                        <a:effectLst/>
                        <a:latin typeface="+mn-lt"/>
                        <a:ea typeface="Aptos" panose="020B0004020202020204" pitchFamily="34" charset="0"/>
                        <a:cs typeface="Times New Roman" panose="02020603050405020304" pitchFamily="18" charset="0"/>
                      </a:endParaRPr>
                    </a:p>
                  </a:txBody>
                  <a:tcPr marL="54746" marR="54746" marT="0" marB="0"/>
                </a:tc>
                <a:tc>
                  <a:txBody>
                    <a:bodyPr/>
                    <a:lstStyle/>
                    <a:p>
                      <a:pPr marL="176213" marR="0" indent="0">
                        <a:lnSpc>
                          <a:spcPct val="115000"/>
                        </a:lnSpc>
                        <a:spcBef>
                          <a:spcPts val="1200"/>
                        </a:spcBef>
                        <a:spcAft>
                          <a:spcPts val="1000"/>
                        </a:spcAft>
                      </a:pPr>
                      <a:r>
                        <a:rPr lang="en-US" sz="2900" kern="100" dirty="0">
                          <a:effectLst/>
                          <a:latin typeface="+mn-lt"/>
                        </a:rPr>
                        <a:t>“And in the place that I work normally, it’s like elders are being abandoned. When you try to ask the social history part, you find that he/she is living alone.”</a:t>
                      </a:r>
                    </a:p>
                    <a:p>
                      <a:pPr marL="176213" marR="0" indent="0">
                        <a:lnSpc>
                          <a:spcPct val="115000"/>
                        </a:lnSpc>
                        <a:spcAft>
                          <a:spcPts val="800"/>
                        </a:spcAft>
                      </a:pPr>
                      <a:r>
                        <a:rPr lang="en-US" sz="2900" kern="100" dirty="0">
                          <a:effectLst/>
                          <a:latin typeface="+mn-lt"/>
                        </a:rPr>
                        <a:t>“I think it is because of custom and traditions and families and what they believe in. They think the spiritual leaders or traditional leaders can help them to solve the problem.”</a:t>
                      </a:r>
                    </a:p>
                    <a:p>
                      <a:pPr marL="176213" marR="0" indent="0">
                        <a:lnSpc>
                          <a:spcPct val="115000"/>
                        </a:lnSpc>
                        <a:spcAft>
                          <a:spcPts val="800"/>
                        </a:spcAft>
                      </a:pPr>
                      <a:r>
                        <a:rPr lang="en-US" sz="2900" kern="100" dirty="0">
                          <a:effectLst/>
                          <a:latin typeface="+mn-lt"/>
                        </a:rPr>
                        <a:t> “I asked the patient: ‘Do you know that you have very high blood pressure?’ The patient replied that: ‘Yes I know but I normally do prayers to one of the prophets we have here in Tanzania he is called ……you have heard of him?’.”</a:t>
                      </a:r>
                      <a:endParaRPr lang="en-US" sz="2900" kern="100" dirty="0">
                        <a:effectLst/>
                        <a:latin typeface="+mn-lt"/>
                        <a:ea typeface="Aptos" panose="020B0004020202020204" pitchFamily="34" charset="0"/>
                        <a:cs typeface="Times New Roman" panose="02020603050405020304" pitchFamily="18" charset="0"/>
                      </a:endParaRPr>
                    </a:p>
                  </a:txBody>
                  <a:tcPr marL="54746" marR="54746" marT="0" marB="0"/>
                </a:tc>
                <a:extLst>
                  <a:ext uri="{0D108BD9-81ED-4DB2-BD59-A6C34878D82A}">
                    <a16:rowId xmlns:a16="http://schemas.microsoft.com/office/drawing/2014/main" val="2426264428"/>
                  </a:ext>
                </a:extLst>
              </a:tr>
            </a:tbl>
          </a:graphicData>
        </a:graphic>
      </p:graphicFrame>
      <p:sp>
        <p:nvSpPr>
          <p:cNvPr id="5" name="Rectángulo 17">
            <a:extLst>
              <a:ext uri="{FF2B5EF4-FFF2-40B4-BE49-F238E27FC236}">
                <a16:creationId xmlns:a16="http://schemas.microsoft.com/office/drawing/2014/main" id="{CCBD64FF-092F-308B-49F9-FBEF48081A0D}"/>
              </a:ext>
            </a:extLst>
          </p:cNvPr>
          <p:cNvSpPr/>
          <p:nvPr/>
        </p:nvSpPr>
        <p:spPr>
          <a:xfrm>
            <a:off x="22902815" y="31800322"/>
            <a:ext cx="16268902" cy="7088584"/>
          </a:xfrm>
          <a:prstGeom prst="rect">
            <a:avLst/>
          </a:prstGeom>
          <a:solidFill>
            <a:srgbClr val="F0F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61259" indent="-364954">
              <a:spcBef>
                <a:spcPts val="479"/>
              </a:spcBef>
              <a:spcAft>
                <a:spcPts val="479"/>
              </a:spcAft>
              <a:buFont typeface="Arial" panose="020B0604020202020204" pitchFamily="34" charset="0"/>
              <a:buChar char="•"/>
              <a:tabLst>
                <a:tab pos="7390283" algn="l"/>
              </a:tabLst>
            </a:pPr>
            <a:endParaRPr lang="en-US" sz="2234" kern="100" dirty="0">
              <a:solidFill>
                <a:schemeClr val="tx1">
                  <a:lumMod val="95000"/>
                  <a:lumOff val="5000"/>
                </a:schemeClr>
              </a:solidFill>
              <a:ea typeface="Calibri" panose="020F0502020204030204" pitchFamily="34" charset="0"/>
              <a:cs typeface="Times New Roman" panose="02020603050405020304" pitchFamily="18" charset="0"/>
            </a:endParaRPr>
          </a:p>
        </p:txBody>
      </p:sp>
      <p:sp>
        <p:nvSpPr>
          <p:cNvPr id="6" name="Rectangle 5">
            <a:extLst>
              <a:ext uri="{FF2B5EF4-FFF2-40B4-BE49-F238E27FC236}">
                <a16:creationId xmlns:a16="http://schemas.microsoft.com/office/drawing/2014/main" id="{4DB3F003-2677-09F9-8C2C-232057715EE6}"/>
              </a:ext>
            </a:extLst>
          </p:cNvPr>
          <p:cNvSpPr/>
          <p:nvPr/>
        </p:nvSpPr>
        <p:spPr>
          <a:xfrm>
            <a:off x="22995096" y="30995649"/>
            <a:ext cx="16268902" cy="804673"/>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REFERENCES</a:t>
            </a:r>
          </a:p>
        </p:txBody>
      </p:sp>
      <p:sp>
        <p:nvSpPr>
          <p:cNvPr id="55" name="Rectangle 54">
            <a:extLst>
              <a:ext uri="{FF2B5EF4-FFF2-40B4-BE49-F238E27FC236}">
                <a16:creationId xmlns:a16="http://schemas.microsoft.com/office/drawing/2014/main" id="{3FBC25BD-7626-4A8C-8645-CFDC7ECD87B0}"/>
              </a:ext>
            </a:extLst>
          </p:cNvPr>
          <p:cNvSpPr/>
          <p:nvPr/>
        </p:nvSpPr>
        <p:spPr>
          <a:xfrm>
            <a:off x="10205884" y="6204789"/>
            <a:ext cx="29099999" cy="804672"/>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RESULTS</a:t>
            </a:r>
          </a:p>
        </p:txBody>
      </p:sp>
      <p:sp>
        <p:nvSpPr>
          <p:cNvPr id="8" name="TextBox 7">
            <a:extLst>
              <a:ext uri="{FF2B5EF4-FFF2-40B4-BE49-F238E27FC236}">
                <a16:creationId xmlns:a16="http://schemas.microsoft.com/office/drawing/2014/main" id="{85492B32-0115-4391-8E58-F0B53FDA234E}"/>
              </a:ext>
            </a:extLst>
          </p:cNvPr>
          <p:cNvSpPr txBox="1"/>
          <p:nvPr/>
        </p:nvSpPr>
        <p:spPr>
          <a:xfrm>
            <a:off x="22714274" y="7690050"/>
            <a:ext cx="16278226" cy="8331423"/>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a:solidFill>
              <a:srgbClr val="00539A"/>
            </a:soli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endParaRPr lang="en-US" sz="3500" dirty="0"/>
          </a:p>
        </p:txBody>
      </p:sp>
      <p:sp>
        <p:nvSpPr>
          <p:cNvPr id="11" name="Rectangle 10">
            <a:extLst>
              <a:ext uri="{FF2B5EF4-FFF2-40B4-BE49-F238E27FC236}">
                <a16:creationId xmlns:a16="http://schemas.microsoft.com/office/drawing/2014/main" id="{32B74FC8-948F-00A4-1F24-7DEADA9F68A1}"/>
              </a:ext>
            </a:extLst>
          </p:cNvPr>
          <p:cNvSpPr/>
          <p:nvPr/>
        </p:nvSpPr>
        <p:spPr>
          <a:xfrm>
            <a:off x="19998814" y="6758225"/>
            <a:ext cx="19172903" cy="901465"/>
          </a:xfrm>
          <a:prstGeom prst="rect">
            <a:avLst/>
          </a:prstGeom>
          <a:noFill/>
        </p:spPr>
        <p:txBody>
          <a:bodyPr wrap="square">
            <a:spAutoFit/>
          </a:bodyPr>
          <a:lstStyle/>
          <a:p>
            <a:pPr algn="ctr">
              <a:lnSpc>
                <a:spcPct val="130000"/>
              </a:lnSpc>
            </a:pPr>
            <a:r>
              <a:rPr lang="en-US" sz="4400" b="1" kern="0" dirty="0">
                <a:solidFill>
                  <a:schemeClr val="accent1">
                    <a:lumMod val="50000"/>
                  </a:schemeClr>
                </a:solidFill>
              </a:rPr>
              <a:t>Key Findings</a:t>
            </a:r>
          </a:p>
        </p:txBody>
      </p:sp>
      <p:pic>
        <p:nvPicPr>
          <p:cNvPr id="13" name="Picture 12" descr="A diagram of a diagram&#10;&#10;AI-generated content may be incorrect.">
            <a:extLst>
              <a:ext uri="{FF2B5EF4-FFF2-40B4-BE49-F238E27FC236}">
                <a16:creationId xmlns:a16="http://schemas.microsoft.com/office/drawing/2014/main" id="{018D792F-84CC-1075-FFF4-E08BBBA425F8}"/>
              </a:ext>
            </a:extLst>
          </p:cNvPr>
          <p:cNvPicPr>
            <a:picLocks noChangeAspect="1"/>
          </p:cNvPicPr>
          <p:nvPr/>
        </p:nvPicPr>
        <p:blipFill rotWithShape="1">
          <a:blip r:embed="rId3"/>
          <a:srcRect l="5698" r="539"/>
          <a:stretch/>
        </p:blipFill>
        <p:spPr bwMode="auto">
          <a:xfrm>
            <a:off x="10382859" y="7690051"/>
            <a:ext cx="12018031" cy="8353308"/>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
        <p:nvSpPr>
          <p:cNvPr id="42" name="TextBox 41">
            <a:extLst>
              <a:ext uri="{FF2B5EF4-FFF2-40B4-BE49-F238E27FC236}">
                <a16:creationId xmlns:a16="http://schemas.microsoft.com/office/drawing/2014/main" id="{683D4E88-3AB2-4A4B-A9AB-6ED9D9E5306F}"/>
              </a:ext>
            </a:extLst>
          </p:cNvPr>
          <p:cNvSpPr txBox="1"/>
          <p:nvPr/>
        </p:nvSpPr>
        <p:spPr>
          <a:xfrm>
            <a:off x="23316743" y="8575368"/>
            <a:ext cx="15179334" cy="7017306"/>
          </a:xfrm>
          <a:prstGeom prst="rect">
            <a:avLst/>
          </a:prstGeom>
          <a:noFill/>
        </p:spPr>
        <p:txBody>
          <a:bodyPr wrap="square">
            <a:spAutoFit/>
          </a:bodyPr>
          <a:lstStyle/>
          <a:p>
            <a:pPr marL="973138" indent="-973138">
              <a:buFont typeface="Wingdings" panose="05000000000000000000" pitchFamily="2" charset="2"/>
              <a:buChar char="Ø"/>
            </a:pPr>
            <a:r>
              <a:rPr lang="en-US" sz="4500" dirty="0"/>
              <a:t>Three major domains emerged as factors influencing HTN treatment adherence in Moshi, Tanzania: patient-related factors (Individual), structural factors (System), and social factors (cultural and interpersonal).</a:t>
            </a:r>
          </a:p>
          <a:p>
            <a:pPr marL="973138" indent="-973138">
              <a:buFont typeface="Wingdings" panose="05000000000000000000" pitchFamily="2" charset="2"/>
              <a:buChar char="Ø"/>
            </a:pPr>
            <a:endParaRPr lang="en-US" sz="4500" dirty="0"/>
          </a:p>
          <a:p>
            <a:pPr marL="973138" indent="-973138">
              <a:buFont typeface="Wingdings" panose="05000000000000000000" pitchFamily="2" charset="2"/>
              <a:buChar char="Ø"/>
            </a:pPr>
            <a:r>
              <a:rPr lang="en-US" sz="4500" dirty="0"/>
              <a:t>The factors are interconnected and offer avenues for multilevel interventions.</a:t>
            </a:r>
          </a:p>
          <a:p>
            <a:pPr marL="973138" indent="-973138">
              <a:buFont typeface="Wingdings" panose="05000000000000000000" pitchFamily="2" charset="2"/>
              <a:buChar char="Ø"/>
            </a:pPr>
            <a:endParaRPr lang="en-US" sz="4500" dirty="0"/>
          </a:p>
          <a:p>
            <a:pPr marL="973138" indent="-973138">
              <a:buFont typeface="Wingdings" panose="05000000000000000000" pitchFamily="2" charset="2"/>
              <a:buChar char="Ø"/>
            </a:pPr>
            <a:r>
              <a:rPr lang="en-US" sz="4500" dirty="0"/>
              <a:t>It is important to include patient’s perspectives in next steps for a more comprehensive understanding.</a:t>
            </a:r>
          </a:p>
        </p:txBody>
      </p:sp>
      <p:sp>
        <p:nvSpPr>
          <p:cNvPr id="2" name="Rectangle 1">
            <a:extLst>
              <a:ext uri="{FF2B5EF4-FFF2-40B4-BE49-F238E27FC236}">
                <a16:creationId xmlns:a16="http://schemas.microsoft.com/office/drawing/2014/main" id="{F08BF4F2-DC02-7470-B88D-FDCF53983DE1}"/>
              </a:ext>
            </a:extLst>
          </p:cNvPr>
          <p:cNvSpPr/>
          <p:nvPr/>
        </p:nvSpPr>
        <p:spPr>
          <a:xfrm>
            <a:off x="10753962" y="6800371"/>
            <a:ext cx="8583561" cy="901465"/>
          </a:xfrm>
          <a:prstGeom prst="rect">
            <a:avLst/>
          </a:prstGeom>
          <a:noFill/>
        </p:spPr>
        <p:txBody>
          <a:bodyPr wrap="square">
            <a:spAutoFit/>
          </a:bodyPr>
          <a:lstStyle/>
          <a:p>
            <a:pPr algn="ctr">
              <a:lnSpc>
                <a:spcPct val="130000"/>
              </a:lnSpc>
            </a:pPr>
            <a:r>
              <a:rPr lang="en-US" sz="4400" b="1" kern="0" dirty="0">
                <a:solidFill>
                  <a:schemeClr val="accent1">
                    <a:lumMod val="50000"/>
                  </a:schemeClr>
                </a:solidFill>
              </a:rPr>
              <a:t>Emergent Themes from the Data</a:t>
            </a:r>
          </a:p>
        </p:txBody>
      </p:sp>
      <p:sp>
        <p:nvSpPr>
          <p:cNvPr id="41" name="TextBox 40">
            <a:extLst>
              <a:ext uri="{FF2B5EF4-FFF2-40B4-BE49-F238E27FC236}">
                <a16:creationId xmlns:a16="http://schemas.microsoft.com/office/drawing/2014/main" id="{9D6F38C6-5331-4BB4-A378-36461D557174}"/>
              </a:ext>
            </a:extLst>
          </p:cNvPr>
          <p:cNvSpPr txBox="1"/>
          <p:nvPr/>
        </p:nvSpPr>
        <p:spPr>
          <a:xfrm>
            <a:off x="22983958" y="31756784"/>
            <a:ext cx="15738857" cy="6986528"/>
          </a:xfrm>
          <a:prstGeom prst="rect">
            <a:avLst/>
          </a:prstGeom>
          <a:noFill/>
        </p:spPr>
        <p:txBody>
          <a:bodyPr wrap="square">
            <a:spAutoFit/>
          </a:bodyPr>
          <a:lstStyle/>
          <a:p>
            <a:pPr marL="514350" indent="-514350">
              <a:buFont typeface="+mj-lt"/>
              <a:buAutoNum type="arabicPeriod"/>
              <a:tabLst>
                <a:tab pos="354013" algn="l"/>
              </a:tabLst>
            </a:pPr>
            <a:r>
              <a:rPr lang="en-US" sz="2800" spc="-40" dirty="0"/>
              <a:t>Nguyen, T. N., et al., (2021). Global and national high blood pressure burden and control. </a:t>
            </a:r>
            <a:r>
              <a:rPr lang="en-US" sz="2800" i="1" spc="-40" dirty="0"/>
              <a:t>The Lancet</a:t>
            </a:r>
            <a:r>
              <a:rPr lang="en-US" sz="2800" spc="-40" dirty="0"/>
              <a:t>, 398(10304), 932–933. https://doi.org/10.1016/S0140-6736(21)01688-3</a:t>
            </a:r>
          </a:p>
          <a:p>
            <a:pPr marL="514350" indent="-514350">
              <a:buFont typeface="+mj-lt"/>
              <a:buAutoNum type="arabicPeriod"/>
              <a:tabLst>
                <a:tab pos="354013" algn="l"/>
              </a:tabLst>
            </a:pPr>
            <a:r>
              <a:rPr lang="en-US" sz="2800" spc="-40" dirty="0"/>
              <a:t>World Health Organization. (2023). First WHO report details devastating impact of hypertension and ways to stop it. https://www.who.int/news/item/19-09-2023-first-who-report-details-devastating-impact-of-hypertension-and-ways-to-stop-it</a:t>
            </a:r>
          </a:p>
          <a:p>
            <a:pPr marL="514350" indent="-514350">
              <a:buFont typeface="+mj-lt"/>
              <a:buAutoNum type="arabicPeriod"/>
              <a:tabLst>
                <a:tab pos="354013" algn="l"/>
              </a:tabLst>
            </a:pPr>
            <a:r>
              <a:rPr lang="en-US" sz="2800" spc="-40" dirty="0"/>
              <a:t>Roman, W. P., et al., (2019). Cardiovascular diseases in Tanzania: The burden of modifiable and intermediate risk factors</a:t>
            </a:r>
            <a:r>
              <a:rPr lang="en-US" sz="2800" i="1" spc="-40" dirty="0"/>
              <a:t>. Journal of </a:t>
            </a:r>
            <a:r>
              <a:rPr lang="en-US" sz="2800" i="1" spc="-40" dirty="0" err="1"/>
              <a:t>Xiangya</a:t>
            </a:r>
            <a:r>
              <a:rPr lang="en-US" sz="2800" i="1" spc="-40" dirty="0"/>
              <a:t> Medicine</a:t>
            </a:r>
            <a:r>
              <a:rPr lang="en-US" sz="2800" spc="-40" dirty="0"/>
              <a:t>, 4(0), Article 0. https://doi.org/10.21037/jxym.2019.07.03</a:t>
            </a:r>
          </a:p>
          <a:p>
            <a:pPr marL="514350" indent="-514350">
              <a:buFont typeface="+mj-lt"/>
              <a:buAutoNum type="arabicPeriod"/>
              <a:tabLst>
                <a:tab pos="354013" algn="l"/>
              </a:tabLst>
            </a:pPr>
            <a:r>
              <a:rPr lang="en-US" sz="2800" spc="-40" dirty="0" err="1"/>
              <a:t>Pallangyo</a:t>
            </a:r>
            <a:r>
              <a:rPr lang="en-US" sz="2800" spc="-40" dirty="0"/>
              <a:t>, P. et al., (2022). Medication Adherence and Blood Pressure Control Among Hypertensive Outpatients Attending a Tertiary Cardiovascular Hospital in Tanzania: A Cross-Sectional Study. </a:t>
            </a:r>
            <a:r>
              <a:rPr lang="en-US" sz="2800" i="1" spc="-40" dirty="0"/>
              <a:t>Integrated Blood Pressure Control</a:t>
            </a:r>
            <a:r>
              <a:rPr lang="en-US" sz="2800" spc="-40" dirty="0"/>
              <a:t>, 15, 97–112. https://doi.org/10.2147/IBPC.S374674</a:t>
            </a:r>
          </a:p>
          <a:p>
            <a:pPr marL="514350" indent="-514350">
              <a:buFont typeface="+mj-lt"/>
              <a:buAutoNum type="arabicPeriod"/>
              <a:tabLst>
                <a:tab pos="354013" algn="l"/>
              </a:tabLst>
            </a:pPr>
            <a:r>
              <a:rPr lang="en-US" sz="2800" spc="-40" dirty="0"/>
              <a:t>Olsen, M. H., et al., (2016). A call to action and a </a:t>
            </a:r>
            <a:r>
              <a:rPr lang="en-US" sz="2800" spc="-40" dirty="0" err="1"/>
              <a:t>lifecourse</a:t>
            </a:r>
            <a:r>
              <a:rPr lang="en-US" sz="2800" spc="-40" dirty="0"/>
              <a:t> strategy to address the global burden of raised blood pressure on current and future generations: The Lancet Commission on hypertension. </a:t>
            </a:r>
            <a:r>
              <a:rPr lang="en-US" sz="2800" i="1" spc="-40" dirty="0"/>
              <a:t>Lancet</a:t>
            </a:r>
            <a:r>
              <a:rPr lang="en-US" sz="2800" spc="-40" dirty="0"/>
              <a:t>, 388(10060), 2665–2712. https://doi.org/10.1016/S0140-6736(16)31134-5</a:t>
            </a:r>
          </a:p>
          <a:p>
            <a:pPr marL="514350" indent="-514350">
              <a:buFont typeface="+mj-lt"/>
              <a:buAutoNum type="arabicPeriod"/>
              <a:tabLst>
                <a:tab pos="354013" algn="l"/>
              </a:tabLst>
            </a:pPr>
            <a:r>
              <a:rPr lang="en-US" sz="2800" spc="-40" dirty="0"/>
              <a:t>Schutte, A. E., et al., (2023). Addressing global disparities in blood pressure control: Perspectives of the International Society of Hypertension. </a:t>
            </a:r>
            <a:r>
              <a:rPr lang="en-US" sz="2800" i="1" spc="-40" dirty="0"/>
              <a:t>Cardiovascular Research</a:t>
            </a:r>
            <a:r>
              <a:rPr lang="en-US" sz="2800" spc="-40" dirty="0"/>
              <a:t>, 119(2), 381–409. https://doi.org/ 10.1093/</a:t>
            </a:r>
            <a:r>
              <a:rPr lang="en-US" sz="2800" spc="-40" dirty="0" err="1"/>
              <a:t>cvr</a:t>
            </a:r>
            <a:r>
              <a:rPr lang="en-US" sz="2800" spc="-40" dirty="0"/>
              <a:t>/cvac130</a:t>
            </a:r>
          </a:p>
        </p:txBody>
      </p:sp>
      <p:sp>
        <p:nvSpPr>
          <p:cNvPr id="142" name="Rectángulo 17">
            <a:extLst>
              <a:ext uri="{FF2B5EF4-FFF2-40B4-BE49-F238E27FC236}">
                <a16:creationId xmlns:a16="http://schemas.microsoft.com/office/drawing/2014/main" id="{2C74BA1B-0653-4532-87B8-18DC749A7523}"/>
              </a:ext>
            </a:extLst>
          </p:cNvPr>
          <p:cNvSpPr/>
          <p:nvPr/>
        </p:nvSpPr>
        <p:spPr>
          <a:xfrm>
            <a:off x="969602" y="20810360"/>
            <a:ext cx="8275320" cy="9692640"/>
          </a:xfrm>
          <a:prstGeom prst="rect">
            <a:avLst/>
          </a:prstGeom>
          <a:solidFill>
            <a:srgbClr val="F0F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2873" b="1" dirty="0">
              <a:solidFill>
                <a:schemeClr val="tx1"/>
              </a:solidFill>
            </a:endParaRPr>
          </a:p>
          <a:p>
            <a:pPr marL="315533" lvl="1">
              <a:lnSpc>
                <a:spcPct val="130000"/>
              </a:lnSpc>
              <a:spcBef>
                <a:spcPts val="479"/>
              </a:spcBef>
              <a:spcAft>
                <a:spcPts val="479"/>
              </a:spcAft>
              <a:tabLst>
                <a:tab pos="7390283" algn="l"/>
              </a:tabLst>
            </a:pPr>
            <a:endParaRPr lang="en-US" sz="2474" dirty="0">
              <a:solidFill>
                <a:schemeClr val="tx1"/>
              </a:solidFill>
              <a:latin typeface="Roboto"/>
              <a:cs typeface="Arial" panose="020B0604020202020204" pitchFamily="34" charset="0"/>
            </a:endParaRPr>
          </a:p>
        </p:txBody>
      </p:sp>
      <p:sp>
        <p:nvSpPr>
          <p:cNvPr id="98" name="Rectángulo 17">
            <a:extLst>
              <a:ext uri="{FF2B5EF4-FFF2-40B4-BE49-F238E27FC236}">
                <a16:creationId xmlns:a16="http://schemas.microsoft.com/office/drawing/2014/main" id="{A26DF4EF-2DE6-4DA7-9136-A7D0DCE68556}"/>
              </a:ext>
            </a:extLst>
          </p:cNvPr>
          <p:cNvSpPr/>
          <p:nvPr/>
        </p:nvSpPr>
        <p:spPr>
          <a:xfrm>
            <a:off x="969602" y="6968926"/>
            <a:ext cx="8275320" cy="9052560"/>
          </a:xfrm>
          <a:prstGeom prst="rect">
            <a:avLst/>
          </a:prstGeom>
          <a:solidFill>
            <a:srgbClr val="F0F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6309">
              <a:lnSpc>
                <a:spcPct val="110000"/>
              </a:lnSpc>
              <a:spcBef>
                <a:spcPts val="479"/>
              </a:spcBef>
              <a:spcAft>
                <a:spcPts val="479"/>
              </a:spcAft>
              <a:tabLst>
                <a:tab pos="7390283" algn="l"/>
              </a:tabLst>
            </a:pPr>
            <a:endParaRPr lang="en-US" sz="2474" dirty="0">
              <a:solidFill>
                <a:schemeClr val="tx1"/>
              </a:solidFill>
              <a:latin typeface="Roboto"/>
              <a:cs typeface="Arial" panose="020B0604020202020204" pitchFamily="34" charset="0"/>
            </a:endParaRPr>
          </a:p>
        </p:txBody>
      </p:sp>
      <p:sp>
        <p:nvSpPr>
          <p:cNvPr id="22" name="Rectangle 21">
            <a:extLst>
              <a:ext uri="{FF2B5EF4-FFF2-40B4-BE49-F238E27FC236}">
                <a16:creationId xmlns:a16="http://schemas.microsoft.com/office/drawing/2014/main" id="{CB36A397-1177-42F0-98D8-94A065FC7D81}"/>
              </a:ext>
            </a:extLst>
          </p:cNvPr>
          <p:cNvSpPr/>
          <p:nvPr/>
        </p:nvSpPr>
        <p:spPr>
          <a:xfrm>
            <a:off x="969602" y="6204789"/>
            <a:ext cx="8275320" cy="803385"/>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INTRODUCTION</a:t>
            </a:r>
          </a:p>
        </p:txBody>
      </p:sp>
      <p:sp>
        <p:nvSpPr>
          <p:cNvPr id="137" name="Rectángulo 17">
            <a:extLst>
              <a:ext uri="{FF2B5EF4-FFF2-40B4-BE49-F238E27FC236}">
                <a16:creationId xmlns:a16="http://schemas.microsoft.com/office/drawing/2014/main" id="{F2926ECD-0EB3-4121-ABF1-E9BEA354E7D9}"/>
              </a:ext>
            </a:extLst>
          </p:cNvPr>
          <p:cNvSpPr/>
          <p:nvPr/>
        </p:nvSpPr>
        <p:spPr>
          <a:xfrm>
            <a:off x="969602" y="17158595"/>
            <a:ext cx="8272199" cy="2468719"/>
          </a:xfrm>
          <a:prstGeom prst="rect">
            <a:avLst/>
          </a:prstGeom>
          <a:solidFill>
            <a:srgbClr val="F0F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61259" indent="-364954">
              <a:lnSpc>
                <a:spcPct val="110000"/>
              </a:lnSpc>
              <a:spcBef>
                <a:spcPts val="479"/>
              </a:spcBef>
              <a:spcAft>
                <a:spcPts val="479"/>
              </a:spcAft>
              <a:buFont typeface="Arial" panose="020B0604020202020204" pitchFamily="34" charset="0"/>
              <a:buChar char="•"/>
              <a:tabLst>
                <a:tab pos="7390283" algn="l"/>
              </a:tabLst>
            </a:pPr>
            <a:endParaRPr lang="en-US" sz="3000" dirty="0">
              <a:solidFill>
                <a:schemeClr val="tx1"/>
              </a:solidFill>
              <a:latin typeface="Roboto"/>
              <a:cs typeface="Arial" panose="020B0604020202020204" pitchFamily="34" charset="0"/>
            </a:endParaRPr>
          </a:p>
        </p:txBody>
      </p:sp>
      <p:sp>
        <p:nvSpPr>
          <p:cNvPr id="50" name="Rectangle 49">
            <a:extLst>
              <a:ext uri="{FF2B5EF4-FFF2-40B4-BE49-F238E27FC236}">
                <a16:creationId xmlns:a16="http://schemas.microsoft.com/office/drawing/2014/main" id="{98C13BE8-F45A-4C54-8749-BDFA09CEA2ED}"/>
              </a:ext>
            </a:extLst>
          </p:cNvPr>
          <p:cNvSpPr/>
          <p:nvPr/>
        </p:nvSpPr>
        <p:spPr>
          <a:xfrm>
            <a:off x="969602" y="16338623"/>
            <a:ext cx="8275320" cy="80289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PURPOSE</a:t>
            </a:r>
          </a:p>
        </p:txBody>
      </p:sp>
      <p:sp>
        <p:nvSpPr>
          <p:cNvPr id="51" name="Rectangle 50">
            <a:extLst>
              <a:ext uri="{FF2B5EF4-FFF2-40B4-BE49-F238E27FC236}">
                <a16:creationId xmlns:a16="http://schemas.microsoft.com/office/drawing/2014/main" id="{4E618A4B-1849-4313-880E-92C58976CF4A}"/>
              </a:ext>
            </a:extLst>
          </p:cNvPr>
          <p:cNvSpPr/>
          <p:nvPr/>
        </p:nvSpPr>
        <p:spPr>
          <a:xfrm>
            <a:off x="969602" y="19975862"/>
            <a:ext cx="8275320" cy="804620"/>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METHODS</a:t>
            </a:r>
          </a:p>
        </p:txBody>
      </p:sp>
      <p:sp>
        <p:nvSpPr>
          <p:cNvPr id="39" name="Rectángulo 17">
            <a:extLst>
              <a:ext uri="{FF2B5EF4-FFF2-40B4-BE49-F238E27FC236}">
                <a16:creationId xmlns:a16="http://schemas.microsoft.com/office/drawing/2014/main" id="{2061161B-A58D-46B2-B76C-D9006AD09760}"/>
              </a:ext>
            </a:extLst>
          </p:cNvPr>
          <p:cNvSpPr/>
          <p:nvPr/>
        </p:nvSpPr>
        <p:spPr>
          <a:xfrm>
            <a:off x="969602" y="31658875"/>
            <a:ext cx="8275320" cy="7023466"/>
          </a:xfrm>
          <a:prstGeom prst="rect">
            <a:avLst/>
          </a:prstGeom>
          <a:solidFill>
            <a:srgbClr val="F0F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2873" b="1" dirty="0">
              <a:solidFill>
                <a:schemeClr val="tx1"/>
              </a:solidFill>
            </a:endParaRPr>
          </a:p>
          <a:p>
            <a:pPr marL="315533" lvl="1">
              <a:lnSpc>
                <a:spcPct val="130000"/>
              </a:lnSpc>
              <a:spcBef>
                <a:spcPts val="479"/>
              </a:spcBef>
              <a:spcAft>
                <a:spcPts val="479"/>
              </a:spcAft>
              <a:tabLst>
                <a:tab pos="7390283" algn="l"/>
              </a:tabLst>
            </a:pPr>
            <a:endParaRPr lang="en-US" sz="2474" dirty="0">
              <a:solidFill>
                <a:schemeClr val="tx1"/>
              </a:solidFill>
              <a:latin typeface="Roboto"/>
              <a:cs typeface="Arial" panose="020B0604020202020204" pitchFamily="34" charset="0"/>
            </a:endParaRPr>
          </a:p>
        </p:txBody>
      </p:sp>
      <p:sp>
        <p:nvSpPr>
          <p:cNvPr id="40" name="Rectangle 39">
            <a:extLst>
              <a:ext uri="{FF2B5EF4-FFF2-40B4-BE49-F238E27FC236}">
                <a16:creationId xmlns:a16="http://schemas.microsoft.com/office/drawing/2014/main" id="{4C3759F1-1EB2-4023-8506-A63E3FBD70CF}"/>
              </a:ext>
            </a:extLst>
          </p:cNvPr>
          <p:cNvSpPr/>
          <p:nvPr/>
        </p:nvSpPr>
        <p:spPr>
          <a:xfrm>
            <a:off x="969602" y="30869843"/>
            <a:ext cx="8272199" cy="802897"/>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SAMPLE CHARACTERISTICS (N=16)</a:t>
            </a:r>
          </a:p>
        </p:txBody>
      </p:sp>
      <p:sp>
        <p:nvSpPr>
          <p:cNvPr id="62" name="Rectangle 61">
            <a:extLst>
              <a:ext uri="{FF2B5EF4-FFF2-40B4-BE49-F238E27FC236}">
                <a16:creationId xmlns:a16="http://schemas.microsoft.com/office/drawing/2014/main" id="{1454A2C2-196B-4983-B451-E78F24E01EF6}"/>
              </a:ext>
            </a:extLst>
          </p:cNvPr>
          <p:cNvSpPr/>
          <p:nvPr/>
        </p:nvSpPr>
        <p:spPr>
          <a:xfrm>
            <a:off x="1430598" y="31800322"/>
            <a:ext cx="7427652" cy="6899453"/>
          </a:xfrm>
          <a:prstGeom prst="rect">
            <a:avLst/>
          </a:prstGeom>
          <a:noFill/>
        </p:spPr>
        <p:txBody>
          <a:bodyPr wrap="square">
            <a:spAutoFit/>
          </a:bodyPr>
          <a:lstStyle/>
          <a:p>
            <a:pPr algn="ctr"/>
            <a:r>
              <a:rPr lang="en-US" sz="3000" b="1" dirty="0"/>
              <a:t>Demographics</a:t>
            </a:r>
          </a:p>
          <a:p>
            <a:pPr marL="342900" indent="-342900">
              <a:spcBef>
                <a:spcPts val="600"/>
              </a:spcBef>
              <a:buFont typeface="Arial" panose="020B0604020202020204" pitchFamily="34" charset="0"/>
              <a:buChar char="•"/>
            </a:pPr>
            <a:r>
              <a:rPr lang="en-US" sz="3000" b="1" dirty="0"/>
              <a:t>Mean age of participants</a:t>
            </a:r>
            <a:r>
              <a:rPr lang="en-US" sz="3000" dirty="0"/>
              <a:t>: 37 yrs</a:t>
            </a:r>
          </a:p>
          <a:p>
            <a:pPr marL="342900" indent="-342900">
              <a:spcBef>
                <a:spcPts val="300"/>
              </a:spcBef>
              <a:buFont typeface="Arial" panose="020B0604020202020204" pitchFamily="34" charset="0"/>
              <a:buChar char="•"/>
            </a:pPr>
            <a:r>
              <a:rPr lang="en-US" sz="3000" b="1" dirty="0"/>
              <a:t>Gender</a:t>
            </a:r>
            <a:r>
              <a:rPr lang="en-US" sz="3000" dirty="0"/>
              <a:t>: Female 60%</a:t>
            </a:r>
          </a:p>
          <a:p>
            <a:pPr marL="342900" indent="-342900">
              <a:spcBef>
                <a:spcPts val="300"/>
              </a:spcBef>
              <a:buFont typeface="Arial" panose="020B0604020202020204" pitchFamily="34" charset="0"/>
              <a:buChar char="•"/>
            </a:pPr>
            <a:r>
              <a:rPr lang="en-US" sz="3000" b="1" dirty="0"/>
              <a:t>Race</a:t>
            </a:r>
            <a:r>
              <a:rPr lang="en-US" sz="3000" dirty="0"/>
              <a:t>: Black Africans 100% </a:t>
            </a:r>
          </a:p>
          <a:p>
            <a:pPr marL="342900" indent="-342900">
              <a:spcBef>
                <a:spcPts val="300"/>
              </a:spcBef>
              <a:buFont typeface="Arial" panose="020B0604020202020204" pitchFamily="34" charset="0"/>
              <a:buChar char="•"/>
            </a:pPr>
            <a:r>
              <a:rPr lang="en-US" sz="3000" b="1" dirty="0"/>
              <a:t>Types of providers </a:t>
            </a:r>
          </a:p>
          <a:p>
            <a:pPr marL="800100" lvl="2" indent="-342900">
              <a:spcBef>
                <a:spcPts val="300"/>
              </a:spcBef>
              <a:buFontTx/>
              <a:buChar char="-"/>
            </a:pPr>
            <a:r>
              <a:rPr lang="en-US" sz="3000" dirty="0"/>
              <a:t>18%  Physicians</a:t>
            </a:r>
          </a:p>
          <a:p>
            <a:pPr marL="800100" lvl="2" indent="-342900">
              <a:spcBef>
                <a:spcPts val="300"/>
              </a:spcBef>
              <a:buFontTx/>
              <a:buChar char="-"/>
            </a:pPr>
            <a:r>
              <a:rPr lang="en-US" sz="3000" dirty="0"/>
              <a:t>32%  Medical Officers (equivalent to PA)</a:t>
            </a:r>
          </a:p>
          <a:p>
            <a:pPr marL="800100" lvl="2" indent="-342900">
              <a:spcBef>
                <a:spcPts val="300"/>
              </a:spcBef>
              <a:buFontTx/>
              <a:buChar char="-"/>
            </a:pPr>
            <a:r>
              <a:rPr lang="en-US" sz="3000" dirty="0"/>
              <a:t>25%  Nurses</a:t>
            </a:r>
          </a:p>
          <a:p>
            <a:pPr marL="800100" lvl="2" indent="-342900">
              <a:spcBef>
                <a:spcPts val="300"/>
              </a:spcBef>
              <a:buFontTx/>
              <a:buChar char="-"/>
            </a:pPr>
            <a:r>
              <a:rPr lang="en-US" sz="3000" dirty="0"/>
              <a:t>25%  Administrative roles</a:t>
            </a:r>
          </a:p>
          <a:p>
            <a:pPr marL="342900" indent="-342900">
              <a:spcBef>
                <a:spcPts val="300"/>
              </a:spcBef>
              <a:buFont typeface="Arial" panose="020B0604020202020204" pitchFamily="34" charset="0"/>
              <a:buChar char="•"/>
            </a:pPr>
            <a:r>
              <a:rPr lang="en-US" sz="3000" b="1" dirty="0"/>
              <a:t>Years of experience</a:t>
            </a:r>
          </a:p>
          <a:p>
            <a:pPr marL="800100" lvl="2" indent="-342900">
              <a:spcBef>
                <a:spcPts val="300"/>
              </a:spcBef>
              <a:buFontTx/>
              <a:buChar char="-"/>
            </a:pPr>
            <a:r>
              <a:rPr lang="en-US" sz="3000" dirty="0"/>
              <a:t>56%  4-10 yrs</a:t>
            </a:r>
          </a:p>
          <a:p>
            <a:pPr marL="800100" lvl="2" indent="-342900">
              <a:spcBef>
                <a:spcPts val="300"/>
              </a:spcBef>
              <a:buFontTx/>
              <a:buChar char="-"/>
            </a:pPr>
            <a:r>
              <a:rPr lang="en-US" sz="3000" dirty="0"/>
              <a:t>37%  1-3 yrs</a:t>
            </a:r>
          </a:p>
          <a:p>
            <a:pPr marL="800100" lvl="2" indent="-342900">
              <a:spcBef>
                <a:spcPts val="300"/>
              </a:spcBef>
              <a:buFontTx/>
              <a:buChar char="-"/>
            </a:pPr>
            <a:r>
              <a:rPr lang="en-US" sz="3000" dirty="0"/>
              <a:t>7%    10+ yrs</a:t>
            </a:r>
          </a:p>
          <a:p>
            <a:endParaRPr lang="en-US" sz="2234" dirty="0"/>
          </a:p>
        </p:txBody>
      </p:sp>
      <p:sp>
        <p:nvSpPr>
          <p:cNvPr id="43" name="TextBox 42">
            <a:extLst>
              <a:ext uri="{FF2B5EF4-FFF2-40B4-BE49-F238E27FC236}">
                <a16:creationId xmlns:a16="http://schemas.microsoft.com/office/drawing/2014/main" id="{F5521DE7-197B-4861-82B5-7FAE2C2F16A7}"/>
              </a:ext>
            </a:extLst>
          </p:cNvPr>
          <p:cNvSpPr txBox="1"/>
          <p:nvPr/>
        </p:nvSpPr>
        <p:spPr>
          <a:xfrm>
            <a:off x="1430598" y="7068206"/>
            <a:ext cx="7226710" cy="8786636"/>
          </a:xfrm>
          <a:prstGeom prst="rect">
            <a:avLst/>
          </a:prstGeom>
          <a:noFill/>
        </p:spPr>
        <p:txBody>
          <a:bodyPr wrap="square">
            <a:spAutoFit/>
          </a:bodyPr>
          <a:lstStyle/>
          <a:p>
            <a:pPr marL="456220" indent="-456220">
              <a:lnSpc>
                <a:spcPct val="115000"/>
              </a:lnSpc>
              <a:spcAft>
                <a:spcPts val="639"/>
              </a:spcAft>
              <a:buFont typeface="Arial" panose="020B0604020202020204" pitchFamily="34" charset="0"/>
              <a:buChar char="•"/>
            </a:pPr>
            <a:r>
              <a:rPr lang="en-US" sz="3000" dirty="0">
                <a:solidFill>
                  <a:schemeClr val="tx1"/>
                </a:solidFill>
              </a:rPr>
              <a:t>Hypertension (HTN) is the largest modifiable risk factor for preventing cardiovascular deaths, yet nearly 80% of people with HTN worldwide do not have their blood pressure under control, most of whom live in low- and middle-income countries (LMICs). </a:t>
            </a:r>
            <a:r>
              <a:rPr lang="en-US" sz="3000" kern="100" baseline="30000" dirty="0">
                <a:solidFill>
                  <a:schemeClr val="tx1"/>
                </a:solidFill>
                <a:ea typeface="Aptos" panose="020B0004020202020204" pitchFamily="34" charset="0"/>
                <a:cs typeface="Times New Roman" panose="02020603050405020304" pitchFamily="18" charset="0"/>
              </a:rPr>
              <a:t>1,2</a:t>
            </a:r>
          </a:p>
          <a:p>
            <a:pPr marL="456220" indent="-456220">
              <a:lnSpc>
                <a:spcPct val="115000"/>
              </a:lnSpc>
              <a:spcAft>
                <a:spcPts val="639"/>
              </a:spcAft>
              <a:buFont typeface="Arial" panose="020B0604020202020204" pitchFamily="34" charset="0"/>
              <a:buChar char="•"/>
            </a:pPr>
            <a:r>
              <a:rPr lang="en-US" sz="3000" kern="100" dirty="0">
                <a:solidFill>
                  <a:schemeClr val="tx1"/>
                </a:solidFill>
                <a:ea typeface="Aptos" panose="020B0004020202020204" pitchFamily="34" charset="0"/>
                <a:cs typeface="Times New Roman" panose="02020603050405020304" pitchFamily="18" charset="0"/>
              </a:rPr>
              <a:t>In Tanzania, 25-40% of adults have hypertension, but only 7% have their blood pressure under control. </a:t>
            </a:r>
            <a:r>
              <a:rPr lang="en-US" sz="3000" kern="100" baseline="30000" dirty="0">
                <a:solidFill>
                  <a:schemeClr val="tx1"/>
                </a:solidFill>
                <a:ea typeface="Aptos" panose="020B0004020202020204" pitchFamily="34" charset="0"/>
                <a:cs typeface="Times New Roman" panose="02020603050405020304" pitchFamily="18" charset="0"/>
              </a:rPr>
              <a:t>3,4</a:t>
            </a:r>
          </a:p>
          <a:p>
            <a:pPr marL="456220" indent="-456220">
              <a:lnSpc>
                <a:spcPct val="115000"/>
              </a:lnSpc>
              <a:spcAft>
                <a:spcPts val="639"/>
              </a:spcAft>
              <a:buFont typeface="Arial" panose="020B0604020202020204" pitchFamily="34" charset="0"/>
              <a:buChar char="•"/>
            </a:pPr>
            <a:r>
              <a:rPr lang="en-US" sz="3000" kern="100" dirty="0">
                <a:solidFill>
                  <a:schemeClr val="tx1"/>
                </a:solidFill>
                <a:ea typeface="Aptos" panose="020B0004020202020204" pitchFamily="34" charset="0"/>
                <a:cs typeface="Times New Roman" panose="02020603050405020304" pitchFamily="18" charset="0"/>
              </a:rPr>
              <a:t>A key challenge to HTN control is poor treatment adherence after diagnosis.</a:t>
            </a:r>
          </a:p>
          <a:p>
            <a:pPr marL="456220" indent="-456220">
              <a:lnSpc>
                <a:spcPct val="115000"/>
              </a:lnSpc>
              <a:spcAft>
                <a:spcPts val="639"/>
              </a:spcAft>
              <a:buFont typeface="Arial" panose="020B0604020202020204" pitchFamily="34" charset="0"/>
              <a:buChar char="•"/>
            </a:pPr>
            <a:r>
              <a:rPr lang="en-US" sz="3000" kern="100" dirty="0">
                <a:solidFill>
                  <a:schemeClr val="tx1"/>
                </a:solidFill>
                <a:ea typeface="Aptos" panose="020B0004020202020204" pitchFamily="34" charset="0"/>
                <a:cs typeface="Times New Roman" panose="02020603050405020304" pitchFamily="18" charset="0"/>
              </a:rPr>
              <a:t>Challenges to adherence are multifaceted, and may include intrapersonal, interpersonal, and systemic factors, as well as social determinants of health. </a:t>
            </a:r>
            <a:r>
              <a:rPr lang="en-US" sz="3000" kern="100" baseline="30000" dirty="0">
                <a:solidFill>
                  <a:schemeClr val="tx1"/>
                </a:solidFill>
                <a:ea typeface="Aptos" panose="020B0004020202020204" pitchFamily="34" charset="0"/>
                <a:cs typeface="Times New Roman" panose="02020603050405020304" pitchFamily="18" charset="0"/>
              </a:rPr>
              <a:t>5,6</a:t>
            </a:r>
            <a:endParaRPr lang="en-US" sz="1800" dirty="0">
              <a:solidFill>
                <a:schemeClr val="tx1"/>
              </a:solidFill>
            </a:endParaRPr>
          </a:p>
        </p:txBody>
      </p:sp>
      <p:sp>
        <p:nvSpPr>
          <p:cNvPr id="44" name="TextBox 43">
            <a:extLst>
              <a:ext uri="{FF2B5EF4-FFF2-40B4-BE49-F238E27FC236}">
                <a16:creationId xmlns:a16="http://schemas.microsoft.com/office/drawing/2014/main" id="{214F7B9A-427E-45D0-9E30-9B5A3906741F}"/>
              </a:ext>
            </a:extLst>
          </p:cNvPr>
          <p:cNvSpPr txBox="1"/>
          <p:nvPr/>
        </p:nvSpPr>
        <p:spPr>
          <a:xfrm>
            <a:off x="1430598" y="20934975"/>
            <a:ext cx="7447936" cy="9326880"/>
          </a:xfrm>
          <a:prstGeom prst="rect">
            <a:avLst/>
          </a:prstGeom>
          <a:noFill/>
        </p:spPr>
        <p:txBody>
          <a:bodyPr wrap="square">
            <a:spAutoFit/>
          </a:bodyPr>
          <a:lstStyle/>
          <a:p>
            <a:pPr algn="ctr"/>
            <a:r>
              <a:rPr lang="en-US" sz="3000" b="1" dirty="0">
                <a:solidFill>
                  <a:schemeClr val="tx1"/>
                </a:solidFill>
              </a:rPr>
              <a:t>Qualitative Descriptive Study</a:t>
            </a:r>
          </a:p>
          <a:p>
            <a:pPr>
              <a:spcBef>
                <a:spcPts val="600"/>
              </a:spcBef>
            </a:pPr>
            <a:r>
              <a:rPr lang="en-US" sz="3000" b="1" u="sng" dirty="0">
                <a:solidFill>
                  <a:schemeClr val="tx1"/>
                </a:solidFill>
              </a:rPr>
              <a:t>Eligibility criteria</a:t>
            </a:r>
          </a:p>
          <a:p>
            <a:pPr marL="456220" indent="-456220">
              <a:buFont typeface="Arial" panose="020B0604020202020204" pitchFamily="34" charset="0"/>
              <a:buChar char="•"/>
            </a:pPr>
            <a:r>
              <a:rPr lang="en-US" sz="3000" dirty="0">
                <a:solidFill>
                  <a:schemeClr val="tx1"/>
                </a:solidFill>
              </a:rPr>
              <a:t>18 years or above</a:t>
            </a:r>
          </a:p>
          <a:p>
            <a:pPr marL="456220" indent="-456220">
              <a:buFont typeface="Arial" panose="020B0604020202020204" pitchFamily="34" charset="0"/>
              <a:buChar char="•"/>
            </a:pPr>
            <a:r>
              <a:rPr lang="en-US" sz="3000" dirty="0">
                <a:solidFill>
                  <a:schemeClr val="tx1"/>
                </a:solidFill>
              </a:rPr>
              <a:t>Health provider or administrator</a:t>
            </a:r>
          </a:p>
          <a:p>
            <a:pPr marL="456220" indent="-456220">
              <a:buFont typeface="Arial" panose="020B0604020202020204" pitchFamily="34" charset="0"/>
              <a:buChar char="•"/>
            </a:pPr>
            <a:r>
              <a:rPr lang="en-US" sz="3000" dirty="0">
                <a:solidFill>
                  <a:schemeClr val="tx1"/>
                </a:solidFill>
              </a:rPr>
              <a:t>Providing care in 1 of 3 clinics at least 3 months before interview</a:t>
            </a:r>
          </a:p>
          <a:p>
            <a:pPr marL="457200" indent="-457200">
              <a:buFont typeface="Wingdings" panose="05000000000000000000" pitchFamily="2" charset="2"/>
              <a:buChar char="Ø"/>
            </a:pPr>
            <a:r>
              <a:rPr lang="en-US" sz="3000" dirty="0">
                <a:solidFill>
                  <a:schemeClr val="tx1"/>
                </a:solidFill>
              </a:rPr>
              <a:t>The 3 clinics contained 1 referral hospital and 2 health centers</a:t>
            </a:r>
          </a:p>
          <a:p>
            <a:r>
              <a:rPr lang="en-US" sz="3000" b="1" u="sng" dirty="0">
                <a:solidFill>
                  <a:schemeClr val="tx1"/>
                </a:solidFill>
              </a:rPr>
              <a:t>Data collection</a:t>
            </a:r>
            <a:endParaRPr lang="en-US" sz="3000" b="1" dirty="0">
              <a:solidFill>
                <a:schemeClr val="tx1"/>
              </a:solidFill>
            </a:endParaRPr>
          </a:p>
          <a:p>
            <a:pPr marL="364954" indent="-364954">
              <a:buFont typeface="Arial" panose="020B0604020202020204" pitchFamily="34" charset="0"/>
              <a:buChar char="•"/>
            </a:pPr>
            <a:r>
              <a:rPr lang="en-US" sz="3000" dirty="0">
                <a:solidFill>
                  <a:schemeClr val="tx1"/>
                </a:solidFill>
              </a:rPr>
              <a:t>We purposefully recruited 16 HTN health providers and administrators for semi-structured interviews</a:t>
            </a:r>
          </a:p>
          <a:p>
            <a:pPr marL="364954" indent="-364954">
              <a:buFont typeface="Arial" panose="020B0604020202020204" pitchFamily="34" charset="0"/>
              <a:buChar char="•"/>
            </a:pPr>
            <a:r>
              <a:rPr lang="en-US" sz="3000" dirty="0">
                <a:solidFill>
                  <a:schemeClr val="tx1"/>
                </a:solidFill>
              </a:rPr>
              <a:t>Interviews lasted 45-60 minutes and were conducted in English or Swahili, depending on the participant’s preference</a:t>
            </a:r>
          </a:p>
          <a:p>
            <a:pPr marL="364954" indent="-364954">
              <a:buFont typeface="Arial" panose="020B0604020202020204" pitchFamily="34" charset="0"/>
              <a:buChar char="•"/>
            </a:pPr>
            <a:r>
              <a:rPr lang="en-US" sz="3000" dirty="0">
                <a:solidFill>
                  <a:schemeClr val="tx1"/>
                </a:solidFill>
              </a:rPr>
              <a:t>Interviews were audio-recorded and  transcribed verbatim</a:t>
            </a:r>
          </a:p>
          <a:p>
            <a:r>
              <a:rPr lang="en-US" sz="3000" b="1" u="sng" dirty="0">
                <a:solidFill>
                  <a:schemeClr val="tx1"/>
                </a:solidFill>
              </a:rPr>
              <a:t>Data analysis</a:t>
            </a:r>
            <a:endParaRPr lang="en-US" sz="3000" dirty="0">
              <a:solidFill>
                <a:schemeClr val="tx1"/>
              </a:solidFill>
            </a:endParaRPr>
          </a:p>
          <a:p>
            <a:pPr marL="364954" indent="-364954">
              <a:buFont typeface="Arial" panose="020B0604020202020204" pitchFamily="34" charset="0"/>
              <a:buChar char="•"/>
            </a:pPr>
            <a:r>
              <a:rPr lang="en-US" sz="3000" dirty="0">
                <a:solidFill>
                  <a:schemeClr val="tx1"/>
                </a:solidFill>
              </a:rPr>
              <a:t>Content analysis using NVivo 14 software</a:t>
            </a:r>
          </a:p>
          <a:p>
            <a:pPr marL="364954" indent="-364954">
              <a:buFont typeface="Arial" panose="020B0604020202020204" pitchFamily="34" charset="0"/>
              <a:buChar char="•"/>
            </a:pPr>
            <a:r>
              <a:rPr lang="en-US" sz="3000" dirty="0">
                <a:solidFill>
                  <a:schemeClr val="tx1"/>
                </a:solidFill>
              </a:rPr>
              <a:t>Peer examination </a:t>
            </a:r>
          </a:p>
        </p:txBody>
      </p:sp>
      <p:sp>
        <p:nvSpPr>
          <p:cNvPr id="47" name="TextBox 46">
            <a:extLst>
              <a:ext uri="{FF2B5EF4-FFF2-40B4-BE49-F238E27FC236}">
                <a16:creationId xmlns:a16="http://schemas.microsoft.com/office/drawing/2014/main" id="{01FF34C7-D644-40DF-9A3A-2A9C8C392BFD}"/>
              </a:ext>
            </a:extLst>
          </p:cNvPr>
          <p:cNvSpPr txBox="1"/>
          <p:nvPr/>
        </p:nvSpPr>
        <p:spPr>
          <a:xfrm>
            <a:off x="1430598" y="17264542"/>
            <a:ext cx="7506928" cy="2096976"/>
          </a:xfrm>
          <a:prstGeom prst="rect">
            <a:avLst/>
          </a:prstGeom>
          <a:noFill/>
        </p:spPr>
        <p:txBody>
          <a:bodyPr wrap="square">
            <a:spAutoFit/>
          </a:bodyPr>
          <a:lstStyle/>
          <a:p>
            <a:pPr marL="461259" indent="-364954">
              <a:lnSpc>
                <a:spcPct val="110000"/>
              </a:lnSpc>
              <a:spcBef>
                <a:spcPts val="479"/>
              </a:spcBef>
              <a:spcAft>
                <a:spcPts val="479"/>
              </a:spcAft>
              <a:buFont typeface="Arial" panose="020B0604020202020204" pitchFamily="34" charset="0"/>
              <a:buChar char="•"/>
              <a:tabLst>
                <a:tab pos="7390283" algn="l"/>
              </a:tabLst>
            </a:pPr>
            <a:r>
              <a:rPr lang="en-US" sz="3000" dirty="0">
                <a:solidFill>
                  <a:schemeClr val="tx1"/>
                </a:solidFill>
              </a:rPr>
              <a:t>To explore perspectives of healthcare providers and administrators on factors affecting HTN treatment adherence in three clinics in Moshi, Tanzania</a:t>
            </a:r>
            <a:endParaRPr lang="en-US" sz="3000" dirty="0">
              <a:solidFill>
                <a:schemeClr val="tx1"/>
              </a:solidFill>
              <a:latin typeface="Roboto"/>
              <a:cs typeface="Arial" panose="020B0604020202020204" pitchFamily="34" charset="0"/>
            </a:endParaRPr>
          </a:p>
        </p:txBody>
      </p:sp>
      <p:sp>
        <p:nvSpPr>
          <p:cNvPr id="78" name="Rectángulo 17">
            <a:extLst>
              <a:ext uri="{FF2B5EF4-FFF2-40B4-BE49-F238E27FC236}">
                <a16:creationId xmlns:a16="http://schemas.microsoft.com/office/drawing/2014/main" id="{85EED704-37D3-41EB-9B60-34D10DE4098F}"/>
              </a:ext>
            </a:extLst>
          </p:cNvPr>
          <p:cNvSpPr/>
          <p:nvPr/>
        </p:nvSpPr>
        <p:spPr>
          <a:xfrm>
            <a:off x="10167127" y="30854841"/>
            <a:ext cx="12339810" cy="7844934"/>
          </a:xfrm>
          <a:prstGeom prst="rect">
            <a:avLst/>
          </a:prstGeom>
          <a:solidFill>
            <a:srgbClr val="F0F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6305">
              <a:lnSpc>
                <a:spcPct val="150000"/>
              </a:lnSpc>
              <a:spcBef>
                <a:spcPts val="479"/>
              </a:spcBef>
              <a:spcAft>
                <a:spcPts val="479"/>
              </a:spcAft>
              <a:tabLst>
                <a:tab pos="7390283" algn="l"/>
              </a:tabLst>
            </a:pPr>
            <a:endParaRPr lang="en-US" sz="3000" dirty="0">
              <a:solidFill>
                <a:schemeClr val="tx1"/>
              </a:solidFill>
              <a:ea typeface="Roboto" panose="02000000000000000000" pitchFamily="2" charset="0"/>
              <a:cs typeface="Roboto" panose="02000000000000000000" pitchFamily="2" charset="0"/>
            </a:endParaRPr>
          </a:p>
        </p:txBody>
      </p:sp>
      <p:sp>
        <p:nvSpPr>
          <p:cNvPr id="94" name="Rectangle 93">
            <a:extLst>
              <a:ext uri="{FF2B5EF4-FFF2-40B4-BE49-F238E27FC236}">
                <a16:creationId xmlns:a16="http://schemas.microsoft.com/office/drawing/2014/main" id="{63186D2E-4318-4FCD-8D35-18AA04683058}"/>
              </a:ext>
            </a:extLst>
          </p:cNvPr>
          <p:cNvSpPr/>
          <p:nvPr/>
        </p:nvSpPr>
        <p:spPr>
          <a:xfrm>
            <a:off x="10047695" y="30966415"/>
            <a:ext cx="12419081" cy="700231"/>
          </a:xfrm>
          <a:prstGeom prst="rect">
            <a:avLst/>
          </a:prstGeom>
          <a:solidFill>
            <a:srgbClr val="0053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CONCLUSIONS &amp; NEXT STEPS</a:t>
            </a:r>
          </a:p>
        </p:txBody>
      </p:sp>
      <p:sp>
        <p:nvSpPr>
          <p:cNvPr id="52" name="TextBox 51">
            <a:extLst>
              <a:ext uri="{FF2B5EF4-FFF2-40B4-BE49-F238E27FC236}">
                <a16:creationId xmlns:a16="http://schemas.microsoft.com/office/drawing/2014/main" id="{E86819BD-5952-4F0B-B39F-A03A2889E224}"/>
              </a:ext>
            </a:extLst>
          </p:cNvPr>
          <p:cNvSpPr txBox="1"/>
          <p:nvPr/>
        </p:nvSpPr>
        <p:spPr>
          <a:xfrm>
            <a:off x="10227264" y="31877245"/>
            <a:ext cx="12239512" cy="5176032"/>
          </a:xfrm>
          <a:prstGeom prst="rect">
            <a:avLst/>
          </a:prstGeom>
          <a:noFill/>
        </p:spPr>
        <p:txBody>
          <a:bodyPr wrap="square">
            <a:spAutoFit/>
          </a:bodyPr>
          <a:lstStyle/>
          <a:p>
            <a:pPr marL="461259" indent="-364954">
              <a:lnSpc>
                <a:spcPct val="150000"/>
              </a:lnSpc>
              <a:spcBef>
                <a:spcPts val="600"/>
              </a:spcBef>
              <a:spcAft>
                <a:spcPts val="600"/>
              </a:spcAft>
              <a:buFont typeface="Arial" panose="020B0604020202020204" pitchFamily="34" charset="0"/>
              <a:buChar char="•"/>
              <a:tabLst>
                <a:tab pos="7390283" algn="l"/>
              </a:tabLst>
            </a:pPr>
            <a:r>
              <a:rPr lang="en-US" sz="3000" dirty="0">
                <a:solidFill>
                  <a:schemeClr val="tx1"/>
                </a:solidFill>
                <a:ea typeface="Roboto" panose="02000000000000000000" pitchFamily="2" charset="0"/>
                <a:cs typeface="Roboto" panose="02000000000000000000" pitchFamily="2" charset="0"/>
              </a:rPr>
              <a:t>This study highlights contextual providers’ perspectives in optimizing HTN treatment in Tanzania and similar settings.</a:t>
            </a:r>
          </a:p>
          <a:p>
            <a:pPr marL="461259" indent="-364954">
              <a:lnSpc>
                <a:spcPct val="150000"/>
              </a:lnSpc>
              <a:spcBef>
                <a:spcPts val="600"/>
              </a:spcBef>
              <a:spcAft>
                <a:spcPts val="600"/>
              </a:spcAft>
              <a:buFont typeface="Arial" panose="020B0604020202020204" pitchFamily="34" charset="0"/>
              <a:buChar char="•"/>
              <a:tabLst>
                <a:tab pos="7390283" algn="l"/>
              </a:tabLst>
            </a:pPr>
            <a:r>
              <a:rPr lang="en-US" sz="3000" dirty="0">
                <a:solidFill>
                  <a:schemeClr val="tx1"/>
                </a:solidFill>
                <a:ea typeface="Roboto" panose="02000000000000000000" pitchFamily="2" charset="0"/>
                <a:cs typeface="Roboto" panose="02000000000000000000" pitchFamily="2" charset="0"/>
              </a:rPr>
              <a:t>Future research should include insights from patients and community leaders to gain a comprehensive understanding of adherence and to develop effective intervention strategies.</a:t>
            </a:r>
          </a:p>
          <a:p>
            <a:pPr marL="461259" indent="-364954">
              <a:lnSpc>
                <a:spcPct val="150000"/>
              </a:lnSpc>
              <a:spcBef>
                <a:spcPts val="600"/>
              </a:spcBef>
              <a:spcAft>
                <a:spcPts val="600"/>
              </a:spcAft>
              <a:buFont typeface="Arial" panose="020B0604020202020204" pitchFamily="34" charset="0"/>
              <a:buChar char="•"/>
              <a:tabLst>
                <a:tab pos="7390283" algn="l"/>
              </a:tabLst>
            </a:pPr>
            <a:r>
              <a:rPr lang="en-US" sz="3000" kern="100" dirty="0">
                <a:solidFill>
                  <a:schemeClr val="tx1"/>
                </a:solidFill>
                <a:ea typeface="Aptos" panose="020B0004020202020204" pitchFamily="34" charset="0"/>
                <a:cs typeface="Times New Roman" panose="02020603050405020304" pitchFamily="18" charset="0"/>
              </a:rPr>
              <a:t>Additionally, studies on medication adherence could identify practical strategies to enhance adherence and improve outcomes.</a:t>
            </a:r>
            <a:endParaRPr lang="en-US" sz="3000" dirty="0">
              <a:solidFill>
                <a:schemeClr val="tx1"/>
              </a:solidFill>
              <a:ea typeface="Roboto" panose="02000000000000000000" pitchFamily="2" charset="0"/>
              <a:cs typeface="Roboto" panose="02000000000000000000" pitchFamily="2" charset="0"/>
            </a:endParaRPr>
          </a:p>
        </p:txBody>
      </p:sp>
      <p:pic>
        <p:nvPicPr>
          <p:cNvPr id="34" name="Picture 33" descr="A black and white logo&#10;&#10;Description automatically generated">
            <a:extLst>
              <a:ext uri="{FF2B5EF4-FFF2-40B4-BE49-F238E27FC236}">
                <a16:creationId xmlns:a16="http://schemas.microsoft.com/office/drawing/2014/main" id="{A473B0CC-CAA1-4854-BB75-0003C6ABDDD2}"/>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6000" b="94667" l="1791" r="97612">
                        <a14:foregroundMark x1="84515" y1="6146" x2="84776" y2="6000"/>
                        <a14:foregroundMark x1="75876" y1="10969" x2="79721" y2="8822"/>
                        <a14:foregroundMark x1="75224" y1="11333" x2="75649" y2="11096"/>
                        <a14:foregroundMark x1="84776" y1="6000" x2="89254" y2="26000"/>
                        <a14:foregroundMark x1="89254" y1="26000" x2="81194" y2="34667"/>
                        <a14:foregroundMark x1="81194" y1="34667" x2="88657" y2="50000"/>
                        <a14:foregroundMark x1="88657" y1="50000" x2="82985" y2="68667"/>
                        <a14:foregroundMark x1="82985" y1="68667" x2="86269" y2="90000"/>
                        <a14:foregroundMark x1="86269" y1="90000" x2="59104" y2="87333"/>
                        <a14:foregroundMark x1="37612" y1="70667" x2="37313" y2="94667"/>
                        <a14:foregroundMark x1="37313" y1="94667" x2="41493" y2="69333"/>
                        <a14:foregroundMark x1="41493" y1="69333" x2="50448" y2="67333"/>
                        <a14:foregroundMark x1="50448" y1="67333" x2="47164" y2="89333"/>
                        <a14:foregroundMark x1="9254" y1="40000" x2="37313" y2="33333"/>
                        <a14:foregroundMark x1="37313" y1="33333" x2="68955" y2="60000"/>
                        <a14:foregroundMark x1="68955" y1="60000" x2="88358" y2="62000"/>
                        <a14:foregroundMark x1="88358" y1="62000" x2="97612" y2="55333"/>
                        <a14:foregroundMark x1="97612" y1="55333" x2="89552" y2="43333"/>
                        <a14:foregroundMark x1="89552" y1="43333" x2="26866" y2="31333"/>
                        <a14:foregroundMark x1="26866" y1="31333" x2="14328" y2="36667"/>
                        <a14:foregroundMark x1="14328" y1="36667" x2="11343" y2="58667"/>
                        <a14:foregroundMark x1="11343" y1="58667" x2="28955" y2="79333"/>
                        <a14:foregroundMark x1="28955" y1="79333" x2="71642" y2="96667"/>
                        <a14:foregroundMark x1="71642" y1="96667" x2="22388" y2="79333"/>
                        <a14:foregroundMark x1="22388" y1="79333" x2="40597" y2="76000"/>
                        <a14:foregroundMark x1="40597" y1="76000" x2="60597" y2="78667"/>
                        <a14:foregroundMark x1="60597" y1="78667" x2="12239" y2="64667"/>
                        <a14:foregroundMark x1="12239" y1="64667" x2="23582" y2="65333"/>
                        <a14:foregroundMark x1="23582" y1="65333" x2="14925" y2="66000"/>
                        <a14:foregroundMark x1="14925" y1="66000" x2="33433" y2="78667"/>
                        <a14:foregroundMark x1="33433" y1="78667" x2="23582" y2="82667"/>
                        <a14:foregroundMark x1="23582" y1="82667" x2="34328" y2="83333"/>
                        <a14:foregroundMark x1="34328" y1="83333" x2="21791" y2="76667"/>
                        <a14:foregroundMark x1="21791" y1="76667" x2="30746" y2="86667"/>
                        <a14:foregroundMark x1="30746" y1="86667" x2="28358" y2="65333"/>
                        <a14:foregroundMark x1="28358" y1="65333" x2="8060" y2="58667"/>
                        <a14:foregroundMark x1="8060" y1="58667" x2="3582" y2="85333"/>
                        <a14:foregroundMark x1="3582" y1="85333" x2="19701" y2="98667"/>
                        <a14:foregroundMark x1="19701" y1="98667" x2="27761" y2="88667"/>
                        <a14:foregroundMark x1="27761" y1="88667" x2="51642" y2="90667"/>
                        <a14:foregroundMark x1="51642" y1="90667" x2="80299" y2="80000"/>
                        <a14:foregroundMark x1="80299" y1="80000" x2="68955" y2="75333"/>
                        <a14:foregroundMark x1="68955" y1="75333" x2="78806" y2="86000"/>
                        <a14:foregroundMark x1="78806" y1="86000" x2="87164" y2="73333"/>
                        <a14:foregroundMark x1="87164" y1="73333" x2="95522" y2="50667"/>
                        <a14:foregroundMark x1="95522" y1="50667" x2="97612" y2="57333"/>
                        <a14:foregroundMark x1="13122" y1="26898" x2="5373" y2="32667"/>
                        <a14:foregroundMark x1="5373" y1="32667" x2="597" y2="53333"/>
                        <a14:foregroundMark x1="597" y1="53333" x2="8955" y2="40667"/>
                        <a14:foregroundMark x1="8955" y1="40667" x2="17612" y2="48000"/>
                        <a14:foregroundMark x1="17612" y1="48000" x2="16418" y2="42000"/>
                        <a14:foregroundMark x1="4179" y1="49333" x2="1791" y2="51333"/>
                        <a14:backgroundMark x1="32553" y1="19223" x2="50344" y2="26624"/>
                        <a14:backgroundMark x1="22946" y1="15226" x2="23374" y2="15404"/>
                        <a14:backgroundMark x1="91642" y1="7333" x2="95224" y2="28000"/>
                        <a14:backgroundMark x1="95224" y1="28000" x2="94627" y2="35333"/>
                        <a14:backgroundMark x1="67761" y1="8667" x2="73433" y2="3333"/>
                        <a14:backgroundMark x1="81791" y1="4667" x2="85373" y2="2667"/>
                        <a14:backgroundMark x1="81194" y1="7333" x2="78806" y2="4667"/>
                        <a14:backgroundMark x1="74328" y1="10000" x2="74627" y2="10667"/>
                        <a14:backgroundMark x1="75821" y1="11333" x2="76119" y2="8000"/>
                        <a14:backgroundMark x1="34030" y1="11333" x2="6269" y2="2667"/>
                        <a14:backgroundMark x1="6269" y1="2667" x2="26866" y2="10000"/>
                        <a14:backgroundMark x1="26866" y1="10000" x2="7761" y2="2000"/>
                        <a14:backgroundMark x1="7761" y1="2000" x2="15224" y2="15333"/>
                        <a14:backgroundMark x1="15224" y1="15333" x2="24776" y2="10667"/>
                        <a14:backgroundMark x1="24776" y1="10667" x2="34030" y2="17333"/>
                        <a14:backgroundMark x1="34030" y1="17333" x2="9851" y2="17333"/>
                        <a14:backgroundMark x1="9851" y1="17333" x2="29254" y2="11333"/>
                      </a14:backgroundRemoval>
                    </a14:imgEffect>
                  </a14:imgLayer>
                </a14:imgProps>
              </a:ext>
              <a:ext uri="{28A0092B-C50C-407E-A947-70E740481C1C}">
                <a14:useLocalDpi xmlns:a14="http://schemas.microsoft.com/office/drawing/2010/main" val="0"/>
              </a:ext>
            </a:extLst>
          </a:blip>
          <a:stretch>
            <a:fillRect/>
          </a:stretch>
        </p:blipFill>
        <p:spPr>
          <a:xfrm>
            <a:off x="12539302" y="36873936"/>
            <a:ext cx="5410200" cy="2112464"/>
          </a:xfrm>
          <a:prstGeom prst="rect">
            <a:avLst/>
          </a:prstGeom>
        </p:spPr>
      </p:pic>
      <p:sp>
        <p:nvSpPr>
          <p:cNvPr id="60" name="TextBox 59">
            <a:extLst>
              <a:ext uri="{FF2B5EF4-FFF2-40B4-BE49-F238E27FC236}">
                <a16:creationId xmlns:a16="http://schemas.microsoft.com/office/drawing/2014/main" id="{BCEB6BAD-A80E-45C6-B412-202813DA85DC}"/>
              </a:ext>
            </a:extLst>
          </p:cNvPr>
          <p:cNvSpPr txBox="1"/>
          <p:nvPr/>
        </p:nvSpPr>
        <p:spPr>
          <a:xfrm>
            <a:off x="0" y="39321037"/>
            <a:ext cx="40233599" cy="1338828"/>
          </a:xfrm>
          <a:prstGeom prst="rect">
            <a:avLst/>
          </a:prstGeom>
          <a:noFill/>
        </p:spPr>
        <p:txBody>
          <a:bodyPr wrap="square">
            <a:spAutoFit/>
          </a:bodyPr>
          <a:lstStyle/>
          <a:p>
            <a:pPr algn="ctr"/>
            <a:r>
              <a:rPr lang="en-US" sz="4000" b="1" dirty="0">
                <a:solidFill>
                  <a:schemeClr val="bg1"/>
                </a:solidFill>
              </a:rPr>
              <a:t>ACKNOWLEDGEMENTS</a:t>
            </a:r>
            <a:r>
              <a:rPr lang="en-US" sz="3600" dirty="0">
                <a:solidFill>
                  <a:schemeClr val="bg1"/>
                </a:solidFill>
              </a:rPr>
              <a:t> </a:t>
            </a:r>
          </a:p>
          <a:p>
            <a:pPr algn="ctr">
              <a:spcBef>
                <a:spcPts val="600"/>
              </a:spcBef>
            </a:pPr>
            <a:r>
              <a:rPr lang="en-US" sz="3600" dirty="0">
                <a:solidFill>
                  <a:schemeClr val="bg1"/>
                </a:solidFill>
              </a:rPr>
              <a:t>Duke School of Nursing </a:t>
            </a:r>
            <a:r>
              <a:rPr lang="en-US" sz="3600" dirty="0" err="1">
                <a:solidFill>
                  <a:schemeClr val="bg1"/>
                </a:solidFill>
              </a:rPr>
              <a:t>Holditch</a:t>
            </a:r>
            <a:r>
              <a:rPr lang="en-US" sz="3600" dirty="0">
                <a:solidFill>
                  <a:schemeClr val="bg1"/>
                </a:solidFill>
              </a:rPr>
              <a:t>-Davis Pilot Grant; Duke Graduate School; Duke Global Affairs; Our Tanzanian Colleagues in Moshi; Beverly Murphy, Duke Medical Center Library &amp; Archives</a:t>
            </a:r>
          </a:p>
        </p:txBody>
      </p:sp>
    </p:spTree>
    <p:extLst>
      <p:ext uri="{BB962C8B-B14F-4D97-AF65-F5344CB8AC3E}">
        <p14:creationId xmlns:p14="http://schemas.microsoft.com/office/powerpoint/2010/main" val="2753496649"/>
      </p:ext>
    </p:extLst>
  </p:cSld>
  <p:clrMapOvr>
    <a:masterClrMapping/>
  </p:clrMapOvr>
</p:sld>
</file>

<file path=ppt/theme/theme1.xml><?xml version="1.0" encoding="utf-8"?>
<a:theme xmlns:a="http://schemas.openxmlformats.org/drawingml/2006/main" name="Tema de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16715</TotalTime>
  <Words>1250</Words>
  <Application>Microsoft Office PowerPoint</Application>
  <PresentationFormat>Custom</PresentationFormat>
  <Paragraphs>93</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Aptos</vt:lpstr>
      <vt:lpstr>Arial</vt:lpstr>
      <vt:lpstr>Arial Black</vt:lpstr>
      <vt:lpstr>Calibri</vt:lpstr>
      <vt:lpstr>Calibri Light</vt:lpstr>
      <vt:lpstr>Courier New</vt:lpstr>
      <vt:lpstr>Roboto</vt:lpstr>
      <vt:lpstr>Wingdings</vt:lpstr>
      <vt:lpstr>Tema de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Leticia Gómez Aguado</dc:creator>
  <cp:lastModifiedBy>Mirlene Perry</cp:lastModifiedBy>
  <cp:revision>347</cp:revision>
  <cp:lastPrinted>2021-04-19T11:04:12Z</cp:lastPrinted>
  <dcterms:created xsi:type="dcterms:W3CDTF">2021-04-14T13:13:01Z</dcterms:created>
  <dcterms:modified xsi:type="dcterms:W3CDTF">2025-02-14T19:46:21Z</dcterms:modified>
</cp:coreProperties>
</file>