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 id="214748367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y="6858000" cx="12192000"/>
  <p:notesSz cx="6858000" cy="9144000"/>
  <p:embeddedFontLst>
    <p:embeddedFont>
      <p:font typeface="Play"/>
      <p:regular r:id="rId42"/>
      <p:bold r:id="rId43"/>
    </p:embeddedFont>
    <p:embeddedFont>
      <p:font typeface="Cabin"/>
      <p:regular r:id="rId44"/>
      <p:bold r:id="rId45"/>
      <p:italic r:id="rId46"/>
      <p:boldItalic r:id="rId47"/>
    </p:embeddedFont>
    <p:embeddedFont>
      <p:font typeface="Lato"/>
      <p:regular r:id="rId48"/>
      <p:bold r:id="rId49"/>
      <p:italic r:id="rId50"/>
      <p:boldItalic r:id="rId51"/>
    </p:embeddedFont>
    <p:embeddedFont>
      <p:font typeface="Quattrocento Sans"/>
      <p:regular r:id="rId52"/>
      <p:bold r:id="rId53"/>
      <p:italic r:id="rId54"/>
      <p:boldItalic r:id="rId55"/>
    </p:embeddedFont>
    <p:embeddedFont>
      <p:font typeface="Aleo"/>
      <p:regular r:id="rId56"/>
      <p:bold r:id="rId57"/>
      <p:italic r:id="rId58"/>
      <p:boldItalic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4" roundtripDataSignature="AMtx7mg1boAvMnGphUUzu5noJg/iGpV0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30A065-E01A-4BCE-8062-2902C8E639F9}">
  <a:tblStyle styleId="{DC30A065-E01A-4BCE-8062-2902C8E639F9}" styleName="Table_0">
    <a:wholeTbl>
      <a:tcTxStyle b="off" i="off">
        <a:font>
          <a:latin typeface="Aptos"/>
          <a:ea typeface="Aptos"/>
          <a:cs typeface="Aptos"/>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tcStyle>
    </a:band1H>
    <a:band2H>
      <a:tcTxStyle b="off" i="off"/>
    </a:band2H>
    <a:band1V>
      <a:tcTxStyle b="off"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1V>
    <a:band2V>
      <a:tcTxStyle b="off"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tcStyle>
    </a:lastRow>
    <a:seCell>
      <a:tcTxStyle b="off" i="off"/>
    </a:seCell>
    <a:swCell>
      <a:tcTxStyle b="off" i="off"/>
    </a:swCell>
    <a:firstRow>
      <a:tcTxStyle b="on" i="off">
        <a:font>
          <a:latin typeface="Aptos"/>
          <a:ea typeface="Aptos"/>
          <a:cs typeface="Aptos"/>
        </a:font>
        <a:schemeClr val="lt1"/>
      </a:tcTxStyle>
      <a:tcStyle>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Play-regular.fntdata"/><Relationship Id="rId41" Type="http://schemas.openxmlformats.org/officeDocument/2006/relationships/slide" Target="slides/slide34.xml"/><Relationship Id="rId44" Type="http://schemas.openxmlformats.org/officeDocument/2006/relationships/font" Target="fonts/Cabin-regular.fntdata"/><Relationship Id="rId43" Type="http://schemas.openxmlformats.org/officeDocument/2006/relationships/font" Target="fonts/Play-bold.fntdata"/><Relationship Id="rId46" Type="http://schemas.openxmlformats.org/officeDocument/2006/relationships/font" Target="fonts/Cabin-italic.fntdata"/><Relationship Id="rId45" Type="http://schemas.openxmlformats.org/officeDocument/2006/relationships/font" Target="fonts/Cabin-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Lato-regular.fntdata"/><Relationship Id="rId47" Type="http://schemas.openxmlformats.org/officeDocument/2006/relationships/font" Target="fonts/Cabin-boldItalic.fntdata"/><Relationship Id="rId49" Type="http://schemas.openxmlformats.org/officeDocument/2006/relationships/font" Target="fonts/Lato-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3.xml"/><Relationship Id="rId64" Type="http://customschemas.google.com/relationships/presentationmetadata" Target="metadata"/><Relationship Id="rId63" Type="http://schemas.openxmlformats.org/officeDocument/2006/relationships/font" Target="fonts/OpenSans-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OpenSans-regular.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ato-boldItalic.fntdata"/><Relationship Id="rId50" Type="http://schemas.openxmlformats.org/officeDocument/2006/relationships/font" Target="fonts/Lato-italic.fntdata"/><Relationship Id="rId53" Type="http://schemas.openxmlformats.org/officeDocument/2006/relationships/font" Target="fonts/QuattrocentoSans-bold.fntdata"/><Relationship Id="rId52" Type="http://schemas.openxmlformats.org/officeDocument/2006/relationships/font" Target="fonts/QuattrocentoSans-regular.fntdata"/><Relationship Id="rId11" Type="http://schemas.openxmlformats.org/officeDocument/2006/relationships/slide" Target="slides/slide4.xml"/><Relationship Id="rId55" Type="http://schemas.openxmlformats.org/officeDocument/2006/relationships/font" Target="fonts/QuattrocentoSans-boldItalic.fntdata"/><Relationship Id="rId10" Type="http://schemas.openxmlformats.org/officeDocument/2006/relationships/slide" Target="slides/slide3.xml"/><Relationship Id="rId54" Type="http://schemas.openxmlformats.org/officeDocument/2006/relationships/font" Target="fonts/QuattrocentoSans-italic.fntdata"/><Relationship Id="rId13" Type="http://schemas.openxmlformats.org/officeDocument/2006/relationships/slide" Target="slides/slide6.xml"/><Relationship Id="rId57" Type="http://schemas.openxmlformats.org/officeDocument/2006/relationships/font" Target="fonts/Aleo-bold.fntdata"/><Relationship Id="rId12" Type="http://schemas.openxmlformats.org/officeDocument/2006/relationships/slide" Target="slides/slide5.xml"/><Relationship Id="rId56" Type="http://schemas.openxmlformats.org/officeDocument/2006/relationships/font" Target="fonts/Aleo-regular.fntdata"/><Relationship Id="rId15" Type="http://schemas.openxmlformats.org/officeDocument/2006/relationships/slide" Target="slides/slide8.xml"/><Relationship Id="rId59" Type="http://schemas.openxmlformats.org/officeDocument/2006/relationships/font" Target="fonts/Aleo-boldItalic.fntdata"/><Relationship Id="rId14" Type="http://schemas.openxmlformats.org/officeDocument/2006/relationships/slide" Target="slides/slide7.xml"/><Relationship Id="rId58" Type="http://schemas.openxmlformats.org/officeDocument/2006/relationships/font" Target="fonts/Aleo-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54 interviews with faculty at Univ of Toronto and UCSF</a:t>
            </a:r>
            <a:endParaRPr/>
          </a:p>
          <a:p>
            <a:pPr indent="0" lvl="0" marL="0" rtl="0" algn="l">
              <a:lnSpc>
                <a:spcPct val="100000"/>
              </a:lnSpc>
              <a:spcBef>
                <a:spcPts val="0"/>
              </a:spcBef>
              <a:spcAft>
                <a:spcPts val="0"/>
              </a:spcAft>
              <a:buSzPts val="1400"/>
              <a:buNone/>
            </a:pPr>
            <a:r>
              <a:t/>
            </a:r>
            <a:endParaRPr/>
          </a:p>
          <a:p>
            <a:pPr indent="-298450" lvl="0" marL="457200" marR="0" rtl="0" algn="l">
              <a:lnSpc>
                <a:spcPct val="100000"/>
              </a:lnSpc>
              <a:spcBef>
                <a:spcPts val="0"/>
              </a:spcBef>
              <a:spcAft>
                <a:spcPts val="0"/>
              </a:spcAft>
              <a:buClr>
                <a:srgbClr val="292934"/>
              </a:buClr>
              <a:buSzPts val="1100"/>
              <a:buChar char="●"/>
            </a:pPr>
            <a:r>
              <a:rPr lang="en-US" sz="1100">
                <a:solidFill>
                  <a:srgbClr val="292934"/>
                </a:solidFill>
              </a:rPr>
              <a:t>Reciprocity</a:t>
            </a:r>
            <a:endParaRPr/>
          </a:p>
          <a:p>
            <a:pPr indent="-298450" lvl="1" marL="914400" marR="0" rtl="0" algn="l">
              <a:lnSpc>
                <a:spcPct val="100000"/>
              </a:lnSpc>
              <a:spcBef>
                <a:spcPts val="0"/>
              </a:spcBef>
              <a:spcAft>
                <a:spcPts val="0"/>
              </a:spcAft>
              <a:buClr>
                <a:srgbClr val="292934"/>
              </a:buClr>
              <a:buSzPts val="1100"/>
              <a:buFont typeface="Arial"/>
              <a:buChar char="●"/>
            </a:pPr>
            <a:r>
              <a:rPr b="0" i="0" lang="en-US" sz="1100" u="none" strike="noStrike">
                <a:solidFill>
                  <a:schemeClr val="dk1"/>
                </a:solidFill>
                <a:latin typeface="Calibri"/>
                <a:ea typeface="Calibri"/>
                <a:cs typeface="Calibri"/>
                <a:sym typeface="Calibri"/>
              </a:rPr>
              <a:t>Mentoring is collaborative; mentees are not passive recipients of a mentor’s guidance. Ideally, mentees and mentors engage as partners through reciprocal activities such as planning, acting, reflecting, questioning, and problem-solving. This dynamic relationship changes over time</a:t>
            </a:r>
            <a:endParaRPr/>
          </a:p>
          <a:p>
            <a:pPr indent="-298450" lvl="1" marL="914400" marR="0" rtl="0" algn="l">
              <a:lnSpc>
                <a:spcPct val="100000"/>
              </a:lnSpc>
              <a:spcBef>
                <a:spcPts val="0"/>
              </a:spcBef>
              <a:spcAft>
                <a:spcPts val="0"/>
              </a:spcAft>
              <a:buClr>
                <a:srgbClr val="292934"/>
              </a:buClr>
              <a:buSzPts val="1100"/>
              <a:buFont typeface="Arial"/>
              <a:buChar char="●"/>
            </a:pPr>
            <a:r>
              <a:rPr lang="en-US" sz="1100">
                <a:solidFill>
                  <a:srgbClr val="292934"/>
                </a:solidFill>
              </a:rPr>
              <a:t>Some ways that mentors benefit include: expand their network with adding mentees, be exposed to new ideas, and potentially have help on a manuscript or project</a:t>
            </a:r>
            <a:endParaRPr/>
          </a:p>
          <a:p>
            <a:pPr indent="-298450" lvl="0" marL="457200" marR="0" rtl="0" algn="l">
              <a:lnSpc>
                <a:spcPct val="100000"/>
              </a:lnSpc>
              <a:spcBef>
                <a:spcPts val="0"/>
              </a:spcBef>
              <a:spcAft>
                <a:spcPts val="0"/>
              </a:spcAft>
              <a:buClr>
                <a:srgbClr val="292934"/>
              </a:buClr>
              <a:buSzPts val="1100"/>
              <a:buChar char="●"/>
            </a:pPr>
            <a:r>
              <a:rPr lang="en-US" sz="1100">
                <a:solidFill>
                  <a:srgbClr val="292934"/>
                </a:solidFill>
              </a:rPr>
              <a:t>Mutual respect</a:t>
            </a:r>
            <a:endParaRPr/>
          </a:p>
          <a:p>
            <a:pPr indent="-298450" lvl="1" marL="914400" marR="0" rtl="0" algn="l">
              <a:lnSpc>
                <a:spcPct val="100000"/>
              </a:lnSpc>
              <a:spcBef>
                <a:spcPts val="0"/>
              </a:spcBef>
              <a:spcAft>
                <a:spcPts val="0"/>
              </a:spcAft>
              <a:buClr>
                <a:srgbClr val="292934"/>
              </a:buClr>
              <a:buSzPts val="1100"/>
              <a:buChar char="●"/>
            </a:pPr>
            <a:r>
              <a:rPr lang="en-US" sz="1100">
                <a:solidFill>
                  <a:srgbClr val="292934"/>
                </a:solidFill>
              </a:rPr>
              <a:t>Mentorship works towards a common goal; important to respect the place that each person is in their career</a:t>
            </a:r>
            <a:endParaRPr/>
          </a:p>
          <a:p>
            <a:pPr indent="-298450" lvl="1" marL="914400" marR="0" rtl="0" algn="l">
              <a:lnSpc>
                <a:spcPct val="100000"/>
              </a:lnSpc>
              <a:spcBef>
                <a:spcPts val="0"/>
              </a:spcBef>
              <a:spcAft>
                <a:spcPts val="0"/>
              </a:spcAft>
              <a:buClr>
                <a:srgbClr val="292934"/>
              </a:buClr>
              <a:buSzPts val="1100"/>
              <a:buChar char="●"/>
            </a:pPr>
            <a:r>
              <a:rPr lang="en-US" sz="1100">
                <a:solidFill>
                  <a:srgbClr val="292934"/>
                </a:solidFill>
              </a:rPr>
              <a:t>In respecting the others’ time, be mindful of agreed upon ways and times for communication</a:t>
            </a:r>
            <a:endParaRPr/>
          </a:p>
          <a:p>
            <a:pPr indent="-298450" lvl="0" marL="457200" marR="0" rtl="0" algn="l">
              <a:lnSpc>
                <a:spcPct val="100000"/>
              </a:lnSpc>
              <a:spcBef>
                <a:spcPts val="0"/>
              </a:spcBef>
              <a:spcAft>
                <a:spcPts val="0"/>
              </a:spcAft>
              <a:buClr>
                <a:srgbClr val="292934"/>
              </a:buClr>
              <a:buSzPts val="1100"/>
              <a:buChar char="●"/>
            </a:pPr>
            <a:r>
              <a:rPr lang="en-US" sz="1100">
                <a:solidFill>
                  <a:srgbClr val="292934"/>
                </a:solidFill>
              </a:rPr>
              <a:t>Clear expectations</a:t>
            </a:r>
            <a:endParaRPr sz="1100"/>
          </a:p>
          <a:p>
            <a:pPr indent="-298450" lvl="1" marL="914400" marR="0" rtl="0" algn="l">
              <a:lnSpc>
                <a:spcPct val="100000"/>
              </a:lnSpc>
              <a:spcBef>
                <a:spcPts val="0"/>
              </a:spcBef>
              <a:spcAft>
                <a:spcPts val="0"/>
              </a:spcAft>
              <a:buClr>
                <a:srgbClr val="292934"/>
              </a:buClr>
              <a:buSzPts val="1100"/>
              <a:buChar char="○"/>
            </a:pPr>
            <a:r>
              <a:rPr lang="en-US" sz="1100">
                <a:solidFill>
                  <a:srgbClr val="292934"/>
                </a:solidFill>
              </a:rPr>
              <a:t>At the beginning, discuss goals and parameters of the mentoring relationship - do not assume anything – ex: of scholar who emailed to say he was setting up weekly mentoring</a:t>
            </a:r>
            <a:endParaRPr sz="1100"/>
          </a:p>
          <a:p>
            <a:pPr indent="-298450" lvl="1" marL="914400" marR="0" rtl="0" algn="l">
              <a:lnSpc>
                <a:spcPct val="100000"/>
              </a:lnSpc>
              <a:spcBef>
                <a:spcPts val="0"/>
              </a:spcBef>
              <a:spcAft>
                <a:spcPts val="0"/>
              </a:spcAft>
              <a:buClr>
                <a:srgbClr val="292934"/>
              </a:buClr>
              <a:buSzPts val="1100"/>
              <a:buChar char="○"/>
            </a:pPr>
            <a:r>
              <a:rPr lang="en-US" sz="1100">
                <a:solidFill>
                  <a:srgbClr val="292934"/>
                </a:solidFill>
              </a:rPr>
              <a:t>Discuss frequency (monthly, quarterly, something else), meeting setting (in-person, remote, video call, regular call) and type of communication between meetings (text, email; time of day)</a:t>
            </a:r>
            <a:endParaRPr/>
          </a:p>
          <a:p>
            <a:pPr indent="-298450" lvl="1" marL="914400" marR="0" rtl="0" algn="l">
              <a:lnSpc>
                <a:spcPct val="100000"/>
              </a:lnSpc>
              <a:spcBef>
                <a:spcPts val="0"/>
              </a:spcBef>
              <a:spcAft>
                <a:spcPts val="0"/>
              </a:spcAft>
              <a:buClr>
                <a:srgbClr val="292934"/>
              </a:buClr>
              <a:buSzPts val="1100"/>
              <a:buChar char="○"/>
            </a:pPr>
            <a:r>
              <a:rPr lang="en-US" sz="1100">
                <a:solidFill>
                  <a:srgbClr val="292934"/>
                </a:solidFill>
              </a:rPr>
              <a:t>Discuss responsibilities - Who is responsible for scheduling meetings, agenda, report form, etc.?</a:t>
            </a:r>
            <a:endParaRPr/>
          </a:p>
          <a:p>
            <a:pPr indent="-298450" lvl="0" marL="457200" marR="0" rtl="0" algn="l">
              <a:lnSpc>
                <a:spcPct val="100000"/>
              </a:lnSpc>
              <a:spcBef>
                <a:spcPts val="0"/>
              </a:spcBef>
              <a:spcAft>
                <a:spcPts val="0"/>
              </a:spcAft>
              <a:buClr>
                <a:srgbClr val="292934"/>
              </a:buClr>
              <a:buSzPts val="1100"/>
              <a:buChar char="○"/>
            </a:pPr>
            <a:r>
              <a:rPr lang="en-US" sz="1100">
                <a:solidFill>
                  <a:srgbClr val="292934"/>
                </a:solidFill>
              </a:rPr>
              <a:t>Shared values</a:t>
            </a:r>
            <a:endParaRPr/>
          </a:p>
          <a:p>
            <a:pPr indent="-298450" lvl="0" marL="457200" marR="0" rtl="0" algn="l">
              <a:lnSpc>
                <a:spcPct val="100000"/>
              </a:lnSpc>
              <a:spcBef>
                <a:spcPts val="0"/>
              </a:spcBef>
              <a:spcAft>
                <a:spcPts val="0"/>
              </a:spcAft>
              <a:buClr>
                <a:srgbClr val="292934"/>
              </a:buClr>
              <a:buSzPts val="1100"/>
              <a:buChar char="○"/>
            </a:pPr>
            <a:r>
              <a:rPr lang="en-US" sz="1100">
                <a:solidFill>
                  <a:srgbClr val="292934"/>
                </a:solidFill>
              </a:rPr>
              <a:t>Personal connection</a:t>
            </a:r>
            <a:endParaRPr/>
          </a:p>
          <a:p>
            <a:pPr indent="-298450" lvl="1" marL="914400" marR="0" rtl="0" algn="l">
              <a:lnSpc>
                <a:spcPct val="100000"/>
              </a:lnSpc>
              <a:spcBef>
                <a:spcPts val="0"/>
              </a:spcBef>
              <a:spcAft>
                <a:spcPts val="0"/>
              </a:spcAft>
              <a:buClr>
                <a:srgbClr val="292934"/>
              </a:buClr>
              <a:buSzPts val="1100"/>
              <a:buChar char="○"/>
            </a:pPr>
            <a:r>
              <a:rPr lang="en-US" sz="1100">
                <a:solidFill>
                  <a:srgbClr val="292934"/>
                </a:solidFill>
              </a:rPr>
              <a:t>Invest plenty of time in the first few meetings in building a personal connection; knowing a bit about each other can help build trust and also provide the mentor insight to guide the mentee</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412" name="Google Shape;41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rgbClr val="292934"/>
              </a:buClr>
              <a:buSzPts val="1100"/>
              <a:buChar char="●"/>
            </a:pPr>
            <a:r>
              <a:rPr lang="en-US" sz="1100">
                <a:solidFill>
                  <a:srgbClr val="292934"/>
                </a:solidFill>
              </a:rPr>
              <a:t>Effective communication:</a:t>
            </a:r>
            <a:endParaRPr/>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Effective communication is regular </a:t>
            </a:r>
            <a:endParaRPr sz="1100"/>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Both parties actively listen </a:t>
            </a:r>
            <a:endParaRPr/>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Mentees should act on advice of their mentors and provide feedback to the mentor, which can help them better advise in the future</a:t>
            </a:r>
            <a:endParaRPr/>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Mentees should communicate why they want mentoring and their goals for being mentored (e.g., grow certain skills, guidance in career path, connections, etc.); be honest about challenges so that mentor can provide guidance</a:t>
            </a:r>
            <a:endParaRPr/>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Mentors should be approachable and available</a:t>
            </a:r>
            <a:endParaRPr/>
          </a:p>
          <a:p>
            <a:pPr indent="-298450" lvl="0" marL="457200" rtl="0" algn="l">
              <a:lnSpc>
                <a:spcPct val="100000"/>
              </a:lnSpc>
              <a:spcBef>
                <a:spcPts val="0"/>
              </a:spcBef>
              <a:spcAft>
                <a:spcPts val="0"/>
              </a:spcAft>
              <a:buClr>
                <a:srgbClr val="292934"/>
              </a:buClr>
              <a:buSzPts val="1100"/>
              <a:buChar char="○"/>
            </a:pPr>
            <a:r>
              <a:rPr lang="en-US" sz="1100">
                <a:solidFill>
                  <a:srgbClr val="292934"/>
                </a:solidFill>
              </a:rPr>
              <a:t>Different expectations</a:t>
            </a:r>
            <a:endParaRPr/>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Setting clear expectations is important! </a:t>
            </a:r>
            <a:endParaRPr/>
          </a:p>
          <a:p>
            <a:pPr indent="-298450" lvl="0" marL="457200" rtl="0" algn="l">
              <a:lnSpc>
                <a:spcPct val="100000"/>
              </a:lnSpc>
              <a:spcBef>
                <a:spcPts val="0"/>
              </a:spcBef>
              <a:spcAft>
                <a:spcPts val="0"/>
              </a:spcAft>
              <a:buClr>
                <a:srgbClr val="292934"/>
              </a:buClr>
              <a:buSzPts val="1100"/>
              <a:buChar char="○"/>
            </a:pPr>
            <a:r>
              <a:rPr lang="en-US" sz="1100">
                <a:solidFill>
                  <a:srgbClr val="292934"/>
                </a:solidFill>
              </a:rPr>
              <a:t>Lack of commitment, time</a:t>
            </a:r>
            <a:endParaRPr/>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In setting expectations, be aware of each other’s time</a:t>
            </a:r>
            <a:endParaRPr/>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Before entering a mentoring relationship, be honest about your ability to commit and interest</a:t>
            </a:r>
            <a:endParaRPr/>
          </a:p>
          <a:p>
            <a:pPr indent="-298450" lvl="0" marL="457200" rtl="0" algn="l">
              <a:lnSpc>
                <a:spcPct val="100000"/>
              </a:lnSpc>
              <a:spcBef>
                <a:spcPts val="0"/>
              </a:spcBef>
              <a:spcAft>
                <a:spcPts val="0"/>
              </a:spcAft>
              <a:buClr>
                <a:srgbClr val="292934"/>
              </a:buClr>
              <a:buSzPts val="1100"/>
              <a:buChar char="○"/>
            </a:pPr>
            <a:r>
              <a:rPr lang="en-US" sz="1100">
                <a:solidFill>
                  <a:srgbClr val="292934"/>
                </a:solidFill>
              </a:rPr>
              <a:t>Personality differences</a:t>
            </a:r>
            <a:endParaRPr/>
          </a:p>
          <a:p>
            <a:pPr indent="-298450" lvl="1" marL="914400" rtl="0" algn="l">
              <a:lnSpc>
                <a:spcPct val="100000"/>
              </a:lnSpc>
              <a:spcBef>
                <a:spcPts val="0"/>
              </a:spcBef>
              <a:spcAft>
                <a:spcPts val="0"/>
              </a:spcAft>
              <a:buClr>
                <a:srgbClr val="292934"/>
              </a:buClr>
              <a:buSzPts val="1100"/>
              <a:buChar char="○"/>
            </a:pPr>
            <a:r>
              <a:rPr lang="en-US" sz="1100">
                <a:solidFill>
                  <a:schemeClr val="lt1"/>
                </a:solidFill>
                <a:latin typeface="Cabin"/>
                <a:ea typeface="Cabin"/>
                <a:cs typeface="Cabin"/>
                <a:sym typeface="Cabin"/>
              </a:rPr>
              <a:t>You may need to adapt your style of communicating – be sure to allow time for the other person to think through a question, be ready to listen, etc. </a:t>
            </a:r>
            <a:endParaRPr/>
          </a:p>
          <a:p>
            <a:pPr indent="-298450" lvl="1" marL="914400" rtl="0" algn="l">
              <a:lnSpc>
                <a:spcPct val="100000"/>
              </a:lnSpc>
              <a:spcBef>
                <a:spcPts val="0"/>
              </a:spcBef>
              <a:spcAft>
                <a:spcPts val="0"/>
              </a:spcAft>
              <a:buClr>
                <a:srgbClr val="292934"/>
              </a:buClr>
              <a:buSzPts val="1100"/>
              <a:buChar char="○"/>
            </a:pPr>
            <a:r>
              <a:rPr lang="en-US" sz="1100">
                <a:solidFill>
                  <a:schemeClr val="lt1"/>
                </a:solidFill>
                <a:latin typeface="Cabin"/>
                <a:ea typeface="Cabin"/>
                <a:cs typeface="Cabin"/>
                <a:sym typeface="Cabin"/>
              </a:rPr>
              <a:t>One person is extraverted and the other introverted. </a:t>
            </a:r>
            <a:endParaRPr/>
          </a:p>
          <a:p>
            <a:pPr indent="-298450" lvl="1" marL="914400" rtl="0" algn="l">
              <a:lnSpc>
                <a:spcPct val="100000"/>
              </a:lnSpc>
              <a:spcBef>
                <a:spcPts val="0"/>
              </a:spcBef>
              <a:spcAft>
                <a:spcPts val="0"/>
              </a:spcAft>
              <a:buClr>
                <a:srgbClr val="292934"/>
              </a:buClr>
              <a:buSzPts val="1100"/>
              <a:buChar char="○"/>
            </a:pPr>
            <a:r>
              <a:rPr lang="en-US" sz="1100">
                <a:solidFill>
                  <a:schemeClr val="lt1"/>
                </a:solidFill>
                <a:latin typeface="Cabin"/>
                <a:ea typeface="Cabin"/>
                <a:cs typeface="Cabin"/>
                <a:sym typeface="Cabin"/>
              </a:rPr>
              <a:t>One person thinks on the fly and the other likes to think ahead of time.</a:t>
            </a:r>
            <a:endParaRPr/>
          </a:p>
          <a:p>
            <a:pPr indent="-298450" lvl="0" marL="457200" rtl="0" algn="l">
              <a:lnSpc>
                <a:spcPct val="100000"/>
              </a:lnSpc>
              <a:spcBef>
                <a:spcPts val="0"/>
              </a:spcBef>
              <a:spcAft>
                <a:spcPts val="0"/>
              </a:spcAft>
              <a:buClr>
                <a:srgbClr val="292934"/>
              </a:buClr>
              <a:buSzPts val="1100"/>
              <a:buChar char="○"/>
            </a:pPr>
            <a:r>
              <a:rPr lang="en-US" sz="1100">
                <a:solidFill>
                  <a:schemeClr val="lt1"/>
                </a:solidFill>
                <a:latin typeface="Cabin"/>
                <a:ea typeface="Cabin"/>
                <a:cs typeface="Cabin"/>
                <a:sym typeface="Cabin"/>
              </a:rPr>
              <a:t>Competition</a:t>
            </a:r>
            <a:endParaRPr/>
          </a:p>
          <a:p>
            <a:pPr indent="-298450" lvl="1" marL="914400" rtl="0" algn="l">
              <a:lnSpc>
                <a:spcPct val="100000"/>
              </a:lnSpc>
              <a:spcBef>
                <a:spcPts val="0"/>
              </a:spcBef>
              <a:spcAft>
                <a:spcPts val="0"/>
              </a:spcAft>
              <a:buClr>
                <a:srgbClr val="292934"/>
              </a:buClr>
              <a:buSzPts val="1100"/>
              <a:buChar char="○"/>
            </a:pPr>
            <a:r>
              <a:rPr lang="en-US" sz="1100">
                <a:solidFill>
                  <a:schemeClr val="lt1"/>
                </a:solidFill>
                <a:latin typeface="Cabin"/>
                <a:ea typeface="Cabin"/>
                <a:cs typeface="Cabin"/>
                <a:sym typeface="Cabin"/>
              </a:rPr>
              <a:t>Might be real or perceived</a:t>
            </a:r>
            <a:endParaRPr/>
          </a:p>
          <a:p>
            <a:pPr indent="-298450" lvl="1" marL="914400" rtl="0" algn="l">
              <a:lnSpc>
                <a:spcPct val="100000"/>
              </a:lnSpc>
              <a:spcBef>
                <a:spcPts val="0"/>
              </a:spcBef>
              <a:spcAft>
                <a:spcPts val="0"/>
              </a:spcAft>
              <a:buClr>
                <a:srgbClr val="292934"/>
              </a:buClr>
              <a:buSzPts val="1100"/>
              <a:buChar char="○"/>
            </a:pPr>
            <a:r>
              <a:rPr lang="en-US" sz="1100">
                <a:solidFill>
                  <a:schemeClr val="lt1"/>
                </a:solidFill>
                <a:latin typeface="Cabin"/>
                <a:ea typeface="Cabin"/>
                <a:cs typeface="Cabin"/>
                <a:sym typeface="Cabin"/>
              </a:rPr>
              <a:t>As mentors, it’s important to remember that we’re raising the next generation – we can’t continue at our work forever and it is important to have well-trained and –mentored individuals ready to carry on the work</a:t>
            </a:r>
            <a:endParaRPr/>
          </a:p>
          <a:p>
            <a:pPr indent="-298450" lvl="1" marL="914400" rtl="0" algn="l">
              <a:lnSpc>
                <a:spcPct val="100000"/>
              </a:lnSpc>
              <a:spcBef>
                <a:spcPts val="0"/>
              </a:spcBef>
              <a:spcAft>
                <a:spcPts val="0"/>
              </a:spcAft>
              <a:buClr>
                <a:srgbClr val="292934"/>
              </a:buClr>
              <a:buSzPts val="1100"/>
              <a:buChar char="○"/>
            </a:pPr>
            <a:r>
              <a:rPr lang="en-US" sz="1100">
                <a:solidFill>
                  <a:schemeClr val="lt1"/>
                </a:solidFill>
                <a:latin typeface="Cabin"/>
                <a:ea typeface="Cabin"/>
                <a:cs typeface="Cabin"/>
                <a:sym typeface="Cabin"/>
              </a:rPr>
              <a:t>When collaborating on a manuscript, I give the mentee first authorship and I take senior authorship; important to discuss and agree upon in the beginning</a:t>
            </a:r>
            <a:endParaRPr/>
          </a:p>
          <a:p>
            <a:pPr indent="-228600" lvl="1" marL="914400" rtl="0" algn="l">
              <a:lnSpc>
                <a:spcPct val="100000"/>
              </a:lnSpc>
              <a:spcBef>
                <a:spcPts val="0"/>
              </a:spcBef>
              <a:spcAft>
                <a:spcPts val="0"/>
              </a:spcAft>
              <a:buClr>
                <a:srgbClr val="292934"/>
              </a:buClr>
              <a:buSzPts val="1100"/>
              <a:buNone/>
            </a:pPr>
            <a:r>
              <a:t/>
            </a:r>
            <a:endParaRPr sz="1100">
              <a:solidFill>
                <a:schemeClr val="lt1"/>
              </a:solidFill>
              <a:latin typeface="Cabin"/>
              <a:ea typeface="Cabin"/>
              <a:cs typeface="Cabin"/>
              <a:sym typeface="Cabin"/>
            </a:endParaRPr>
          </a:p>
          <a:p>
            <a:pPr indent="-228600" lvl="1" marL="914400" rtl="0" algn="l">
              <a:lnSpc>
                <a:spcPct val="100000"/>
              </a:lnSpc>
              <a:spcBef>
                <a:spcPts val="0"/>
              </a:spcBef>
              <a:spcAft>
                <a:spcPts val="0"/>
              </a:spcAft>
              <a:buClr>
                <a:srgbClr val="292934"/>
              </a:buClr>
              <a:buSzPts val="1100"/>
              <a:buNone/>
            </a:pPr>
            <a:r>
              <a:t/>
            </a:r>
            <a:endParaRPr sz="1100">
              <a:solidFill>
                <a:srgbClr val="292934"/>
              </a:solidFill>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425" name="Google Shape;42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Pose as a question - what are the responsibilities of mentor and mentees to prepare for meeting</a:t>
            </a:r>
            <a:endParaRPr/>
          </a:p>
        </p:txBody>
      </p:sp>
      <p:sp>
        <p:nvSpPr>
          <p:cNvPr id="437" name="Google Shape;43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b="1" i="0" lang="en-US" sz="1200" u="none" strike="noStrike">
                <a:solidFill>
                  <a:schemeClr val="dk1"/>
                </a:solidFill>
                <a:latin typeface="Calibri"/>
                <a:ea typeface="Calibri"/>
                <a:cs typeface="Calibri"/>
                <a:sym typeface="Calibri"/>
              </a:rPr>
              <a:t>G</a:t>
            </a:r>
            <a:r>
              <a:rPr b="0" i="0" lang="en-US" sz="1200" u="none" strike="noStrike">
                <a:solidFill>
                  <a:schemeClr val="dk1"/>
                </a:solidFill>
                <a:latin typeface="Calibri"/>
                <a:ea typeface="Calibri"/>
                <a:cs typeface="Calibri"/>
                <a:sym typeface="Calibri"/>
              </a:rPr>
              <a:t>oal</a:t>
            </a:r>
            <a:r>
              <a:rPr b="1" i="0" lang="en-US" sz="1200" u="none" strike="noStrike">
                <a:solidFill>
                  <a:schemeClr val="dk1"/>
                </a:solidFill>
                <a:latin typeface="Calibri"/>
                <a:ea typeface="Calibri"/>
                <a:cs typeface="Calibri"/>
                <a:sym typeface="Calibri"/>
              </a:rPr>
              <a:t> </a:t>
            </a:r>
            <a:r>
              <a:rPr b="0" i="0" lang="en-US" sz="1200" u="none" strike="noStrike">
                <a:solidFill>
                  <a:schemeClr val="dk1"/>
                </a:solidFill>
                <a:latin typeface="Calibri"/>
                <a:ea typeface="Calibri"/>
                <a:cs typeface="Calibri"/>
                <a:sym typeface="Calibri"/>
              </a:rPr>
              <a:t>- Mentee shares their goals for mentoring and for career growth; being specific helps the mentor guide the mentee; however, often the mentee might need help in creating specific, achievable goals, so the mentor should be ready to ask questions to help the mentee think through their career vision or skills/knowledge they need to reach the next level</a:t>
            </a:r>
            <a:endParaRPr/>
          </a:p>
          <a:p>
            <a:pPr indent="-171450" lvl="0" marL="171450" rtl="0" algn="l">
              <a:lnSpc>
                <a:spcPct val="100000"/>
              </a:lnSpc>
              <a:spcBef>
                <a:spcPts val="0"/>
              </a:spcBef>
              <a:spcAft>
                <a:spcPts val="0"/>
              </a:spcAft>
              <a:buClr>
                <a:schemeClr val="dk1"/>
              </a:buClr>
              <a:buSzPts val="1200"/>
              <a:buFont typeface="Arial"/>
              <a:buChar char="•"/>
            </a:pPr>
            <a:r>
              <a:rPr b="1" i="0" lang="en-US" sz="1200" u="none" strike="noStrike">
                <a:solidFill>
                  <a:schemeClr val="dk1"/>
                </a:solidFill>
                <a:latin typeface="Calibri"/>
                <a:ea typeface="Calibri"/>
                <a:cs typeface="Calibri"/>
                <a:sym typeface="Calibri"/>
              </a:rPr>
              <a:t>R</a:t>
            </a:r>
            <a:r>
              <a:rPr b="0" i="0" lang="en-US" sz="1200" u="none" strike="noStrike">
                <a:solidFill>
                  <a:schemeClr val="dk1"/>
                </a:solidFill>
                <a:latin typeface="Calibri"/>
                <a:ea typeface="Calibri"/>
                <a:cs typeface="Calibri"/>
                <a:sym typeface="Calibri"/>
              </a:rPr>
              <a:t>eality - Mentee should be honest about their ‘reality’, whether it’s a skills gap or a challenging situation at work; the mentor should provide encouragement as well as constructive feedback and ask probing questions to learn more and help the mentee understand root issues and stumbling blocks.</a:t>
            </a:r>
            <a:endParaRPr/>
          </a:p>
          <a:p>
            <a:pPr indent="-171450" lvl="0" marL="171450" rtl="0" algn="l">
              <a:lnSpc>
                <a:spcPct val="100000"/>
              </a:lnSpc>
              <a:spcBef>
                <a:spcPts val="0"/>
              </a:spcBef>
              <a:spcAft>
                <a:spcPts val="0"/>
              </a:spcAft>
              <a:buClr>
                <a:schemeClr val="dk1"/>
              </a:buClr>
              <a:buSzPts val="1200"/>
              <a:buFont typeface="Arial"/>
              <a:buChar char="•"/>
            </a:pPr>
            <a:r>
              <a:rPr b="1" i="0" lang="en-US" sz="1200" u="none" strike="noStrike">
                <a:solidFill>
                  <a:schemeClr val="dk1"/>
                </a:solidFill>
                <a:latin typeface="Calibri"/>
                <a:ea typeface="Calibri"/>
                <a:cs typeface="Calibri"/>
                <a:sym typeface="Calibri"/>
              </a:rPr>
              <a:t>O</a:t>
            </a:r>
            <a:r>
              <a:rPr b="0" i="0" lang="en-US" sz="1200" u="none" strike="noStrike">
                <a:solidFill>
                  <a:schemeClr val="dk1"/>
                </a:solidFill>
                <a:latin typeface="Calibri"/>
                <a:ea typeface="Calibri"/>
                <a:cs typeface="Calibri"/>
                <a:sym typeface="Calibri"/>
              </a:rPr>
              <a:t>bstacles/Options</a:t>
            </a:r>
            <a:r>
              <a:rPr b="1" i="0" lang="en-US" sz="1200" u="none" strike="noStrike">
                <a:solidFill>
                  <a:schemeClr val="dk1"/>
                </a:solidFill>
                <a:latin typeface="Calibri"/>
                <a:ea typeface="Calibri"/>
                <a:cs typeface="Calibri"/>
                <a:sym typeface="Calibri"/>
              </a:rPr>
              <a:t> </a:t>
            </a:r>
            <a:r>
              <a:rPr b="0" i="0" lang="en-US" sz="1200" u="none" strike="noStrike">
                <a:solidFill>
                  <a:schemeClr val="dk1"/>
                </a:solidFill>
                <a:latin typeface="Calibri"/>
                <a:ea typeface="Calibri"/>
                <a:cs typeface="Calibri"/>
                <a:sym typeface="Calibri"/>
              </a:rPr>
              <a:t>- Mentor can provide broader and different perspectives; encourage mentee to think critically and strategically through the situations; mentor shares information on opportunities – training, fellowships, papers, videos, conferences, people to connect with; encourage mentee to engage with other professionals and researchers </a:t>
            </a:r>
            <a:endParaRPr/>
          </a:p>
          <a:p>
            <a:pPr indent="-171450" lvl="0" marL="171450" rtl="0" algn="l">
              <a:lnSpc>
                <a:spcPct val="100000"/>
              </a:lnSpc>
              <a:spcBef>
                <a:spcPts val="0"/>
              </a:spcBef>
              <a:spcAft>
                <a:spcPts val="0"/>
              </a:spcAft>
              <a:buClr>
                <a:schemeClr val="dk1"/>
              </a:buClr>
              <a:buSzPts val="1200"/>
              <a:buFont typeface="Arial"/>
              <a:buChar char="•"/>
            </a:pPr>
            <a:r>
              <a:rPr b="1" i="0" lang="en-US" sz="1200" u="none" strike="noStrike">
                <a:solidFill>
                  <a:schemeClr val="dk1"/>
                </a:solidFill>
                <a:latin typeface="Calibri"/>
                <a:ea typeface="Calibri"/>
                <a:cs typeface="Calibri"/>
                <a:sym typeface="Calibri"/>
              </a:rPr>
              <a:t>W</a:t>
            </a:r>
            <a:r>
              <a:rPr b="0" i="0" lang="en-US" sz="1200" u="none" strike="noStrike">
                <a:solidFill>
                  <a:schemeClr val="dk1"/>
                </a:solidFill>
                <a:latin typeface="Calibri"/>
                <a:ea typeface="Calibri"/>
                <a:cs typeface="Calibri"/>
                <a:sym typeface="Calibri"/>
              </a:rPr>
              <a:t>ay forward - Mentee decides on next steps including timeline to move closer towards their goal; </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444" name="Google Shape;444;p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Lato"/>
              <a:buNone/>
            </a:pPr>
            <a:fld id="{00000000-1234-1234-1234-123412341234}" type="slidenum">
              <a:rPr b="0" i="0" lang="en-US" sz="1200" u="none" cap="none" strike="noStrike">
                <a:solidFill>
                  <a:srgbClr val="000000"/>
                </a:solidFill>
                <a:latin typeface="Lato"/>
                <a:ea typeface="Lato"/>
                <a:cs typeface="Lato"/>
                <a:sym typeface="Lato"/>
              </a:rPr>
              <a:t>‹#›</a:t>
            </a:fld>
            <a:endParaRPr b="0" i="0" sz="1200" u="none" cap="none" strike="noStrike">
              <a:solidFill>
                <a:srgbClr val="000000"/>
              </a:solidFill>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 brief</a:t>
            </a:r>
            <a:endParaRPr/>
          </a:p>
          <a:p>
            <a:pPr indent="0" lvl="0" marL="0" rtl="0" algn="l">
              <a:lnSpc>
                <a:spcPct val="100000"/>
              </a:lnSpc>
              <a:spcBef>
                <a:spcPts val="0"/>
              </a:spcBef>
              <a:spcAft>
                <a:spcPts val="0"/>
              </a:spcAft>
              <a:buSzPts val="1400"/>
              <a:buNone/>
            </a:pPr>
            <a:r>
              <a:t/>
            </a:r>
            <a:endParaRPr/>
          </a:p>
        </p:txBody>
      </p:sp>
      <p:sp>
        <p:nvSpPr>
          <p:cNvPr id="454" name="Google Shape;45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Joe</a:t>
            </a:r>
            <a:endParaRPr/>
          </a:p>
        </p:txBody>
      </p:sp>
      <p:sp>
        <p:nvSpPr>
          <p:cNvPr id="460" name="Google Shape;46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317" name="Google Shape;31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520" name="Google Shape;520;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Purba</a:t>
            </a:r>
            <a:endParaRPr/>
          </a:p>
        </p:txBody>
      </p:sp>
      <p:sp>
        <p:nvSpPr>
          <p:cNvPr id="550" name="Google Shape;55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link to put in the chat: </a:t>
            </a:r>
            <a:r>
              <a:rPr lang="en-US" sz="1100" u="sng">
                <a:solidFill>
                  <a:srgbClr val="297FD5"/>
                </a:solidFill>
                <a:latin typeface="Cabin"/>
                <a:ea typeface="Cabin"/>
                <a:cs typeface="Cabin"/>
                <a:sym typeface="Cabin"/>
              </a:rPr>
              <a:t>https://accelerate.ucsf.edu/training/mdp-materials</a:t>
            </a:r>
            <a:endParaRPr sz="1100"/>
          </a:p>
        </p:txBody>
      </p:sp>
      <p:sp>
        <p:nvSpPr>
          <p:cNvPr id="556" name="Google Shape;55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Purba</a:t>
            </a:r>
            <a:endParaRPr/>
          </a:p>
        </p:txBody>
      </p:sp>
      <p:sp>
        <p:nvSpPr>
          <p:cNvPr id="563" name="Google Shape;56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Link for chat box </a:t>
            </a:r>
            <a:endParaRPr/>
          </a:p>
          <a:p>
            <a:pPr indent="0" lvl="0" marL="0" marR="0" rtl="0" algn="l">
              <a:lnSpc>
                <a:spcPct val="100000"/>
              </a:lnSpc>
              <a:spcBef>
                <a:spcPts val="0"/>
              </a:spcBef>
              <a:spcAft>
                <a:spcPts val="0"/>
              </a:spcAft>
              <a:buClr>
                <a:srgbClr val="000000"/>
              </a:buClr>
              <a:buSzPts val="1400"/>
              <a:buFont typeface="Arial"/>
              <a:buNone/>
            </a:pPr>
            <a:r>
              <a:rPr lang="en-US">
                <a:latin typeface="Quattrocento Sans"/>
                <a:ea typeface="Quattrocento Sans"/>
                <a:cs typeface="Quattrocento Sans"/>
                <a:sym typeface="Quattrocento Sans"/>
              </a:rPr>
              <a:t>https://www.surveymonkey.com/r/ZWQ875H</a:t>
            </a:r>
            <a:endParaRPr/>
          </a:p>
          <a:p>
            <a:pPr indent="0" lvl="0" marL="0" rtl="0" algn="l">
              <a:lnSpc>
                <a:spcPct val="100000"/>
              </a:lnSpc>
              <a:spcBef>
                <a:spcPts val="0"/>
              </a:spcBef>
              <a:spcAft>
                <a:spcPts val="0"/>
              </a:spcAft>
              <a:buSzPts val="1400"/>
              <a:buNone/>
            </a:pPr>
            <a:r>
              <a:t/>
            </a:r>
            <a:endParaRPr/>
          </a:p>
        </p:txBody>
      </p:sp>
      <p:sp>
        <p:nvSpPr>
          <p:cNvPr id="570" name="Google Shape;57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Ana</a:t>
            </a:r>
            <a:endParaRPr/>
          </a:p>
          <a:p>
            <a:pPr indent="0" lvl="0" marL="0" rtl="0" algn="l">
              <a:lnSpc>
                <a:spcPct val="100000"/>
              </a:lnSpc>
              <a:spcBef>
                <a:spcPts val="0"/>
              </a:spcBef>
              <a:spcAft>
                <a:spcPts val="0"/>
              </a:spcAft>
              <a:buSzPts val="1400"/>
              <a:buNone/>
            </a:pPr>
            <a:r>
              <a:rPr lang="en-US"/>
              <a:t>Ask participants to type a few words in the chat to describe mentorship</a:t>
            </a:r>
            <a:endParaRPr/>
          </a:p>
        </p:txBody>
      </p:sp>
      <p:sp>
        <p:nvSpPr>
          <p:cNvPr id="352" name="Google Shape;35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588" name="Google Shape;588;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623" name="Google Shape;623;p38: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9" name="Google Shape;62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0" i="0" lang="en-US" sz="1100" u="none" strike="noStrike">
                <a:solidFill>
                  <a:schemeClr val="dk1"/>
                </a:solidFill>
                <a:latin typeface="Calibri"/>
                <a:ea typeface="Calibri"/>
                <a:cs typeface="Calibri"/>
                <a:sym typeface="Calibri"/>
              </a:rPr>
              <a:t>Social Cognitive Career Theory (and some early research) suggests that a trainee’s self-efficacy can be increased through positive career experiences such as “personal experiences of success, exposure to and mentoring by successful role models, positive reinforcement, and positive affective experiences during activities related to career goals” </a:t>
            </a:r>
            <a:endParaRPr sz="1100"/>
          </a:p>
          <a:p>
            <a:pPr indent="0" lvl="0" marL="0" rtl="0" algn="l">
              <a:lnSpc>
                <a:spcPct val="100000"/>
              </a:lnSpc>
              <a:spcBef>
                <a:spcPts val="0"/>
              </a:spcBef>
              <a:spcAft>
                <a:spcPts val="0"/>
              </a:spcAft>
              <a:buClr>
                <a:schemeClr val="dk1"/>
              </a:buClr>
              <a:buSzPts val="1200"/>
              <a:buFont typeface="Calibri"/>
              <a:buNone/>
            </a:pPr>
            <a:r>
              <a:rPr b="0" i="0" lang="en-US" sz="1100" u="none" strike="noStrike">
                <a:solidFill>
                  <a:schemeClr val="dk1"/>
                </a:solidFill>
                <a:latin typeface="Calibri"/>
                <a:ea typeface="Calibri"/>
                <a:cs typeface="Calibri"/>
                <a:sym typeface="Calibri"/>
              </a:rPr>
              <a:t>– therefore, mentors can play a vital role in increasing a student’s self-efficacy and career success</a:t>
            </a:r>
            <a:endParaRPr sz="1100"/>
          </a:p>
          <a:p>
            <a:pPr indent="0" lvl="0" marL="0" rtl="0" algn="l">
              <a:lnSpc>
                <a:spcPct val="100000"/>
              </a:lnSpc>
              <a:spcBef>
                <a:spcPts val="0"/>
              </a:spcBef>
              <a:spcAft>
                <a:spcPts val="0"/>
              </a:spcAft>
              <a:buClr>
                <a:schemeClr val="dk1"/>
              </a:buClr>
              <a:buSzPts val="1200"/>
              <a:buFont typeface="Arial"/>
              <a:buNone/>
            </a:pPr>
            <a:r>
              <a:t/>
            </a:r>
            <a:endParaRPr b="0" i="0" sz="1100" u="none" strike="noStrike">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rgbClr val="292934"/>
              </a:buClr>
              <a:buSzPts val="1100"/>
              <a:buChar char="●"/>
            </a:pPr>
            <a:r>
              <a:rPr lang="en-US" sz="1100">
                <a:solidFill>
                  <a:srgbClr val="292934"/>
                </a:solidFill>
              </a:rPr>
              <a:t>Effective communication:</a:t>
            </a:r>
            <a:endParaRPr sz="1100">
              <a:solidFill>
                <a:srgbClr val="292934"/>
              </a:solidFill>
            </a:endParaRPr>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Effective communication is regular </a:t>
            </a:r>
            <a:endParaRPr sz="1100"/>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Both parties actively listen </a:t>
            </a:r>
            <a:endParaRPr sz="1100">
              <a:solidFill>
                <a:srgbClr val="292934"/>
              </a:solidFill>
            </a:endParaRPr>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Mentees should communicate why they want mentoring and their goals for being mentored (e.g., grow certain skills, guidance in career path, connections, etc.)</a:t>
            </a:r>
            <a:endParaRPr sz="1100">
              <a:solidFill>
                <a:srgbClr val="292934"/>
              </a:solidFill>
            </a:endParaRPr>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Mentors should be approachable and available</a:t>
            </a:r>
            <a:endParaRPr sz="1100">
              <a:solidFill>
                <a:srgbClr val="292934"/>
              </a:solidFill>
            </a:endParaRPr>
          </a:p>
          <a:p>
            <a:pPr indent="-298450" lvl="0" marL="457200" marR="0" rtl="0" algn="l">
              <a:lnSpc>
                <a:spcPct val="100000"/>
              </a:lnSpc>
              <a:spcBef>
                <a:spcPts val="0"/>
              </a:spcBef>
              <a:spcAft>
                <a:spcPts val="0"/>
              </a:spcAft>
              <a:buClr>
                <a:srgbClr val="292934"/>
              </a:buClr>
              <a:buSzPts val="1100"/>
              <a:buChar char="●"/>
            </a:pPr>
            <a:r>
              <a:rPr lang="en-US" sz="1100">
                <a:solidFill>
                  <a:srgbClr val="292934"/>
                </a:solidFill>
              </a:rPr>
              <a:t>Align expectations</a:t>
            </a:r>
            <a:endParaRPr sz="1100"/>
          </a:p>
          <a:p>
            <a:pPr indent="-298450" lvl="1" marL="914400" marR="0" rtl="0" algn="l">
              <a:lnSpc>
                <a:spcPct val="100000"/>
              </a:lnSpc>
              <a:spcBef>
                <a:spcPts val="0"/>
              </a:spcBef>
              <a:spcAft>
                <a:spcPts val="0"/>
              </a:spcAft>
              <a:buClr>
                <a:srgbClr val="292934"/>
              </a:buClr>
              <a:buSzPts val="1100"/>
              <a:buChar char="○"/>
            </a:pPr>
            <a:r>
              <a:rPr lang="en-US" sz="1100">
                <a:solidFill>
                  <a:srgbClr val="292934"/>
                </a:solidFill>
              </a:rPr>
              <a:t>At the beginning, discuss goals and parameters of the mentoring relationship - do not assume anything</a:t>
            </a:r>
            <a:endParaRPr sz="1100"/>
          </a:p>
          <a:p>
            <a:pPr indent="-298450" lvl="1" marL="914400" marR="0" rtl="0" algn="l">
              <a:lnSpc>
                <a:spcPct val="100000"/>
              </a:lnSpc>
              <a:spcBef>
                <a:spcPts val="0"/>
              </a:spcBef>
              <a:spcAft>
                <a:spcPts val="0"/>
              </a:spcAft>
              <a:buClr>
                <a:srgbClr val="292934"/>
              </a:buClr>
              <a:buSzPts val="1100"/>
              <a:buChar char="○"/>
            </a:pPr>
            <a:r>
              <a:rPr lang="en-US" sz="1100">
                <a:solidFill>
                  <a:srgbClr val="292934"/>
                </a:solidFill>
              </a:rPr>
              <a:t>Discuss frequency and type of communication</a:t>
            </a:r>
            <a:endParaRPr sz="1100">
              <a:solidFill>
                <a:srgbClr val="292934"/>
              </a:solidFill>
            </a:endParaRPr>
          </a:p>
          <a:p>
            <a:pPr indent="-298450" lvl="1" marL="914400" marR="0" rtl="0" algn="l">
              <a:lnSpc>
                <a:spcPct val="100000"/>
              </a:lnSpc>
              <a:spcBef>
                <a:spcPts val="0"/>
              </a:spcBef>
              <a:spcAft>
                <a:spcPts val="0"/>
              </a:spcAft>
              <a:buClr>
                <a:srgbClr val="292934"/>
              </a:buClr>
              <a:buSzPts val="1100"/>
              <a:buChar char="○"/>
            </a:pPr>
            <a:r>
              <a:rPr lang="en-US" sz="1100">
                <a:solidFill>
                  <a:srgbClr val="292934"/>
                </a:solidFill>
              </a:rPr>
              <a:t>Discuss responsibilities - Who is responsible for what (setting meetings, agenda, report form, etc.)?</a:t>
            </a:r>
            <a:endParaRPr sz="1100">
              <a:solidFill>
                <a:srgbClr val="292934"/>
              </a:solidFill>
            </a:endParaRPr>
          </a:p>
          <a:p>
            <a:pPr indent="-298450" lvl="0" marL="457200" rtl="0" algn="l">
              <a:lnSpc>
                <a:spcPct val="100000"/>
              </a:lnSpc>
              <a:spcBef>
                <a:spcPts val="0"/>
              </a:spcBef>
              <a:spcAft>
                <a:spcPts val="0"/>
              </a:spcAft>
              <a:buClr>
                <a:srgbClr val="292934"/>
              </a:buClr>
              <a:buSzPts val="1100"/>
              <a:buChar char="●"/>
            </a:pPr>
            <a:r>
              <a:rPr lang="en-US" sz="1100">
                <a:solidFill>
                  <a:srgbClr val="292934"/>
                </a:solidFill>
              </a:rPr>
              <a:t>Foster independence</a:t>
            </a:r>
            <a:endParaRPr sz="1100"/>
          </a:p>
          <a:p>
            <a:pPr indent="-298450" lvl="1" marL="914400" rtl="0" algn="l">
              <a:lnSpc>
                <a:spcPct val="100000"/>
              </a:lnSpc>
              <a:spcBef>
                <a:spcPts val="0"/>
              </a:spcBef>
              <a:spcAft>
                <a:spcPts val="0"/>
              </a:spcAft>
              <a:buSzPts val="1100"/>
              <a:buChar char="○"/>
            </a:pPr>
            <a:r>
              <a:rPr lang="en-US" sz="1100">
                <a:solidFill>
                  <a:srgbClr val="292934"/>
                </a:solidFill>
              </a:rPr>
              <a:t>Mentor: Provides different and broader perspectives; </a:t>
            </a:r>
            <a:endParaRPr sz="1100">
              <a:solidFill>
                <a:srgbClr val="292934"/>
              </a:solidFill>
            </a:endParaRPr>
          </a:p>
          <a:p>
            <a:pPr indent="-298450" lvl="1" marL="914400" rtl="0" algn="l">
              <a:lnSpc>
                <a:spcPct val="100000"/>
              </a:lnSpc>
              <a:spcBef>
                <a:spcPts val="0"/>
              </a:spcBef>
              <a:spcAft>
                <a:spcPts val="0"/>
              </a:spcAft>
              <a:buSzPts val="1100"/>
              <a:buChar char="○"/>
            </a:pPr>
            <a:r>
              <a:rPr lang="en-US" sz="1100">
                <a:solidFill>
                  <a:srgbClr val="292934"/>
                </a:solidFill>
              </a:rPr>
              <a:t>Mentee: Asks challenging questions to help uncover real issues and stumbling blocks; Mentee: is honest about challenges</a:t>
            </a:r>
            <a:endParaRPr sz="1100">
              <a:solidFill>
                <a:srgbClr val="292934"/>
              </a:solidFill>
            </a:endParaRPr>
          </a:p>
          <a:p>
            <a:pPr indent="-298450" lvl="1" marL="914400" rtl="0" algn="l">
              <a:lnSpc>
                <a:spcPct val="100000"/>
              </a:lnSpc>
              <a:spcBef>
                <a:spcPts val="0"/>
              </a:spcBef>
              <a:spcAft>
                <a:spcPts val="0"/>
              </a:spcAft>
              <a:buSzPts val="1100"/>
              <a:buChar char="○"/>
            </a:pPr>
            <a:r>
              <a:rPr lang="en-US" sz="1100">
                <a:solidFill>
                  <a:srgbClr val="292934"/>
                </a:solidFill>
              </a:rPr>
              <a:t>Mentor: Provides </a:t>
            </a:r>
            <a:r>
              <a:rPr lang="en-US" sz="1100"/>
              <a:t>encouragement and constructive criticism</a:t>
            </a:r>
            <a:r>
              <a:rPr lang="en-US" sz="1100">
                <a:solidFill>
                  <a:srgbClr val="292934"/>
                </a:solidFill>
              </a:rPr>
              <a:t> / options to move forward; Mentee: is open minded to guidance; accepts and incorporates feedback</a:t>
            </a:r>
            <a:endParaRPr sz="1100">
              <a:solidFill>
                <a:srgbClr val="292934"/>
              </a:solidFill>
            </a:endParaRPr>
          </a:p>
          <a:p>
            <a:pPr indent="-298450" lvl="1" marL="914400" rtl="0" algn="l">
              <a:lnSpc>
                <a:spcPct val="100000"/>
              </a:lnSpc>
              <a:spcBef>
                <a:spcPts val="0"/>
              </a:spcBef>
              <a:spcAft>
                <a:spcPts val="0"/>
              </a:spcAft>
              <a:buSzPts val="1100"/>
              <a:buChar char="○"/>
            </a:pPr>
            <a:r>
              <a:rPr lang="en-US" sz="1100"/>
              <a:t>Mentor: </a:t>
            </a:r>
            <a:r>
              <a:rPr lang="en-US" sz="1100">
                <a:solidFill>
                  <a:srgbClr val="292934"/>
                </a:solidFill>
              </a:rPr>
              <a:t>Encourages critical and strategic thinking</a:t>
            </a:r>
            <a:endParaRPr sz="1100">
              <a:solidFill>
                <a:srgbClr val="292934"/>
              </a:solidFill>
            </a:endParaRPr>
          </a:p>
          <a:p>
            <a:pPr indent="-298450" lvl="1" marL="914400" rtl="0" algn="l">
              <a:lnSpc>
                <a:spcPct val="100000"/>
              </a:lnSpc>
              <a:spcBef>
                <a:spcPts val="0"/>
              </a:spcBef>
              <a:spcAft>
                <a:spcPts val="0"/>
              </a:spcAft>
              <a:buSzPts val="1100"/>
              <a:buChar char="○"/>
            </a:pPr>
            <a:r>
              <a:rPr lang="en-US" sz="1100"/>
              <a:t>Allow mentee to guide relationship</a:t>
            </a:r>
            <a:r>
              <a:rPr lang="en-US" sz="1100">
                <a:solidFill>
                  <a:srgbClr val="292934"/>
                </a:solidFill>
              </a:rPr>
              <a:t> </a:t>
            </a:r>
            <a:endParaRPr sz="1100">
              <a:solidFill>
                <a:srgbClr val="292934"/>
              </a:solidFill>
            </a:endParaRPr>
          </a:p>
          <a:p>
            <a:pPr indent="-298450" lvl="0" marL="457200" rtl="0" algn="l">
              <a:lnSpc>
                <a:spcPct val="100000"/>
              </a:lnSpc>
              <a:spcBef>
                <a:spcPts val="0"/>
              </a:spcBef>
              <a:spcAft>
                <a:spcPts val="0"/>
              </a:spcAft>
              <a:buClr>
                <a:srgbClr val="292934"/>
              </a:buClr>
              <a:buSzPts val="1100"/>
              <a:buChar char="●"/>
            </a:pPr>
            <a:r>
              <a:rPr lang="en-US" sz="1100">
                <a:solidFill>
                  <a:srgbClr val="292934"/>
                </a:solidFill>
              </a:rPr>
              <a:t>Promote development and growth</a:t>
            </a:r>
            <a:endParaRPr sz="1100"/>
          </a:p>
          <a:p>
            <a:pPr indent="-298450" lvl="1" marL="914400" rtl="0" algn="l">
              <a:lnSpc>
                <a:spcPct val="100000"/>
              </a:lnSpc>
              <a:spcBef>
                <a:spcPts val="0"/>
              </a:spcBef>
              <a:spcAft>
                <a:spcPts val="0"/>
              </a:spcAft>
              <a:buSzPts val="1100"/>
              <a:buChar char="○"/>
            </a:pPr>
            <a:r>
              <a:rPr lang="en-US" sz="1100"/>
              <a:t>Share information on opportunities to acquire new skills; Encourage interaction with other professionals and researchers </a:t>
            </a:r>
            <a:endParaRPr sz="1100"/>
          </a:p>
          <a:p>
            <a:pPr indent="-298450" lvl="1" marL="914400" rtl="0" algn="l">
              <a:lnSpc>
                <a:spcPct val="100000"/>
              </a:lnSpc>
              <a:spcBef>
                <a:spcPts val="0"/>
              </a:spcBef>
              <a:spcAft>
                <a:spcPts val="0"/>
              </a:spcAft>
              <a:buSzPts val="1100"/>
              <a:buChar char="○"/>
            </a:pPr>
            <a:r>
              <a:rPr lang="en-US" sz="1100"/>
              <a:t>Commit to being a supportive colleague during the defined mentoring, and to the extent possible, throughout his/her professional life</a:t>
            </a:r>
            <a:r>
              <a:rPr lang="en-US" sz="1100">
                <a:solidFill>
                  <a:srgbClr val="292934"/>
                </a:solidFill>
              </a:rPr>
              <a:t> </a:t>
            </a:r>
            <a:endParaRPr sz="1100">
              <a:solidFill>
                <a:srgbClr val="292934"/>
              </a:solidFill>
            </a:endParaRPr>
          </a:p>
          <a:p>
            <a:pPr indent="-298450" lvl="0" marL="457200" rtl="0" algn="l">
              <a:lnSpc>
                <a:spcPct val="100000"/>
              </a:lnSpc>
              <a:spcBef>
                <a:spcPts val="0"/>
              </a:spcBef>
              <a:spcAft>
                <a:spcPts val="0"/>
              </a:spcAft>
              <a:buClr>
                <a:srgbClr val="292934"/>
              </a:buClr>
              <a:buSzPts val="1100"/>
              <a:buChar char="●"/>
            </a:pPr>
            <a:r>
              <a:rPr lang="en-US" sz="1100">
                <a:solidFill>
                  <a:srgbClr val="292934"/>
                </a:solidFill>
              </a:rPr>
              <a:t>Address issues of diversity</a:t>
            </a:r>
            <a:endParaRPr sz="1100"/>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Unconscious bias</a:t>
            </a:r>
            <a:endParaRPr sz="1100"/>
          </a:p>
          <a:p>
            <a:pPr indent="-298450" lvl="1" marL="914400" rtl="0" algn="l">
              <a:lnSpc>
                <a:spcPct val="100000"/>
              </a:lnSpc>
              <a:spcBef>
                <a:spcPts val="0"/>
              </a:spcBef>
              <a:spcAft>
                <a:spcPts val="0"/>
              </a:spcAft>
              <a:buClr>
                <a:srgbClr val="292934"/>
              </a:buClr>
              <a:buSzPts val="1100"/>
              <a:buChar char="○"/>
            </a:pPr>
            <a:r>
              <a:rPr lang="en-US" sz="1100">
                <a:solidFill>
                  <a:srgbClr val="292934"/>
                </a:solidFill>
              </a:rPr>
              <a:t>Be aware of issues faced by mentees from diverse backgrounds</a:t>
            </a:r>
            <a:endParaRPr sz="1100"/>
          </a:p>
          <a:p>
            <a:pPr indent="-298450" lvl="1" marL="914400" rtl="0" algn="l">
              <a:lnSpc>
                <a:spcPct val="100000"/>
              </a:lnSpc>
              <a:spcBef>
                <a:spcPts val="0"/>
              </a:spcBef>
              <a:spcAft>
                <a:spcPts val="0"/>
              </a:spcAft>
              <a:buSzPts val="1100"/>
              <a:buChar char="○"/>
            </a:pPr>
            <a:r>
              <a:rPr lang="en-US" sz="1100"/>
              <a:t>Recognize that there maybe multiple career options (aside from your path) and provide assistance in exploring </a:t>
            </a:r>
            <a:endParaRPr sz="1100"/>
          </a:p>
        </p:txBody>
      </p:sp>
      <p:sp>
        <p:nvSpPr>
          <p:cNvPr id="639" name="Google Shape;639;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p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600"/>
              <a:buFont typeface="Calibri"/>
              <a:buNone/>
            </a:pPr>
            <a:r>
              <a:rPr b="0" i="0" lang="en-US" sz="1600" u="none" strike="noStrike">
                <a:solidFill>
                  <a:schemeClr val="dk1"/>
                </a:solidFill>
                <a:latin typeface="Calibri"/>
                <a:ea typeface="Calibri"/>
                <a:cs typeface="Calibri"/>
                <a:sym typeface="Calibri"/>
              </a:rPr>
              <a:t>Mentoring is collaborative; mentees are not passive recipients of a mentor’s guidance. Ideally, mentees and mentors engage as partners through reciprocal activities such as planning, acting, reflecting, questioning, and problem-solving. This dynamic relationship changes over time, </a:t>
            </a:r>
            <a:endParaRPr/>
          </a:p>
          <a:p>
            <a:pPr indent="0" lvl="0" marL="0" rtl="0" algn="l">
              <a:lnSpc>
                <a:spcPct val="100000"/>
              </a:lnSpc>
              <a:spcBef>
                <a:spcPts val="0"/>
              </a:spcBef>
              <a:spcAft>
                <a:spcPts val="0"/>
              </a:spcAft>
              <a:buClr>
                <a:schemeClr val="dk1"/>
              </a:buClr>
              <a:buSzPts val="1600"/>
              <a:buFont typeface="Arial"/>
              <a:buNone/>
            </a:pPr>
            <a:r>
              <a:t/>
            </a:r>
            <a:endParaRPr b="0" i="0" sz="16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i="0" lang="en-US" sz="1200" u="none" strike="noStrike">
                <a:solidFill>
                  <a:schemeClr val="dk1"/>
                </a:solidFill>
                <a:latin typeface="Calibri"/>
                <a:ea typeface="Calibri"/>
                <a:cs typeface="Calibri"/>
                <a:sym typeface="Calibri"/>
              </a:rPr>
              <a:t>G</a:t>
            </a:r>
            <a:r>
              <a:rPr b="0" i="0" lang="en-US" sz="1200" u="none" strike="noStrike">
                <a:solidFill>
                  <a:schemeClr val="dk1"/>
                </a:solidFill>
                <a:latin typeface="Calibri"/>
                <a:ea typeface="Calibri"/>
                <a:cs typeface="Calibri"/>
                <a:sym typeface="Calibri"/>
              </a:rPr>
              <a:t>oal</a:t>
            </a:r>
            <a:r>
              <a:rPr b="1" i="0" lang="en-US" sz="1200" u="none" strike="noStrike">
                <a:solidFill>
                  <a:schemeClr val="dk1"/>
                </a:solidFill>
                <a:latin typeface="Calibri"/>
                <a:ea typeface="Calibri"/>
                <a:cs typeface="Calibri"/>
                <a:sym typeface="Calibri"/>
              </a:rPr>
              <a:t> </a:t>
            </a:r>
            <a:r>
              <a:rPr b="0" i="0" lang="en-US" sz="1200" u="none" strike="noStrike">
                <a:solidFill>
                  <a:schemeClr val="dk1"/>
                </a:solidFill>
                <a:latin typeface="Calibri"/>
                <a:ea typeface="Calibri"/>
                <a:cs typeface="Calibri"/>
                <a:sym typeface="Calibri"/>
              </a:rPr>
              <a:t>A specific and measurable endpoint that the mentee wants to attain.</a:t>
            </a:r>
            <a:endParaRPr/>
          </a:p>
          <a:p>
            <a:pPr indent="0" lvl="0" marL="0" rtl="0" algn="l">
              <a:lnSpc>
                <a:spcPct val="100000"/>
              </a:lnSpc>
              <a:spcBef>
                <a:spcPts val="0"/>
              </a:spcBef>
              <a:spcAft>
                <a:spcPts val="0"/>
              </a:spcAft>
              <a:buClr>
                <a:schemeClr val="dk1"/>
              </a:buClr>
              <a:buSzPts val="1200"/>
              <a:buFont typeface="Calibri"/>
              <a:buNone/>
            </a:pPr>
            <a:r>
              <a:rPr b="1" i="0" lang="en-US" sz="1200" u="none" strike="noStrike">
                <a:solidFill>
                  <a:schemeClr val="dk1"/>
                </a:solidFill>
                <a:latin typeface="Calibri"/>
                <a:ea typeface="Calibri"/>
                <a:cs typeface="Calibri"/>
                <a:sym typeface="Calibri"/>
              </a:rPr>
              <a:t>R</a:t>
            </a:r>
            <a:r>
              <a:rPr b="0" i="0" lang="en-US" sz="1200" u="none" strike="noStrike">
                <a:solidFill>
                  <a:schemeClr val="dk1"/>
                </a:solidFill>
                <a:latin typeface="Calibri"/>
                <a:ea typeface="Calibri"/>
                <a:cs typeface="Calibri"/>
                <a:sym typeface="Calibri"/>
              </a:rPr>
              <a:t>eality The situation the mentee is in and the issues he or she is currently facing.</a:t>
            </a:r>
            <a:br>
              <a:rPr b="0" i="0" lang="en-US" sz="1200" u="none" strike="noStrike">
                <a:solidFill>
                  <a:schemeClr val="dk1"/>
                </a:solidFill>
                <a:latin typeface="Calibri"/>
                <a:ea typeface="Calibri"/>
                <a:cs typeface="Calibri"/>
                <a:sym typeface="Calibri"/>
              </a:rPr>
            </a:br>
            <a:r>
              <a:rPr b="1" i="0" lang="en-US" sz="1200" u="none" strike="noStrike">
                <a:solidFill>
                  <a:schemeClr val="dk1"/>
                </a:solidFill>
                <a:latin typeface="Calibri"/>
                <a:ea typeface="Calibri"/>
                <a:cs typeface="Calibri"/>
                <a:sym typeface="Calibri"/>
              </a:rPr>
              <a:t>O</a:t>
            </a:r>
            <a:r>
              <a:rPr b="0" i="0" lang="en-US" sz="1200" u="none" strike="noStrike">
                <a:solidFill>
                  <a:schemeClr val="dk1"/>
                </a:solidFill>
                <a:latin typeface="Calibri"/>
                <a:ea typeface="Calibri"/>
                <a:cs typeface="Calibri"/>
                <a:sym typeface="Calibri"/>
              </a:rPr>
              <a:t>bstacles/Options</a:t>
            </a:r>
            <a:r>
              <a:rPr b="1" i="0" lang="en-US" sz="1200" u="none" strike="noStrike">
                <a:solidFill>
                  <a:schemeClr val="dk1"/>
                </a:solidFill>
                <a:latin typeface="Calibri"/>
                <a:ea typeface="Calibri"/>
                <a:cs typeface="Calibri"/>
                <a:sym typeface="Calibri"/>
              </a:rPr>
              <a:t> </a:t>
            </a:r>
            <a:r>
              <a:rPr b="0" i="0" lang="en-US" sz="1200" u="none" strike="noStrike">
                <a:solidFill>
                  <a:schemeClr val="dk1"/>
                </a:solidFill>
                <a:latin typeface="Calibri"/>
                <a:ea typeface="Calibri"/>
                <a:cs typeface="Calibri"/>
                <a:sym typeface="Calibri"/>
              </a:rPr>
              <a:t>Obstacles keeping the mentee from attaining the goal and what 'options' are available to resolve this issue.</a:t>
            </a:r>
            <a:endParaRPr/>
          </a:p>
          <a:p>
            <a:pPr indent="0" lvl="0" marL="0" rtl="0" algn="l">
              <a:lnSpc>
                <a:spcPct val="100000"/>
              </a:lnSpc>
              <a:spcBef>
                <a:spcPts val="0"/>
              </a:spcBef>
              <a:spcAft>
                <a:spcPts val="0"/>
              </a:spcAft>
              <a:buClr>
                <a:schemeClr val="dk1"/>
              </a:buClr>
              <a:buSzPts val="1200"/>
              <a:buFont typeface="Calibri"/>
              <a:buNone/>
            </a:pPr>
            <a:r>
              <a:rPr b="1" i="0" lang="en-US" sz="1200" u="none" strike="noStrike">
                <a:solidFill>
                  <a:schemeClr val="dk1"/>
                </a:solidFill>
                <a:latin typeface="Calibri"/>
                <a:ea typeface="Calibri"/>
                <a:cs typeface="Calibri"/>
                <a:sym typeface="Calibri"/>
              </a:rPr>
              <a:t>W</a:t>
            </a:r>
            <a:r>
              <a:rPr b="0" i="0" lang="en-US" sz="1200" u="none" strike="noStrike">
                <a:solidFill>
                  <a:schemeClr val="dk1"/>
                </a:solidFill>
                <a:latin typeface="Calibri"/>
                <a:ea typeface="Calibri"/>
                <a:cs typeface="Calibri"/>
                <a:sym typeface="Calibri"/>
              </a:rPr>
              <a:t>ay forward The required steps needed to execute the chosen option and attain their goal. </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t/>
            </a:r>
            <a:endParaRPr/>
          </a:p>
          <a:p>
            <a:pPr indent="-298450" lvl="0" marL="457200" rtl="0" algn="l">
              <a:lnSpc>
                <a:spcPct val="100000"/>
              </a:lnSpc>
              <a:spcBef>
                <a:spcPts val="0"/>
              </a:spcBef>
              <a:spcAft>
                <a:spcPts val="0"/>
              </a:spcAft>
              <a:buClr>
                <a:srgbClr val="292934"/>
              </a:buClr>
              <a:buSzPts val="1100"/>
              <a:buChar char="●"/>
            </a:pPr>
            <a:r>
              <a:rPr lang="en-US" sz="1100">
                <a:solidFill>
                  <a:srgbClr val="292934"/>
                </a:solidFill>
              </a:rPr>
              <a:t>Foster independence</a:t>
            </a:r>
            <a:endParaRPr sz="1100"/>
          </a:p>
          <a:p>
            <a:pPr indent="-298450" lvl="1" marL="914400" rtl="0" algn="l">
              <a:lnSpc>
                <a:spcPct val="100000"/>
              </a:lnSpc>
              <a:spcBef>
                <a:spcPts val="0"/>
              </a:spcBef>
              <a:spcAft>
                <a:spcPts val="0"/>
              </a:spcAft>
              <a:buSzPts val="1100"/>
              <a:buChar char="○"/>
            </a:pPr>
            <a:r>
              <a:rPr lang="en-US" sz="1100">
                <a:solidFill>
                  <a:srgbClr val="292934"/>
                </a:solidFill>
              </a:rPr>
              <a:t>Mentor: Provides different and broader perspectives; </a:t>
            </a:r>
            <a:endParaRPr/>
          </a:p>
          <a:p>
            <a:pPr indent="-298450" lvl="1" marL="914400" rtl="0" algn="l">
              <a:lnSpc>
                <a:spcPct val="100000"/>
              </a:lnSpc>
              <a:spcBef>
                <a:spcPts val="0"/>
              </a:spcBef>
              <a:spcAft>
                <a:spcPts val="0"/>
              </a:spcAft>
              <a:buSzPts val="1100"/>
              <a:buChar char="○"/>
            </a:pPr>
            <a:r>
              <a:rPr lang="en-US" sz="1100">
                <a:solidFill>
                  <a:srgbClr val="292934"/>
                </a:solidFill>
              </a:rPr>
              <a:t>Mentee: Asks challenging questions to help uncover real issues and stumbling blocks; Mentee: is honest about challenges</a:t>
            </a:r>
            <a:endParaRPr/>
          </a:p>
          <a:p>
            <a:pPr indent="-298450" lvl="1" marL="914400" rtl="0" algn="l">
              <a:lnSpc>
                <a:spcPct val="100000"/>
              </a:lnSpc>
              <a:spcBef>
                <a:spcPts val="0"/>
              </a:spcBef>
              <a:spcAft>
                <a:spcPts val="0"/>
              </a:spcAft>
              <a:buSzPts val="1100"/>
              <a:buChar char="○"/>
            </a:pPr>
            <a:r>
              <a:rPr lang="en-US" sz="1100">
                <a:solidFill>
                  <a:srgbClr val="292934"/>
                </a:solidFill>
              </a:rPr>
              <a:t>Mentor: Provides </a:t>
            </a:r>
            <a:r>
              <a:rPr lang="en-US" sz="1100"/>
              <a:t>encouragement and constructive criticism</a:t>
            </a:r>
            <a:r>
              <a:rPr lang="en-US" sz="1100">
                <a:solidFill>
                  <a:srgbClr val="292934"/>
                </a:solidFill>
              </a:rPr>
              <a:t> / options to move forward; Mentee: is open minded to guidance; accepts and incorporates feedback</a:t>
            </a:r>
            <a:endParaRPr/>
          </a:p>
          <a:p>
            <a:pPr indent="-298450" lvl="1" marL="914400" rtl="0" algn="l">
              <a:lnSpc>
                <a:spcPct val="100000"/>
              </a:lnSpc>
              <a:spcBef>
                <a:spcPts val="0"/>
              </a:spcBef>
              <a:spcAft>
                <a:spcPts val="0"/>
              </a:spcAft>
              <a:buSzPts val="1100"/>
              <a:buChar char="○"/>
            </a:pPr>
            <a:r>
              <a:rPr lang="en-US" sz="1100"/>
              <a:t>Mentor: </a:t>
            </a:r>
            <a:r>
              <a:rPr lang="en-US" sz="1100">
                <a:solidFill>
                  <a:srgbClr val="292934"/>
                </a:solidFill>
              </a:rPr>
              <a:t>Encourages critical and strategic thinking</a:t>
            </a:r>
            <a:endParaRPr/>
          </a:p>
          <a:p>
            <a:pPr indent="-298450" lvl="1" marL="914400" rtl="0" algn="l">
              <a:lnSpc>
                <a:spcPct val="100000"/>
              </a:lnSpc>
              <a:spcBef>
                <a:spcPts val="0"/>
              </a:spcBef>
              <a:spcAft>
                <a:spcPts val="0"/>
              </a:spcAft>
              <a:buSzPts val="1100"/>
              <a:buChar char="○"/>
            </a:pPr>
            <a:r>
              <a:rPr lang="en-US" sz="1100"/>
              <a:t>Allow mentee to guide relationship</a:t>
            </a:r>
            <a:r>
              <a:rPr lang="en-US" sz="1100">
                <a:solidFill>
                  <a:srgbClr val="292934"/>
                </a:solidFill>
              </a:rPr>
              <a:t> </a:t>
            </a:r>
            <a:endParaRPr/>
          </a:p>
          <a:p>
            <a:pPr indent="-298450" lvl="0" marL="457200" rtl="0" algn="l">
              <a:lnSpc>
                <a:spcPct val="100000"/>
              </a:lnSpc>
              <a:spcBef>
                <a:spcPts val="0"/>
              </a:spcBef>
              <a:spcAft>
                <a:spcPts val="0"/>
              </a:spcAft>
              <a:buClr>
                <a:srgbClr val="292934"/>
              </a:buClr>
              <a:buSzPts val="1100"/>
              <a:buChar char="●"/>
            </a:pPr>
            <a:r>
              <a:rPr lang="en-US" sz="1100">
                <a:solidFill>
                  <a:srgbClr val="292934"/>
                </a:solidFill>
              </a:rPr>
              <a:t>Promote development and growth</a:t>
            </a:r>
            <a:endParaRPr sz="1100"/>
          </a:p>
          <a:p>
            <a:pPr indent="-298450" lvl="1" marL="914400" rtl="0" algn="l">
              <a:lnSpc>
                <a:spcPct val="100000"/>
              </a:lnSpc>
              <a:spcBef>
                <a:spcPts val="0"/>
              </a:spcBef>
              <a:spcAft>
                <a:spcPts val="0"/>
              </a:spcAft>
              <a:buSzPts val="1100"/>
              <a:buChar char="○"/>
            </a:pPr>
            <a:r>
              <a:rPr lang="en-US" sz="1100"/>
              <a:t>Share information on opportunities to acquire new skills; Encourage interaction with other professionals and researchers </a:t>
            </a:r>
            <a:endParaRPr/>
          </a:p>
          <a:p>
            <a:pPr indent="-298450" lvl="1" marL="914400" rtl="0" algn="l">
              <a:lnSpc>
                <a:spcPct val="100000"/>
              </a:lnSpc>
              <a:spcBef>
                <a:spcPts val="0"/>
              </a:spcBef>
              <a:spcAft>
                <a:spcPts val="0"/>
              </a:spcAft>
              <a:buSzPts val="1100"/>
              <a:buChar char="○"/>
            </a:pPr>
            <a:r>
              <a:rPr lang="en-US" sz="1100"/>
              <a:t>Commit to being a supportive colleague during the defined mentoring, and to the extent possible, throughout his/her professional life</a:t>
            </a:r>
            <a:r>
              <a:rPr lang="en-US" sz="1100">
                <a:solidFill>
                  <a:srgbClr val="292934"/>
                </a:solidFill>
              </a:rPr>
              <a:t> </a:t>
            </a:r>
            <a:endParaRPr/>
          </a:p>
        </p:txBody>
      </p:sp>
      <p:sp>
        <p:nvSpPr>
          <p:cNvPr id="653" name="Google Shape;653;p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Lato"/>
              <a:buNone/>
            </a:pPr>
            <a:fld id="{00000000-1234-1234-1234-123412341234}" type="slidenum">
              <a:rPr b="0" i="0" lang="en-US" sz="1200" u="none" cap="none" strike="noStrike">
                <a:solidFill>
                  <a:srgbClr val="000000"/>
                </a:solidFill>
                <a:latin typeface="Lato"/>
                <a:ea typeface="Lato"/>
                <a:cs typeface="Lato"/>
                <a:sym typeface="Lato"/>
              </a:rPr>
              <a:t>‹#›</a:t>
            </a:fld>
            <a:endParaRPr b="0" i="0" sz="1200" u="none" cap="none" strike="noStrike">
              <a:solidFill>
                <a:srgbClr val="000000"/>
              </a:solidFill>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Arial"/>
              <a:buNone/>
            </a:pPr>
            <a:r>
              <a:rPr lang="en-US"/>
              <a:t>DO NOT READ THE SLIDE. Instead, say something like: Here’s a definition of mentorship. The mentor guides the mentee in the development and re-examination of his or her own ideas, learning, personal and professional development. </a:t>
            </a:r>
            <a:endParaRPr/>
          </a:p>
          <a:p>
            <a:pPr indent="0" lvl="0" marL="0" rtl="0" algn="l">
              <a:lnSpc>
                <a:spcPct val="100000"/>
              </a:lnSpc>
              <a:spcBef>
                <a:spcPts val="0"/>
              </a:spcBef>
              <a:spcAft>
                <a:spcPts val="0"/>
              </a:spcAft>
              <a:buClr>
                <a:srgbClr val="000000"/>
              </a:buClr>
              <a:buSzPts val="1800"/>
              <a:buFont typeface="Arial"/>
              <a:buNone/>
            </a:pPr>
            <a:r>
              <a:t/>
            </a:r>
            <a:endParaRPr/>
          </a:p>
          <a:p>
            <a:pPr indent="0" lvl="0" marL="0" rtl="0" algn="l">
              <a:lnSpc>
                <a:spcPct val="100000"/>
              </a:lnSpc>
              <a:spcBef>
                <a:spcPts val="0"/>
              </a:spcBef>
              <a:spcAft>
                <a:spcPts val="0"/>
              </a:spcAft>
              <a:buClr>
                <a:srgbClr val="000000"/>
              </a:buClr>
              <a:buSzPts val="1800"/>
              <a:buFont typeface="Arial"/>
              <a:buNone/>
            </a:pPr>
            <a:r>
              <a:t/>
            </a:r>
            <a:endParaRPr sz="1800">
              <a:solidFill>
                <a:srgbClr val="000000"/>
              </a:solidFill>
            </a:endParaRPr>
          </a:p>
          <a:p>
            <a:pPr indent="0" lvl="0" marL="0" rtl="0" algn="l">
              <a:lnSpc>
                <a:spcPct val="100000"/>
              </a:lnSpc>
              <a:spcBef>
                <a:spcPts val="0"/>
              </a:spcBef>
              <a:spcAft>
                <a:spcPts val="0"/>
              </a:spcAft>
              <a:buClr>
                <a:srgbClr val="000000"/>
              </a:buClr>
              <a:buSzPts val="1800"/>
              <a:buFont typeface="Arial"/>
              <a:buNone/>
            </a:pPr>
            <a:r>
              <a:t/>
            </a:r>
            <a:endParaRPr/>
          </a:p>
          <a:p>
            <a:pPr indent="0" lvl="0" marL="0" rtl="0" algn="l">
              <a:lnSpc>
                <a:spcPct val="100000"/>
              </a:lnSpc>
              <a:spcBef>
                <a:spcPts val="0"/>
              </a:spcBef>
              <a:spcAft>
                <a:spcPts val="0"/>
              </a:spcAft>
              <a:buClr>
                <a:schemeClr val="dk1"/>
              </a:buClr>
              <a:buSzPts val="1600"/>
              <a:buFont typeface="Arial"/>
              <a:buNone/>
            </a:pPr>
            <a:r>
              <a:t/>
            </a:r>
            <a:endParaRPr/>
          </a:p>
          <a:p>
            <a:pPr indent="0" lvl="0" marL="0" rtl="0" algn="l">
              <a:lnSpc>
                <a:spcPct val="100000"/>
              </a:lnSpc>
              <a:spcBef>
                <a:spcPts val="0"/>
              </a:spcBef>
              <a:spcAft>
                <a:spcPts val="0"/>
              </a:spcAft>
              <a:buClr>
                <a:srgbClr val="000000"/>
              </a:buClr>
              <a:buSzPts val="18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9" name="Google Shape;36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Sponsorship: mentor opens doors that would otherwise be closed</a:t>
            </a:r>
            <a:endParaRPr/>
          </a:p>
          <a:p>
            <a:pPr indent="0" lvl="0" marL="0" rtl="0" algn="l">
              <a:lnSpc>
                <a:spcPct val="100000"/>
              </a:lnSpc>
              <a:spcBef>
                <a:spcPts val="0"/>
              </a:spcBef>
              <a:spcAft>
                <a:spcPts val="0"/>
              </a:spcAft>
              <a:buSzPts val="1400"/>
              <a:buNone/>
            </a:pPr>
            <a:r>
              <a:rPr lang="en-US"/>
              <a:t>Coaching: the mentor teaches and provides feedback</a:t>
            </a:r>
            <a:endParaRPr/>
          </a:p>
          <a:p>
            <a:pPr indent="0" lvl="0" marL="0" rtl="0" algn="l">
              <a:lnSpc>
                <a:spcPct val="100000"/>
              </a:lnSpc>
              <a:spcBef>
                <a:spcPts val="0"/>
              </a:spcBef>
              <a:spcAft>
                <a:spcPts val="0"/>
              </a:spcAft>
              <a:buSzPts val="1400"/>
              <a:buNone/>
            </a:pPr>
            <a:r>
              <a:rPr lang="en-US"/>
              <a:t>Protection: supports protégé and/or acts as a buffer</a:t>
            </a:r>
            <a:endParaRPr/>
          </a:p>
          <a:p>
            <a:pPr indent="0" lvl="0" marL="0" rtl="0" algn="l">
              <a:lnSpc>
                <a:spcPct val="100000"/>
              </a:lnSpc>
              <a:spcBef>
                <a:spcPts val="0"/>
              </a:spcBef>
              <a:spcAft>
                <a:spcPts val="0"/>
              </a:spcAft>
              <a:buSzPts val="1400"/>
              <a:buNone/>
            </a:pPr>
            <a:r>
              <a:rPr lang="en-US"/>
              <a:t>Challenge: the mentor encourages new ways of thinking and acting and pushes the protégé to stretch her capabilities</a:t>
            </a:r>
            <a:endParaRPr/>
          </a:p>
          <a:p>
            <a:pPr indent="0" lvl="0" marL="0" rtl="0" algn="l">
              <a:lnSpc>
                <a:spcPct val="100000"/>
              </a:lnSpc>
              <a:spcBef>
                <a:spcPts val="0"/>
              </a:spcBef>
              <a:spcAft>
                <a:spcPts val="0"/>
              </a:spcAft>
              <a:buSzPts val="1400"/>
              <a:buNone/>
            </a:pPr>
            <a:r>
              <a:rPr lang="en-US"/>
              <a:t>Exposure and visibility: steer protégé into assignments that  increase recognition within the organization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Role modeling; mentor demonstrates the kinds of behaviors, attitudes and values that lead to success in the profession</a:t>
            </a:r>
            <a:endParaRPr/>
          </a:p>
          <a:p>
            <a:pPr indent="0" lvl="0" marL="0" rtl="0" algn="l">
              <a:lnSpc>
                <a:spcPct val="100000"/>
              </a:lnSpc>
              <a:spcBef>
                <a:spcPts val="0"/>
              </a:spcBef>
              <a:spcAft>
                <a:spcPts val="0"/>
              </a:spcAft>
              <a:buSzPts val="1400"/>
              <a:buNone/>
            </a:pPr>
            <a:r>
              <a:rPr lang="en-US"/>
              <a:t>Counseling: helps protégé deal with difficult professional dilemmas.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Acceptance/Confirmation: supports the protégé and shows respect</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lang="en-US" sz="1600">
                <a:latin typeface="Calibri"/>
                <a:ea typeface="Calibri"/>
                <a:cs typeface="Calibri"/>
                <a:sym typeface="Calibri"/>
              </a:rPr>
              <a:t>DO NOT NEED TO READ EVERYTHING. Instead, say something like: </a:t>
            </a:r>
            <a:r>
              <a:rPr b="0" i="0" lang="en-US" sz="1600" u="none" strike="noStrike">
                <a:solidFill>
                  <a:schemeClr val="dk1"/>
                </a:solidFill>
                <a:latin typeface="Calibri"/>
                <a:ea typeface="Calibri"/>
                <a:cs typeface="Calibri"/>
                <a:sym typeface="Calibri"/>
              </a:rPr>
              <a:t>I know that you are at this webinar because you believe mentoring is important, so I won’t belabor the point but just show a few of the many studies that emphasize the importance of mentoring</a:t>
            </a:r>
            <a:endParaRPr/>
          </a:p>
          <a:p>
            <a:pPr indent="0" lvl="0" marL="0" marR="0" rtl="0" algn="l">
              <a:lnSpc>
                <a:spcPct val="100000"/>
              </a:lnSpc>
              <a:spcBef>
                <a:spcPts val="0"/>
              </a:spcBef>
              <a:spcAft>
                <a:spcPts val="0"/>
              </a:spcAft>
              <a:buClr>
                <a:schemeClr val="dk1"/>
              </a:buClr>
              <a:buSzPts val="1600"/>
              <a:buFont typeface="Arial"/>
              <a:buNone/>
            </a:pPr>
            <a:r>
              <a:t/>
            </a:r>
            <a:endParaRPr b="0" i="0" sz="16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a:p>
          <a:p>
            <a:pPr indent="-171450" lvl="0" marL="171450" rtl="0" algn="l">
              <a:lnSpc>
                <a:spcPct val="100000"/>
              </a:lnSpc>
              <a:spcBef>
                <a:spcPts val="0"/>
              </a:spcBef>
              <a:spcAft>
                <a:spcPts val="0"/>
              </a:spcAft>
              <a:buClr>
                <a:schemeClr val="dk1"/>
              </a:buClr>
              <a:buSzPts val="1600"/>
              <a:buFont typeface="Arial"/>
              <a:buChar char="•"/>
            </a:pPr>
            <a:r>
              <a:rPr lang="en-US"/>
              <a:t>Strong mentorship has been linked to enhanced mentee productivity, self-efficacy (one's belief in one's ability to succeed), and career satisfaction; </a:t>
            </a:r>
            <a:endParaRPr/>
          </a:p>
          <a:p>
            <a:pPr indent="-171450" lvl="0" marL="171450" rtl="0" algn="l">
              <a:lnSpc>
                <a:spcPct val="100000"/>
              </a:lnSpc>
              <a:spcBef>
                <a:spcPts val="0"/>
              </a:spcBef>
              <a:spcAft>
                <a:spcPts val="0"/>
              </a:spcAft>
              <a:buClr>
                <a:schemeClr val="dk1"/>
              </a:buClr>
              <a:buSzPts val="1600"/>
              <a:buFont typeface="Arial"/>
              <a:buChar char="•"/>
            </a:pPr>
            <a:r>
              <a:rPr lang="en-US"/>
              <a:t>It is also an important predictor of the success of researchers in training and leads to more publications/grants</a:t>
            </a:r>
            <a:endParaRPr/>
          </a:p>
          <a:p>
            <a:pPr indent="-171450" lvl="0" marL="171450" rtl="0" algn="l">
              <a:lnSpc>
                <a:spcPct val="100000"/>
              </a:lnSpc>
              <a:spcBef>
                <a:spcPts val="0"/>
              </a:spcBef>
              <a:spcAft>
                <a:spcPts val="0"/>
              </a:spcAft>
              <a:buClr>
                <a:schemeClr val="dk1"/>
              </a:buClr>
              <a:buSzPts val="1600"/>
              <a:buFont typeface="Arial"/>
              <a:buChar char="•"/>
            </a:pPr>
            <a:r>
              <a:rPr lang="en-US"/>
              <a:t>Mentored students are more likely to make decisions leading to academic persistence </a:t>
            </a:r>
            <a:endParaRPr/>
          </a:p>
          <a:p>
            <a:pPr indent="-171450" lvl="0" marL="171450" rtl="0" algn="l">
              <a:lnSpc>
                <a:spcPct val="100000"/>
              </a:lnSpc>
              <a:spcBef>
                <a:spcPts val="0"/>
              </a:spcBef>
              <a:spcAft>
                <a:spcPts val="0"/>
              </a:spcAft>
              <a:buClr>
                <a:schemeClr val="dk1"/>
              </a:buClr>
              <a:buSzPts val="1600"/>
              <a:buFont typeface="Arial"/>
              <a:buChar char="•"/>
            </a:pPr>
            <a:r>
              <a:rPr lang="en-US"/>
              <a:t>…with positive mentoring being cited as the most important factor in degree attainment </a:t>
            </a:r>
            <a:endParaRPr/>
          </a:p>
          <a:p>
            <a:pPr indent="-171450" lvl="0" marL="171450" rtl="0" algn="l">
              <a:lnSpc>
                <a:spcPct val="100000"/>
              </a:lnSpc>
              <a:spcBef>
                <a:spcPts val="0"/>
              </a:spcBef>
              <a:spcAft>
                <a:spcPts val="0"/>
              </a:spcAft>
              <a:buClr>
                <a:schemeClr val="dk1"/>
              </a:buClr>
              <a:buSzPts val="1600"/>
              <a:buFont typeface="Arial"/>
              <a:buChar char="•"/>
            </a:pPr>
            <a:r>
              <a:rPr lang="en-US"/>
              <a:t>Benefits for minority populations – increase exposure and retention, significant predictor of high research productivity</a:t>
            </a:r>
            <a:endParaRPr/>
          </a:p>
          <a:p>
            <a:pPr indent="-171450" lvl="0" marL="171450" rtl="0" algn="l">
              <a:lnSpc>
                <a:spcPct val="100000"/>
              </a:lnSpc>
              <a:spcBef>
                <a:spcPts val="0"/>
              </a:spcBef>
              <a:spcAft>
                <a:spcPts val="0"/>
              </a:spcAft>
              <a:buClr>
                <a:schemeClr val="dk1"/>
              </a:buClr>
              <a:buSzPts val="1600"/>
              <a:buFont typeface="Arial"/>
              <a:buChar char="•"/>
            </a:pPr>
            <a:r>
              <a:rPr lang="en-US"/>
              <a:t>Despite these benefits, minority populations individuals typically receive less mentoring than their non-minority peers and even those in the academe note inadequate mentoring, lack of understanding about institutional processes and lack of insititutional support among other things pose obstacles to success</a:t>
            </a:r>
            <a:endParaRPr/>
          </a:p>
          <a:p>
            <a:pPr indent="0" lvl="0" marL="0" rtl="0" algn="l">
              <a:lnSpc>
                <a:spcPct val="100000"/>
              </a:lnSpc>
              <a:spcBef>
                <a:spcPts val="0"/>
              </a:spcBef>
              <a:spcAft>
                <a:spcPts val="0"/>
              </a:spcAft>
              <a:buClr>
                <a:schemeClr val="dk1"/>
              </a:buClr>
              <a:buSzPts val="16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 BRIEF (this topic could be a whole presentation :) )</a:t>
            </a:r>
            <a:endParaRPr/>
          </a:p>
        </p:txBody>
      </p:sp>
      <p:sp>
        <p:nvSpPr>
          <p:cNvPr id="386" name="Google Shape;38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Elizabeth</a:t>
            </a:r>
            <a:endParaRPr/>
          </a:p>
        </p:txBody>
      </p:sp>
      <p:sp>
        <p:nvSpPr>
          <p:cNvPr id="394" name="Google Shape;3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p:txBody>
      </p:sp>
      <p:sp>
        <p:nvSpPr>
          <p:cNvPr id="401" name="Google Shape;401;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solidFill>
                  <a:schemeClr val="dk1"/>
                </a:solidFill>
                <a:latin typeface="Arial"/>
                <a:ea typeface="Arial"/>
                <a:cs typeface="Arial"/>
                <a:sym typeface="Arial"/>
              </a:rPr>
              <a:t>1.7.2013</a:t>
            </a:r>
            <a:endParaRPr/>
          </a:p>
        </p:txBody>
      </p:sp>
      <p:sp>
        <p:nvSpPr>
          <p:cNvPr id="402" name="Google Shape;402;p10: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these questions can be </a:t>
            </a:r>
            <a:endParaRPr/>
          </a:p>
        </p:txBody>
      </p:sp>
      <p:sp>
        <p:nvSpPr>
          <p:cNvPr id="404" name="Google Shape;404;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solidFill>
                <a:schemeClr val="dk1"/>
              </a:solidFill>
              <a:latin typeface="Arial"/>
              <a:ea typeface="Arial"/>
              <a:cs typeface="Arial"/>
              <a:sym typeface="Arial"/>
            </a:endParaRPr>
          </a:p>
        </p:txBody>
      </p:sp>
      <p:sp>
        <p:nvSpPr>
          <p:cNvPr id="405" name="Google Shape;405;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lang="en-US" sz="1200">
                <a:solidFill>
                  <a:schemeClr val="dk1"/>
                </a:solidFill>
                <a:latin typeface="Arial"/>
                <a:ea typeface="Arial"/>
                <a:cs typeface="Arial"/>
                <a:sym typeface="Arial"/>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0" name="Google Shape;100;p5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1" name="Google Shape;10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 name="Shape 104"/>
        <p:cNvGrpSpPr/>
        <p:nvPr/>
      </p:nvGrpSpPr>
      <p:grpSpPr>
        <a:xfrm>
          <a:off x="0" y="0"/>
          <a:ext cx="0" cy="0"/>
          <a:chOff x="0" y="0"/>
          <a:chExt cx="0" cy="0"/>
        </a:xfrm>
      </p:grpSpPr>
      <p:sp>
        <p:nvSpPr>
          <p:cNvPr id="105" name="Google Shape;105;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54"/>
          <p:cNvSpPr/>
          <p:nvPr>
            <p:ph idx="2" type="pic"/>
          </p:nvPr>
        </p:nvSpPr>
        <p:spPr>
          <a:xfrm>
            <a:off x="5183188" y="987425"/>
            <a:ext cx="6172200" cy="4873625"/>
          </a:xfrm>
          <a:prstGeom prst="rect">
            <a:avLst/>
          </a:prstGeom>
          <a:noFill/>
          <a:ln>
            <a:noFill/>
          </a:ln>
        </p:spPr>
      </p:sp>
      <p:sp>
        <p:nvSpPr>
          <p:cNvPr id="107" name="Google Shape;107;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8" name="Google Shape;108;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1" name="Shape 111"/>
        <p:cNvGrpSpPr/>
        <p:nvPr/>
      </p:nvGrpSpPr>
      <p:grpSpPr>
        <a:xfrm>
          <a:off x="0" y="0"/>
          <a:ext cx="0" cy="0"/>
          <a:chOff x="0" y="0"/>
          <a:chExt cx="0" cy="0"/>
        </a:xfrm>
      </p:grpSpPr>
      <p:sp>
        <p:nvSpPr>
          <p:cNvPr id="112" name="Google Shape;112;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5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7" name="Shape 117"/>
        <p:cNvGrpSpPr/>
        <p:nvPr/>
      </p:nvGrpSpPr>
      <p:grpSpPr>
        <a:xfrm>
          <a:off x="0" y="0"/>
          <a:ext cx="0" cy="0"/>
          <a:chOff x="0" y="0"/>
          <a:chExt cx="0" cy="0"/>
        </a:xfrm>
      </p:grpSpPr>
      <p:sp>
        <p:nvSpPr>
          <p:cNvPr id="118" name="Google Shape;118;p5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5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46"/>
          <p:cNvSpPr txBox="1"/>
          <p:nvPr>
            <p:ph idx="10" type="dt"/>
          </p:nvPr>
        </p:nvSpPr>
        <p:spPr>
          <a:xfrm>
            <a:off x="609600" y="6356352"/>
            <a:ext cx="2844800" cy="365125"/>
          </a:xfrm>
          <a:prstGeom prst="rect">
            <a:avLst/>
          </a:prstGeom>
          <a:noFill/>
          <a:ln>
            <a:noFill/>
          </a:ln>
        </p:spPr>
        <p:txBody>
          <a:bodyPr anchorCtr="0" anchor="ctr" bIns="60925" lIns="121875" spcFirstLastPara="1" rIns="121875" wrap="square" tIns="60925">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31" name="Google Shape;131;p46"/>
          <p:cNvSpPr txBox="1"/>
          <p:nvPr>
            <p:ph idx="11" type="ftr"/>
          </p:nvPr>
        </p:nvSpPr>
        <p:spPr>
          <a:xfrm>
            <a:off x="4165601" y="6356352"/>
            <a:ext cx="3860800" cy="365125"/>
          </a:xfrm>
          <a:prstGeom prst="rect">
            <a:avLst/>
          </a:prstGeom>
          <a:noFill/>
          <a:ln>
            <a:noFill/>
          </a:ln>
        </p:spPr>
        <p:txBody>
          <a:bodyPr anchorCtr="0" anchor="ctr" bIns="60925" lIns="121875" spcFirstLastPara="1" rIns="121875" wrap="square" tIns="60925">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32" name="Google Shape;132;p46"/>
          <p:cNvSpPr txBox="1"/>
          <p:nvPr>
            <p:ph idx="12" type="sldNum"/>
          </p:nvPr>
        </p:nvSpPr>
        <p:spPr>
          <a:xfrm>
            <a:off x="8737601" y="6356352"/>
            <a:ext cx="2844800" cy="365125"/>
          </a:xfrm>
          <a:prstGeom prst="rect">
            <a:avLst/>
          </a:prstGeom>
          <a:noFill/>
          <a:ln>
            <a:noFill/>
          </a:ln>
        </p:spPr>
        <p:txBody>
          <a:bodyPr anchorCtr="0" anchor="ctr" bIns="60925" lIns="121875" spcFirstLastPara="1" rIns="121875" wrap="square" tIns="60925">
            <a:noAutofit/>
          </a:bodyPr>
          <a:lstStyle>
            <a:lvl1pPr indent="0" lvl="0"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3" name="Shape 133"/>
        <p:cNvGrpSpPr/>
        <p:nvPr/>
      </p:nvGrpSpPr>
      <p:grpSpPr>
        <a:xfrm>
          <a:off x="0" y="0"/>
          <a:ext cx="0" cy="0"/>
          <a:chOff x="0" y="0"/>
          <a:chExt cx="0" cy="0"/>
        </a:xfrm>
      </p:grpSpPr>
      <p:sp>
        <p:nvSpPr>
          <p:cNvPr id="134" name="Google Shape;134;p57"/>
          <p:cNvSpPr txBox="1"/>
          <p:nvPr>
            <p:ph type="title"/>
          </p:nvPr>
        </p:nvSpPr>
        <p:spPr>
          <a:xfrm>
            <a:off x="609600" y="274639"/>
            <a:ext cx="10972801" cy="711081"/>
          </a:xfrm>
          <a:prstGeom prst="rect">
            <a:avLst/>
          </a:prstGeom>
          <a:noFill/>
          <a:ln>
            <a:noFill/>
          </a:ln>
        </p:spPr>
        <p:txBody>
          <a:bodyPr anchorCtr="0" anchor="ctr" bIns="60925" lIns="121875" spcFirstLastPara="1" rIns="121875" wrap="square" tIns="60925">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57"/>
          <p:cNvSpPr txBox="1"/>
          <p:nvPr>
            <p:ph idx="1" type="body"/>
          </p:nvPr>
        </p:nvSpPr>
        <p:spPr>
          <a:xfrm>
            <a:off x="609600" y="1138425"/>
            <a:ext cx="10972801" cy="4987739"/>
          </a:xfrm>
          <a:prstGeom prst="rect">
            <a:avLst/>
          </a:prstGeom>
          <a:noFill/>
          <a:ln>
            <a:noFill/>
          </a:ln>
        </p:spPr>
        <p:txBody>
          <a:bodyPr anchorCtr="0" anchor="t" bIns="60925" lIns="121875" spcFirstLastPara="1" rIns="121875" wrap="square" tIns="609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6" name="Google Shape;136;p57"/>
          <p:cNvSpPr txBox="1"/>
          <p:nvPr>
            <p:ph idx="10" type="dt"/>
          </p:nvPr>
        </p:nvSpPr>
        <p:spPr>
          <a:xfrm>
            <a:off x="609600" y="6356352"/>
            <a:ext cx="2844800" cy="365125"/>
          </a:xfrm>
          <a:prstGeom prst="rect">
            <a:avLst/>
          </a:prstGeom>
          <a:noFill/>
          <a:ln>
            <a:noFill/>
          </a:ln>
        </p:spPr>
        <p:txBody>
          <a:bodyPr anchorCtr="0" anchor="ctr" bIns="60925" lIns="121875" spcFirstLastPara="1" rIns="121875" wrap="square" tIns="60925">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37" name="Google Shape;137;p57"/>
          <p:cNvSpPr txBox="1"/>
          <p:nvPr>
            <p:ph idx="11" type="ftr"/>
          </p:nvPr>
        </p:nvSpPr>
        <p:spPr>
          <a:xfrm>
            <a:off x="4165601" y="6356352"/>
            <a:ext cx="3860800" cy="365125"/>
          </a:xfrm>
          <a:prstGeom prst="rect">
            <a:avLst/>
          </a:prstGeom>
          <a:noFill/>
          <a:ln>
            <a:noFill/>
          </a:ln>
        </p:spPr>
        <p:txBody>
          <a:bodyPr anchorCtr="0" anchor="ctr" bIns="60925" lIns="121875" spcFirstLastPara="1" rIns="121875" wrap="square" tIns="60925">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38" name="Google Shape;138;p57"/>
          <p:cNvSpPr txBox="1"/>
          <p:nvPr>
            <p:ph idx="12" type="sldNum"/>
          </p:nvPr>
        </p:nvSpPr>
        <p:spPr>
          <a:xfrm>
            <a:off x="8737601" y="6356352"/>
            <a:ext cx="2844800" cy="365125"/>
          </a:xfrm>
          <a:prstGeom prst="rect">
            <a:avLst/>
          </a:prstGeom>
          <a:noFill/>
          <a:ln>
            <a:noFill/>
          </a:ln>
        </p:spPr>
        <p:txBody>
          <a:bodyPr anchorCtr="0" anchor="ctr" bIns="60925" lIns="121875" spcFirstLastPara="1" rIns="121875" wrap="square" tIns="60925">
            <a:noAutofit/>
          </a:bodyPr>
          <a:lstStyle>
            <a:lvl1pPr indent="0" lvl="0"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sition list">
  <p:cSld name="5 position list">
    <p:spTree>
      <p:nvGrpSpPr>
        <p:cNvPr id="139" name="Shape 139"/>
        <p:cNvGrpSpPr/>
        <p:nvPr/>
      </p:nvGrpSpPr>
      <p:grpSpPr>
        <a:xfrm>
          <a:off x="0" y="0"/>
          <a:ext cx="0" cy="0"/>
          <a:chOff x="0" y="0"/>
          <a:chExt cx="0" cy="0"/>
        </a:xfrm>
      </p:grpSpPr>
      <p:sp>
        <p:nvSpPr>
          <p:cNvPr id="140" name="Google Shape;140;p58"/>
          <p:cNvSpPr/>
          <p:nvPr>
            <p:ph idx="2" type="pic"/>
          </p:nvPr>
        </p:nvSpPr>
        <p:spPr>
          <a:xfrm>
            <a:off x="6726778" y="0"/>
            <a:ext cx="5465323" cy="6858000"/>
          </a:xfrm>
          <a:prstGeom prst="rect">
            <a:avLst/>
          </a:prstGeom>
          <a:noFill/>
          <a:ln>
            <a:noFill/>
          </a:ln>
        </p:spPr>
      </p:sp>
      <p:sp>
        <p:nvSpPr>
          <p:cNvPr id="141" name="Google Shape;141;p58"/>
          <p:cNvSpPr txBox="1"/>
          <p:nvPr>
            <p:ph idx="1" type="body"/>
          </p:nvPr>
        </p:nvSpPr>
        <p:spPr>
          <a:xfrm>
            <a:off x="604836" y="2053110"/>
            <a:ext cx="699782" cy="699900"/>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2" name="Google Shape;142;p58"/>
          <p:cNvSpPr txBox="1"/>
          <p:nvPr>
            <p:ph idx="3" type="body"/>
          </p:nvPr>
        </p:nvSpPr>
        <p:spPr>
          <a:xfrm>
            <a:off x="604836" y="2938030"/>
            <a:ext cx="699782" cy="699900"/>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3" name="Google Shape;143;p58"/>
          <p:cNvSpPr txBox="1"/>
          <p:nvPr>
            <p:ph idx="4" type="body"/>
          </p:nvPr>
        </p:nvSpPr>
        <p:spPr>
          <a:xfrm>
            <a:off x="604836" y="3801989"/>
            <a:ext cx="699782" cy="699900"/>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4" name="Google Shape;144;p58"/>
          <p:cNvSpPr txBox="1"/>
          <p:nvPr>
            <p:ph idx="5" type="body"/>
          </p:nvPr>
        </p:nvSpPr>
        <p:spPr>
          <a:xfrm>
            <a:off x="604836" y="4686909"/>
            <a:ext cx="699782" cy="699900"/>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5" name="Google Shape;145;p58"/>
          <p:cNvSpPr txBox="1"/>
          <p:nvPr>
            <p:ph idx="6" type="body"/>
          </p:nvPr>
        </p:nvSpPr>
        <p:spPr>
          <a:xfrm>
            <a:off x="1489078" y="2208077"/>
            <a:ext cx="4027349" cy="3900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6" name="Google Shape;146;p58"/>
          <p:cNvSpPr txBox="1"/>
          <p:nvPr>
            <p:ph idx="7" type="body"/>
          </p:nvPr>
        </p:nvSpPr>
        <p:spPr>
          <a:xfrm>
            <a:off x="1489078" y="3088948"/>
            <a:ext cx="4027349" cy="3900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7" name="Google Shape;147;p58"/>
          <p:cNvSpPr txBox="1"/>
          <p:nvPr>
            <p:ph idx="8" type="body"/>
          </p:nvPr>
        </p:nvSpPr>
        <p:spPr>
          <a:xfrm>
            <a:off x="1491366" y="3956956"/>
            <a:ext cx="4027349" cy="3900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8" name="Google Shape;148;p58"/>
          <p:cNvSpPr txBox="1"/>
          <p:nvPr>
            <p:ph idx="9" type="body"/>
          </p:nvPr>
        </p:nvSpPr>
        <p:spPr>
          <a:xfrm>
            <a:off x="1491366" y="4837827"/>
            <a:ext cx="4027349" cy="3900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9" name="Google Shape;149;p58"/>
          <p:cNvSpPr/>
          <p:nvPr>
            <p:ph idx="13" type="body"/>
          </p:nvPr>
        </p:nvSpPr>
        <p:spPr>
          <a:xfrm>
            <a:off x="717605" y="2165031"/>
            <a:ext cx="474424" cy="476100"/>
          </a:xfrm>
          <a:prstGeom prst="ellipse">
            <a:avLst/>
          </a:prstGeom>
          <a:noFill/>
          <a:ln cap="flat" cmpd="sng" w="22225">
            <a:solidFill>
              <a:srgbClr val="FFFFFF"/>
            </a:solidFill>
            <a:prstDash val="solid"/>
            <a:round/>
            <a:headEnd len="sm" w="sm" type="none"/>
            <a:tailEnd len="sm" w="sm" type="none"/>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rgbClr val="FFFFFF"/>
              </a:buClr>
              <a:buSzPts val="2200"/>
              <a:buFont typeface="Arial"/>
              <a:buNone/>
              <a:defRPr b="0" i="0" sz="2200" u="none" cap="none" strike="noStrike">
                <a:solidFill>
                  <a:srgbClr val="FFFFFF"/>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0" name="Google Shape;150;p58"/>
          <p:cNvSpPr/>
          <p:nvPr>
            <p:ph idx="14" type="body"/>
          </p:nvPr>
        </p:nvSpPr>
        <p:spPr>
          <a:xfrm>
            <a:off x="717605" y="3049951"/>
            <a:ext cx="474424" cy="476100"/>
          </a:xfrm>
          <a:prstGeom prst="ellipse">
            <a:avLst/>
          </a:prstGeom>
          <a:noFill/>
          <a:ln cap="flat" cmpd="sng" w="22225">
            <a:solidFill>
              <a:srgbClr val="FFFFFF"/>
            </a:solidFill>
            <a:prstDash val="solid"/>
            <a:round/>
            <a:headEnd len="sm" w="sm" type="none"/>
            <a:tailEnd len="sm" w="sm" type="none"/>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rgbClr val="FFFFFF"/>
              </a:buClr>
              <a:buSzPts val="2200"/>
              <a:buFont typeface="Arial"/>
              <a:buNone/>
              <a:defRPr b="0" i="0" sz="2200" u="none" cap="none" strike="noStrike">
                <a:solidFill>
                  <a:srgbClr val="FFFFFF"/>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1" name="Google Shape;151;p58"/>
          <p:cNvSpPr/>
          <p:nvPr>
            <p:ph idx="15" type="body"/>
          </p:nvPr>
        </p:nvSpPr>
        <p:spPr>
          <a:xfrm>
            <a:off x="717605" y="3913910"/>
            <a:ext cx="474424" cy="476100"/>
          </a:xfrm>
          <a:prstGeom prst="ellipse">
            <a:avLst/>
          </a:prstGeom>
          <a:noFill/>
          <a:ln cap="flat" cmpd="sng" w="22225">
            <a:solidFill>
              <a:srgbClr val="FFFFFF"/>
            </a:solidFill>
            <a:prstDash val="solid"/>
            <a:round/>
            <a:headEnd len="sm" w="sm" type="none"/>
            <a:tailEnd len="sm" w="sm" type="none"/>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rgbClr val="FFFFFF"/>
              </a:buClr>
              <a:buSzPts val="2200"/>
              <a:buFont typeface="Arial"/>
              <a:buNone/>
              <a:defRPr b="0" i="0" sz="2200" u="none" cap="none" strike="noStrike">
                <a:solidFill>
                  <a:srgbClr val="FFFFFF"/>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2" name="Google Shape;152;p58"/>
          <p:cNvSpPr/>
          <p:nvPr>
            <p:ph idx="16" type="body"/>
          </p:nvPr>
        </p:nvSpPr>
        <p:spPr>
          <a:xfrm>
            <a:off x="717605" y="4798830"/>
            <a:ext cx="474424" cy="476100"/>
          </a:xfrm>
          <a:prstGeom prst="ellipse">
            <a:avLst/>
          </a:prstGeom>
          <a:noFill/>
          <a:ln cap="flat" cmpd="sng" w="22225">
            <a:solidFill>
              <a:srgbClr val="FFFFFF"/>
            </a:solidFill>
            <a:prstDash val="solid"/>
            <a:round/>
            <a:headEnd len="sm" w="sm" type="none"/>
            <a:tailEnd len="sm" w="sm" type="none"/>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rgbClr val="FFFFFF"/>
              </a:buClr>
              <a:buSzPts val="2200"/>
              <a:buFont typeface="Arial"/>
              <a:buNone/>
              <a:defRPr b="0" i="0" sz="2200" u="none" cap="none" strike="noStrike">
                <a:solidFill>
                  <a:srgbClr val="FFFFFF"/>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3" name="Google Shape;153;p58"/>
          <p:cNvSpPr txBox="1"/>
          <p:nvPr>
            <p:ph idx="17" type="body"/>
          </p:nvPr>
        </p:nvSpPr>
        <p:spPr>
          <a:xfrm>
            <a:off x="604836" y="5548438"/>
            <a:ext cx="699782" cy="699900"/>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4" name="Google Shape;154;p58"/>
          <p:cNvSpPr txBox="1"/>
          <p:nvPr>
            <p:ph idx="18" type="body"/>
          </p:nvPr>
        </p:nvSpPr>
        <p:spPr>
          <a:xfrm>
            <a:off x="1491366" y="5699356"/>
            <a:ext cx="4027349" cy="3900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5" name="Google Shape;155;p58"/>
          <p:cNvSpPr/>
          <p:nvPr>
            <p:ph idx="19" type="body"/>
          </p:nvPr>
        </p:nvSpPr>
        <p:spPr>
          <a:xfrm>
            <a:off x="717605" y="5660359"/>
            <a:ext cx="474424" cy="476100"/>
          </a:xfrm>
          <a:prstGeom prst="ellipse">
            <a:avLst/>
          </a:prstGeom>
          <a:noFill/>
          <a:ln cap="flat" cmpd="sng" w="22225">
            <a:solidFill>
              <a:srgbClr val="FFFFFF"/>
            </a:solidFill>
            <a:prstDash val="solid"/>
            <a:round/>
            <a:headEnd len="sm" w="sm" type="none"/>
            <a:tailEnd len="sm" w="sm" type="none"/>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rgbClr val="FFFFFF"/>
              </a:buClr>
              <a:buSzPts val="2200"/>
              <a:buFont typeface="Arial"/>
              <a:buNone/>
              <a:defRPr b="0" i="0" sz="2200" u="none" cap="none" strike="noStrike">
                <a:solidFill>
                  <a:srgbClr val="FFFFFF"/>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6" name="Google Shape;156;p58"/>
          <p:cNvSpPr txBox="1"/>
          <p:nvPr>
            <p:ph idx="20" type="body"/>
          </p:nvPr>
        </p:nvSpPr>
        <p:spPr>
          <a:xfrm>
            <a:off x="6429408" y="5499197"/>
            <a:ext cx="5110931" cy="1004700"/>
          </a:xfrm>
          <a:prstGeom prst="rect">
            <a:avLst/>
          </a:prstGeom>
          <a:solidFill>
            <a:schemeClr val="accent1"/>
          </a:solidFill>
          <a:ln>
            <a:noFill/>
          </a:ln>
          <a:effectLst>
            <a:outerShdw rotWithShape="0" algn="tl" dir="2700000" dist="50800">
              <a:schemeClr val="dk2">
                <a:alpha val="23921"/>
              </a:schemeClr>
            </a:outerShdw>
          </a:effectLst>
        </p:spPr>
        <p:txBody>
          <a:bodyPr anchorCtr="0" anchor="ctr" bIns="45700" lIns="91425" spcFirstLastPara="1" rIns="91425" wrap="square" tIns="45700">
            <a:normAutofit/>
          </a:bodyPr>
          <a:lstStyle>
            <a:lvl1pPr indent="-228600" lvl="0" marL="457200" marR="0" algn="l">
              <a:lnSpc>
                <a:spcPct val="120000"/>
              </a:lnSpc>
              <a:spcBef>
                <a:spcPts val="1000"/>
              </a:spcBef>
              <a:spcAft>
                <a:spcPts val="0"/>
              </a:spcAft>
              <a:buClr>
                <a:srgbClr val="FFFFFF"/>
              </a:buClr>
              <a:buSzPts val="2000"/>
              <a:buFont typeface="Arial"/>
              <a:buNone/>
              <a:defRPr b="0" i="0" sz="2000" u="none" cap="none" strike="noStrike">
                <a:solidFill>
                  <a:srgbClr val="FFFFFF"/>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7" name="Google Shape;157;p58"/>
          <p:cNvSpPr txBox="1"/>
          <p:nvPr>
            <p:ph idx="21" type="body"/>
          </p:nvPr>
        </p:nvSpPr>
        <p:spPr>
          <a:xfrm>
            <a:off x="504990" y="442200"/>
            <a:ext cx="4802751" cy="651000"/>
          </a:xfrm>
          <a:prstGeom prst="rect">
            <a:avLst/>
          </a:prstGeom>
          <a:noFill/>
          <a:ln>
            <a:noFill/>
          </a:ln>
        </p:spPr>
        <p:txBody>
          <a:bodyPr anchorCtr="0" anchor="t" bIns="45700" lIns="91425" spcFirstLastPara="1" rIns="91425" wrap="square" tIns="45700">
            <a:normAutofit/>
          </a:bodyPr>
          <a:lstStyle>
            <a:lvl1pPr indent="-228600" lvl="0" marL="457200" marR="0" algn="l">
              <a:lnSpc>
                <a:spcPct val="80000"/>
              </a:lnSpc>
              <a:spcBef>
                <a:spcPts val="1000"/>
              </a:spcBef>
              <a:spcAft>
                <a:spcPts val="0"/>
              </a:spcAft>
              <a:buClr>
                <a:schemeClr val="dk1"/>
              </a:buClr>
              <a:buSzPts val="4399"/>
              <a:buFont typeface="Arial"/>
              <a:buNone/>
              <a:defRPr b="0" i="0" sz="43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8" name="Google Shape;158;p58"/>
          <p:cNvSpPr txBox="1"/>
          <p:nvPr>
            <p:ph idx="22" type="body"/>
          </p:nvPr>
        </p:nvSpPr>
        <p:spPr>
          <a:xfrm>
            <a:off x="504990" y="1061546"/>
            <a:ext cx="4802751" cy="6510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9" name="Shape 159"/>
        <p:cNvGrpSpPr/>
        <p:nvPr/>
      </p:nvGrpSpPr>
      <p:grpSpPr>
        <a:xfrm>
          <a:off x="0" y="0"/>
          <a:ext cx="0" cy="0"/>
          <a:chOff x="0" y="0"/>
          <a:chExt cx="0" cy="0"/>
        </a:xfrm>
      </p:grpSpPr>
      <p:sp>
        <p:nvSpPr>
          <p:cNvPr id="160" name="Google Shape;160;p59"/>
          <p:cNvSpPr txBox="1"/>
          <p:nvPr>
            <p:ph type="title"/>
          </p:nvPr>
        </p:nvSpPr>
        <p:spPr>
          <a:xfrm>
            <a:off x="609600" y="274639"/>
            <a:ext cx="10972801" cy="711081"/>
          </a:xfrm>
          <a:prstGeom prst="rect">
            <a:avLst/>
          </a:prstGeom>
          <a:noFill/>
          <a:ln>
            <a:noFill/>
          </a:ln>
        </p:spPr>
        <p:txBody>
          <a:bodyPr anchorCtr="0" anchor="ctr" bIns="60925" lIns="121875" spcFirstLastPara="1" rIns="121875" wrap="square" tIns="60925">
            <a:noAutofit/>
          </a:bodyPr>
          <a:lstStyle>
            <a:lvl1pPr lvl="0" algn="l">
              <a:lnSpc>
                <a:spcPct val="100000"/>
              </a:lnSpc>
              <a:spcBef>
                <a:spcPts val="0"/>
              </a:spcBef>
              <a:spcAft>
                <a:spcPts val="0"/>
              </a:spcAft>
              <a:buClr>
                <a:schemeClr val="dk1"/>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59"/>
          <p:cNvSpPr txBox="1"/>
          <p:nvPr>
            <p:ph idx="10" type="dt"/>
          </p:nvPr>
        </p:nvSpPr>
        <p:spPr>
          <a:xfrm>
            <a:off x="609600" y="6356352"/>
            <a:ext cx="2844800" cy="365125"/>
          </a:xfrm>
          <a:prstGeom prst="rect">
            <a:avLst/>
          </a:prstGeom>
          <a:noFill/>
          <a:ln>
            <a:noFill/>
          </a:ln>
        </p:spPr>
        <p:txBody>
          <a:bodyPr anchorCtr="0" anchor="ctr" bIns="60925" lIns="121875" spcFirstLastPara="1" rIns="121875" wrap="square" tIns="60925">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62" name="Google Shape;162;p59"/>
          <p:cNvSpPr txBox="1"/>
          <p:nvPr>
            <p:ph idx="11" type="ftr"/>
          </p:nvPr>
        </p:nvSpPr>
        <p:spPr>
          <a:xfrm>
            <a:off x="4165601" y="6356352"/>
            <a:ext cx="3860800" cy="365125"/>
          </a:xfrm>
          <a:prstGeom prst="rect">
            <a:avLst/>
          </a:prstGeom>
          <a:noFill/>
          <a:ln>
            <a:noFill/>
          </a:ln>
        </p:spPr>
        <p:txBody>
          <a:bodyPr anchorCtr="0" anchor="ctr" bIns="60925" lIns="121875" spcFirstLastPara="1" rIns="121875" wrap="square" tIns="60925">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63" name="Google Shape;163;p59"/>
          <p:cNvSpPr txBox="1"/>
          <p:nvPr>
            <p:ph idx="12" type="sldNum"/>
          </p:nvPr>
        </p:nvSpPr>
        <p:spPr>
          <a:xfrm>
            <a:off x="8737601" y="6356352"/>
            <a:ext cx="2844800" cy="365125"/>
          </a:xfrm>
          <a:prstGeom prst="rect">
            <a:avLst/>
          </a:prstGeom>
          <a:noFill/>
          <a:ln>
            <a:noFill/>
          </a:ln>
        </p:spPr>
        <p:txBody>
          <a:bodyPr anchorCtr="0" anchor="ctr" bIns="60925" lIns="121875" spcFirstLastPara="1" rIns="121875" wrap="square" tIns="60925">
            <a:noAutofit/>
          </a:bodyPr>
          <a:lstStyle>
            <a:lvl1pPr indent="0" lvl="0"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placeholder 4">
  <p:cSld name="custom placeholder 4">
    <p:spTree>
      <p:nvGrpSpPr>
        <p:cNvPr id="164" name="Shape 164"/>
        <p:cNvGrpSpPr/>
        <p:nvPr/>
      </p:nvGrpSpPr>
      <p:grpSpPr>
        <a:xfrm>
          <a:off x="0" y="0"/>
          <a:ext cx="0" cy="0"/>
          <a:chOff x="0" y="0"/>
          <a:chExt cx="0" cy="0"/>
        </a:xfrm>
      </p:grpSpPr>
      <p:sp>
        <p:nvSpPr>
          <p:cNvPr id="165" name="Google Shape;165;p60"/>
          <p:cNvSpPr/>
          <p:nvPr/>
        </p:nvSpPr>
        <p:spPr>
          <a:xfrm>
            <a:off x="6486526" y="0"/>
            <a:ext cx="5705475" cy="6858000"/>
          </a:xfrm>
          <a:prstGeom prst="rect">
            <a:avLst/>
          </a:prstGeom>
          <a:solidFill>
            <a:schemeClr val="dk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Arial"/>
              <a:buNone/>
            </a:pPr>
            <a:r>
              <a:t/>
            </a:r>
            <a:endParaRPr b="0" i="0" sz="2000" u="none" cap="none" strike="noStrike">
              <a:solidFill>
                <a:srgbClr val="FFFFFF"/>
              </a:solidFill>
              <a:latin typeface="Aleo"/>
              <a:ea typeface="Aleo"/>
              <a:cs typeface="Aleo"/>
              <a:sym typeface="Aleo"/>
            </a:endParaRPr>
          </a:p>
        </p:txBody>
      </p:sp>
      <p:sp>
        <p:nvSpPr>
          <p:cNvPr id="166" name="Google Shape;166;p60"/>
          <p:cNvSpPr/>
          <p:nvPr>
            <p:ph idx="2" type="pic"/>
          </p:nvPr>
        </p:nvSpPr>
        <p:spPr>
          <a:xfrm>
            <a:off x="6097524" y="0"/>
            <a:ext cx="6094476" cy="6858000"/>
          </a:xfrm>
          <a:prstGeom prst="rect">
            <a:avLst/>
          </a:prstGeom>
          <a:noFill/>
          <a:ln>
            <a:noFill/>
          </a:ln>
        </p:spPr>
      </p:sp>
      <p:sp>
        <p:nvSpPr>
          <p:cNvPr id="167" name="Google Shape;167;p60"/>
          <p:cNvSpPr txBox="1"/>
          <p:nvPr>
            <p:ph type="title"/>
          </p:nvPr>
        </p:nvSpPr>
        <p:spPr>
          <a:xfrm>
            <a:off x="659397" y="829524"/>
            <a:ext cx="3883698" cy="677038"/>
          </a:xfrm>
          <a:prstGeom prst="rect">
            <a:avLst/>
          </a:prstGeom>
          <a:noFill/>
          <a:ln>
            <a:noFill/>
          </a:ln>
        </p:spPr>
        <p:txBody>
          <a:bodyPr anchorCtr="0" anchor="ctr" bIns="60925" lIns="121875" spcFirstLastPara="1" rIns="121875" wrap="square" tIns="60925">
            <a:spAutoFit/>
          </a:bodyPr>
          <a:lstStyle>
            <a:lvl1pPr lvl="0" algn="l">
              <a:lnSpc>
                <a:spcPct val="100000"/>
              </a:lnSpc>
              <a:spcBef>
                <a:spcPts val="0"/>
              </a:spcBef>
              <a:spcAft>
                <a:spcPts val="0"/>
              </a:spcAft>
              <a:buClr>
                <a:schemeClr val="dk1"/>
              </a:buClr>
              <a:buSzPts val="3600"/>
              <a:buFont typeface="Quattrocento Sans"/>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8" name="Shape 168"/>
        <p:cNvGrpSpPr/>
        <p:nvPr/>
      </p:nvGrpSpPr>
      <p:grpSpPr>
        <a:xfrm>
          <a:off x="0" y="0"/>
          <a:ext cx="0" cy="0"/>
          <a:chOff x="0" y="0"/>
          <a:chExt cx="0" cy="0"/>
        </a:xfrm>
      </p:grpSpPr>
      <p:sp>
        <p:nvSpPr>
          <p:cNvPr id="169" name="Google Shape;169;p61"/>
          <p:cNvSpPr txBox="1"/>
          <p:nvPr>
            <p:ph type="ctrTitle"/>
          </p:nvPr>
        </p:nvSpPr>
        <p:spPr>
          <a:xfrm>
            <a:off x="914401" y="2130427"/>
            <a:ext cx="10363200" cy="1470025"/>
          </a:xfrm>
          <a:prstGeom prst="rect">
            <a:avLst/>
          </a:prstGeom>
          <a:noFill/>
          <a:ln>
            <a:noFill/>
          </a:ln>
        </p:spPr>
        <p:txBody>
          <a:bodyPr anchorCtr="0" anchor="ctr" bIns="60925" lIns="121875" spcFirstLastPara="1" rIns="121875" wrap="square" tIns="60925">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61"/>
          <p:cNvSpPr txBox="1"/>
          <p:nvPr>
            <p:ph idx="1" type="subTitle"/>
          </p:nvPr>
        </p:nvSpPr>
        <p:spPr>
          <a:xfrm>
            <a:off x="1828800" y="3886200"/>
            <a:ext cx="8534401" cy="1752600"/>
          </a:xfrm>
          <a:prstGeom prst="rect">
            <a:avLst/>
          </a:prstGeom>
          <a:noFill/>
          <a:ln>
            <a:noFill/>
          </a:ln>
        </p:spPr>
        <p:txBody>
          <a:bodyPr anchorCtr="0" anchor="t" bIns="60925" lIns="121875" spcFirstLastPara="1" rIns="121875" wrap="square" tIns="60925">
            <a:normAutofit/>
          </a:bodyPr>
          <a:lstStyle>
            <a:lvl1pPr lvl="0" algn="ctr">
              <a:lnSpc>
                <a:spcPct val="100000"/>
              </a:lnSpc>
              <a:spcBef>
                <a:spcPts val="720"/>
              </a:spcBef>
              <a:spcAft>
                <a:spcPts val="0"/>
              </a:spcAft>
              <a:buClr>
                <a:srgbClr val="888888"/>
              </a:buClr>
              <a:buSzPts val="3600"/>
              <a:buNone/>
              <a:defRPr>
                <a:solidFill>
                  <a:srgbClr val="888888"/>
                </a:solidFill>
              </a:defRPr>
            </a:lvl1pPr>
            <a:lvl2pPr lvl="1" algn="ctr">
              <a:lnSpc>
                <a:spcPct val="100000"/>
              </a:lnSpc>
              <a:spcBef>
                <a:spcPts val="640"/>
              </a:spcBef>
              <a:spcAft>
                <a:spcPts val="0"/>
              </a:spcAft>
              <a:buClr>
                <a:srgbClr val="888888"/>
              </a:buClr>
              <a:buSzPts val="32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540"/>
              </a:spcBef>
              <a:spcAft>
                <a:spcPts val="0"/>
              </a:spcAft>
              <a:buClr>
                <a:srgbClr val="888888"/>
              </a:buClr>
              <a:buSzPts val="2700"/>
              <a:buNone/>
              <a:defRPr>
                <a:solidFill>
                  <a:srgbClr val="888888"/>
                </a:solidFill>
              </a:defRPr>
            </a:lvl6pPr>
            <a:lvl7pPr lvl="6" algn="ctr">
              <a:lnSpc>
                <a:spcPct val="100000"/>
              </a:lnSpc>
              <a:spcBef>
                <a:spcPts val="540"/>
              </a:spcBef>
              <a:spcAft>
                <a:spcPts val="0"/>
              </a:spcAft>
              <a:buClr>
                <a:srgbClr val="888888"/>
              </a:buClr>
              <a:buSzPts val="2700"/>
              <a:buNone/>
              <a:defRPr>
                <a:solidFill>
                  <a:srgbClr val="888888"/>
                </a:solidFill>
              </a:defRPr>
            </a:lvl7pPr>
            <a:lvl8pPr lvl="7" algn="ctr">
              <a:lnSpc>
                <a:spcPct val="100000"/>
              </a:lnSpc>
              <a:spcBef>
                <a:spcPts val="540"/>
              </a:spcBef>
              <a:spcAft>
                <a:spcPts val="0"/>
              </a:spcAft>
              <a:buClr>
                <a:srgbClr val="888888"/>
              </a:buClr>
              <a:buSzPts val="2700"/>
              <a:buNone/>
              <a:defRPr>
                <a:solidFill>
                  <a:srgbClr val="888888"/>
                </a:solidFill>
              </a:defRPr>
            </a:lvl8pPr>
            <a:lvl9pPr lvl="8" algn="ctr">
              <a:lnSpc>
                <a:spcPct val="100000"/>
              </a:lnSpc>
              <a:spcBef>
                <a:spcPts val="540"/>
              </a:spcBef>
              <a:spcAft>
                <a:spcPts val="0"/>
              </a:spcAft>
              <a:buClr>
                <a:srgbClr val="888888"/>
              </a:buClr>
              <a:buSzPts val="2700"/>
              <a:buNone/>
              <a:defRPr>
                <a:solidFill>
                  <a:srgbClr val="888888"/>
                </a:solidFill>
              </a:defRPr>
            </a:lvl9pPr>
          </a:lstStyle>
          <a:p/>
        </p:txBody>
      </p:sp>
      <p:sp>
        <p:nvSpPr>
          <p:cNvPr id="171" name="Google Shape;171;p61"/>
          <p:cNvSpPr txBox="1"/>
          <p:nvPr>
            <p:ph idx="10" type="dt"/>
          </p:nvPr>
        </p:nvSpPr>
        <p:spPr>
          <a:xfrm>
            <a:off x="609600" y="6356352"/>
            <a:ext cx="2844800" cy="365125"/>
          </a:xfrm>
          <a:prstGeom prst="rect">
            <a:avLst/>
          </a:prstGeom>
          <a:noFill/>
          <a:ln>
            <a:noFill/>
          </a:ln>
        </p:spPr>
        <p:txBody>
          <a:bodyPr anchorCtr="0" anchor="ctr" bIns="60925" lIns="121875" spcFirstLastPara="1" rIns="121875" wrap="square" tIns="60925">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72" name="Google Shape;172;p61"/>
          <p:cNvSpPr txBox="1"/>
          <p:nvPr>
            <p:ph idx="11" type="ftr"/>
          </p:nvPr>
        </p:nvSpPr>
        <p:spPr>
          <a:xfrm>
            <a:off x="4165601" y="6356352"/>
            <a:ext cx="3860800" cy="365125"/>
          </a:xfrm>
          <a:prstGeom prst="rect">
            <a:avLst/>
          </a:prstGeom>
          <a:noFill/>
          <a:ln>
            <a:noFill/>
          </a:ln>
        </p:spPr>
        <p:txBody>
          <a:bodyPr anchorCtr="0" anchor="ctr" bIns="60925" lIns="121875" spcFirstLastPara="1" rIns="121875" wrap="square" tIns="60925">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73" name="Google Shape;173;p61"/>
          <p:cNvSpPr txBox="1"/>
          <p:nvPr>
            <p:ph idx="12" type="sldNum"/>
          </p:nvPr>
        </p:nvSpPr>
        <p:spPr>
          <a:xfrm>
            <a:off x="8737601" y="6356352"/>
            <a:ext cx="2844800" cy="365125"/>
          </a:xfrm>
          <a:prstGeom prst="rect">
            <a:avLst/>
          </a:prstGeom>
          <a:noFill/>
          <a:ln>
            <a:noFill/>
          </a:ln>
        </p:spPr>
        <p:txBody>
          <a:bodyPr anchorCtr="0" anchor="ctr" bIns="60925" lIns="121875" spcFirstLastPara="1" rIns="121875" wrap="square" tIns="60925">
            <a:noAutofit/>
          </a:bodyPr>
          <a:lstStyle>
            <a:lvl1pPr indent="0" lvl="0"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74" name="Shape 174"/>
        <p:cNvGrpSpPr/>
        <p:nvPr/>
      </p:nvGrpSpPr>
      <p:grpSpPr>
        <a:xfrm>
          <a:off x="0" y="0"/>
          <a:ext cx="0" cy="0"/>
          <a:chOff x="0" y="0"/>
          <a:chExt cx="0" cy="0"/>
        </a:xfrm>
      </p:grpSpPr>
      <p:sp>
        <p:nvSpPr>
          <p:cNvPr id="175" name="Google Shape;175;p62"/>
          <p:cNvSpPr txBox="1"/>
          <p:nvPr>
            <p:ph type="ctrTitle"/>
          </p:nvPr>
        </p:nvSpPr>
        <p:spPr>
          <a:xfrm>
            <a:off x="1828799" y="1402572"/>
            <a:ext cx="8534401" cy="2554196"/>
          </a:xfrm>
          <a:prstGeom prst="rect">
            <a:avLst/>
          </a:prstGeom>
          <a:noFill/>
          <a:ln>
            <a:noFill/>
          </a:ln>
        </p:spPr>
        <p:txBody>
          <a:bodyPr anchorCtr="0" anchor="b" bIns="60925" lIns="121875" spcFirstLastPara="1" rIns="121875" wrap="square" tIns="60925">
            <a:noAutofit/>
          </a:bodyPr>
          <a:lstStyle>
            <a:lvl1pPr lvl="0" algn="ctr">
              <a:lnSpc>
                <a:spcPct val="100000"/>
              </a:lnSpc>
              <a:spcBef>
                <a:spcPts val="0"/>
              </a:spcBef>
              <a:spcAft>
                <a:spcPts val="0"/>
              </a:spcAft>
              <a:buClr>
                <a:srgbClr val="3F3F3F"/>
              </a:buClr>
              <a:buSzPts val="8000"/>
              <a:buFont typeface="Open Sans"/>
              <a:buNone/>
              <a:defRPr b="1" sz="8000">
                <a:solidFill>
                  <a:srgbClr val="3F3F3F"/>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62"/>
          <p:cNvSpPr txBox="1"/>
          <p:nvPr>
            <p:ph idx="1" type="subTitle"/>
          </p:nvPr>
        </p:nvSpPr>
        <p:spPr>
          <a:xfrm>
            <a:off x="1828800" y="3822955"/>
            <a:ext cx="8534401" cy="764440"/>
          </a:xfrm>
          <a:prstGeom prst="rect">
            <a:avLst/>
          </a:prstGeom>
          <a:noFill/>
          <a:ln>
            <a:noFill/>
          </a:ln>
        </p:spPr>
        <p:txBody>
          <a:bodyPr anchorCtr="0" anchor="t" bIns="60925" lIns="121875" spcFirstLastPara="1" rIns="121875" wrap="square" tIns="60925">
            <a:normAutofit/>
          </a:bodyPr>
          <a:lstStyle>
            <a:lvl1pPr lvl="0" algn="ctr">
              <a:lnSpc>
                <a:spcPct val="100000"/>
              </a:lnSpc>
              <a:spcBef>
                <a:spcPts val="480"/>
              </a:spcBef>
              <a:spcAft>
                <a:spcPts val="0"/>
              </a:spcAft>
              <a:buClr>
                <a:srgbClr val="595959"/>
              </a:buClr>
              <a:buSzPts val="2400"/>
              <a:buNone/>
              <a:defRPr sz="2400">
                <a:solidFill>
                  <a:srgbClr val="595959"/>
                </a:solidFill>
                <a:latin typeface="Calibri"/>
                <a:ea typeface="Calibri"/>
                <a:cs typeface="Calibri"/>
                <a:sym typeface="Calibri"/>
              </a:defRPr>
            </a:lvl1pPr>
            <a:lvl2pPr lvl="1" algn="ctr">
              <a:lnSpc>
                <a:spcPct val="100000"/>
              </a:lnSpc>
              <a:spcBef>
                <a:spcPts val="640"/>
              </a:spcBef>
              <a:spcAft>
                <a:spcPts val="0"/>
              </a:spcAft>
              <a:buClr>
                <a:srgbClr val="888888"/>
              </a:buClr>
              <a:buSzPts val="32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540"/>
              </a:spcBef>
              <a:spcAft>
                <a:spcPts val="0"/>
              </a:spcAft>
              <a:buClr>
                <a:srgbClr val="888888"/>
              </a:buClr>
              <a:buSzPts val="2700"/>
              <a:buNone/>
              <a:defRPr>
                <a:solidFill>
                  <a:srgbClr val="888888"/>
                </a:solidFill>
              </a:defRPr>
            </a:lvl6pPr>
            <a:lvl7pPr lvl="6" algn="ctr">
              <a:lnSpc>
                <a:spcPct val="100000"/>
              </a:lnSpc>
              <a:spcBef>
                <a:spcPts val="540"/>
              </a:spcBef>
              <a:spcAft>
                <a:spcPts val="0"/>
              </a:spcAft>
              <a:buClr>
                <a:srgbClr val="888888"/>
              </a:buClr>
              <a:buSzPts val="2700"/>
              <a:buNone/>
              <a:defRPr>
                <a:solidFill>
                  <a:srgbClr val="888888"/>
                </a:solidFill>
              </a:defRPr>
            </a:lvl7pPr>
            <a:lvl8pPr lvl="7" algn="ctr">
              <a:lnSpc>
                <a:spcPct val="100000"/>
              </a:lnSpc>
              <a:spcBef>
                <a:spcPts val="540"/>
              </a:spcBef>
              <a:spcAft>
                <a:spcPts val="0"/>
              </a:spcAft>
              <a:buClr>
                <a:srgbClr val="888888"/>
              </a:buClr>
              <a:buSzPts val="2700"/>
              <a:buNone/>
              <a:defRPr>
                <a:solidFill>
                  <a:srgbClr val="888888"/>
                </a:solidFill>
              </a:defRPr>
            </a:lvl8pPr>
            <a:lvl9pPr lvl="8" algn="ctr">
              <a:lnSpc>
                <a:spcPct val="100000"/>
              </a:lnSpc>
              <a:spcBef>
                <a:spcPts val="540"/>
              </a:spcBef>
              <a:spcAft>
                <a:spcPts val="0"/>
              </a:spcAft>
              <a:buClr>
                <a:srgbClr val="888888"/>
              </a:buClr>
              <a:buSzPts val="2700"/>
              <a:buNone/>
              <a:defRPr>
                <a:solidFill>
                  <a:srgbClr val="888888"/>
                </a:solidFill>
              </a:defRPr>
            </a:lvl9pPr>
          </a:lstStyle>
          <a:p/>
        </p:txBody>
      </p:sp>
      <p:sp>
        <p:nvSpPr>
          <p:cNvPr id="177" name="Google Shape;177;p62"/>
          <p:cNvSpPr txBox="1"/>
          <p:nvPr>
            <p:ph idx="10" type="dt"/>
          </p:nvPr>
        </p:nvSpPr>
        <p:spPr>
          <a:xfrm>
            <a:off x="609600" y="6356352"/>
            <a:ext cx="2844800" cy="365125"/>
          </a:xfrm>
          <a:prstGeom prst="rect">
            <a:avLst/>
          </a:prstGeom>
          <a:noFill/>
          <a:ln>
            <a:noFill/>
          </a:ln>
        </p:spPr>
        <p:txBody>
          <a:bodyPr anchorCtr="0" anchor="ctr" bIns="60925" lIns="121875" spcFirstLastPara="1" rIns="121875" wrap="square" tIns="60925">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78" name="Google Shape;178;p62"/>
          <p:cNvSpPr txBox="1"/>
          <p:nvPr>
            <p:ph idx="11" type="ftr"/>
          </p:nvPr>
        </p:nvSpPr>
        <p:spPr>
          <a:xfrm>
            <a:off x="4165601" y="6356352"/>
            <a:ext cx="3860800" cy="365125"/>
          </a:xfrm>
          <a:prstGeom prst="rect">
            <a:avLst/>
          </a:prstGeom>
          <a:noFill/>
          <a:ln>
            <a:noFill/>
          </a:ln>
        </p:spPr>
        <p:txBody>
          <a:bodyPr anchorCtr="0" anchor="ctr" bIns="60925" lIns="121875" spcFirstLastPara="1" rIns="121875" wrap="square" tIns="60925">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79" name="Google Shape;179;p62"/>
          <p:cNvSpPr txBox="1"/>
          <p:nvPr>
            <p:ph idx="12" type="sldNum"/>
          </p:nvPr>
        </p:nvSpPr>
        <p:spPr>
          <a:xfrm>
            <a:off x="8737601" y="6356352"/>
            <a:ext cx="2844800" cy="365125"/>
          </a:xfrm>
          <a:prstGeom prst="rect">
            <a:avLst/>
          </a:prstGeom>
          <a:noFill/>
          <a:ln>
            <a:noFill/>
          </a:ln>
        </p:spPr>
        <p:txBody>
          <a:bodyPr anchorCtr="0" anchor="ctr" bIns="60925" lIns="121875" spcFirstLastPara="1" rIns="121875" wrap="square" tIns="60925">
            <a:noAutofit/>
          </a:bodyPr>
          <a:lstStyle>
            <a:lvl1pPr indent="0" lvl="0"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0" name="Shape 180"/>
        <p:cNvGrpSpPr/>
        <p:nvPr/>
      </p:nvGrpSpPr>
      <p:grpSpPr>
        <a:xfrm>
          <a:off x="0" y="0"/>
          <a:ext cx="0" cy="0"/>
          <a:chOff x="0" y="0"/>
          <a:chExt cx="0" cy="0"/>
        </a:xfrm>
      </p:grpSpPr>
      <p:sp>
        <p:nvSpPr>
          <p:cNvPr id="181" name="Google Shape;181;p63"/>
          <p:cNvSpPr txBox="1"/>
          <p:nvPr>
            <p:ph type="title"/>
          </p:nvPr>
        </p:nvSpPr>
        <p:spPr>
          <a:xfrm>
            <a:off x="963084" y="4406902"/>
            <a:ext cx="10363200" cy="1362075"/>
          </a:xfrm>
          <a:prstGeom prst="rect">
            <a:avLst/>
          </a:prstGeom>
          <a:noFill/>
          <a:ln>
            <a:noFill/>
          </a:ln>
        </p:spPr>
        <p:txBody>
          <a:bodyPr anchorCtr="0" anchor="t" bIns="60925" lIns="121875" spcFirstLastPara="1" rIns="121875" wrap="square" tIns="60925">
            <a:normAutofit/>
          </a:bodyPr>
          <a:lstStyle>
            <a:lvl1pPr lvl="0" algn="l">
              <a:lnSpc>
                <a:spcPct val="100000"/>
              </a:lnSpc>
              <a:spcBef>
                <a:spcPts val="0"/>
              </a:spcBef>
              <a:spcAft>
                <a:spcPts val="0"/>
              </a:spcAft>
              <a:buClr>
                <a:schemeClr val="dk1"/>
              </a:buClr>
              <a:buSzPts val="5300"/>
              <a:buFont typeface="Quattrocento Sans"/>
              <a:buNone/>
              <a:defRPr b="1" sz="53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63"/>
          <p:cNvSpPr txBox="1"/>
          <p:nvPr>
            <p:ph idx="1" type="body"/>
          </p:nvPr>
        </p:nvSpPr>
        <p:spPr>
          <a:xfrm>
            <a:off x="963084" y="2906713"/>
            <a:ext cx="10363200" cy="1500187"/>
          </a:xfrm>
          <a:prstGeom prst="rect">
            <a:avLst/>
          </a:prstGeom>
          <a:noFill/>
          <a:ln>
            <a:noFill/>
          </a:ln>
        </p:spPr>
        <p:txBody>
          <a:bodyPr anchorCtr="0" anchor="b" bIns="60925" lIns="121875" spcFirstLastPara="1" rIns="121875" wrap="square" tIns="60925">
            <a:normAutofit/>
          </a:bodyPr>
          <a:lstStyle>
            <a:lvl1pPr indent="-228600" lvl="0" marL="457200" algn="l">
              <a:lnSpc>
                <a:spcPct val="100000"/>
              </a:lnSpc>
              <a:spcBef>
                <a:spcPts val="540"/>
              </a:spcBef>
              <a:spcAft>
                <a:spcPts val="0"/>
              </a:spcAft>
              <a:buClr>
                <a:srgbClr val="888888"/>
              </a:buClr>
              <a:buSzPts val="2700"/>
              <a:buNone/>
              <a:defRPr sz="2700">
                <a:solidFill>
                  <a:srgbClr val="888888"/>
                </a:solidFill>
              </a:defRPr>
            </a:lvl1pPr>
            <a:lvl2pPr indent="-228600" lvl="1" marL="914400" algn="l">
              <a:lnSpc>
                <a:spcPct val="100000"/>
              </a:lnSpc>
              <a:spcBef>
                <a:spcPts val="480"/>
              </a:spcBef>
              <a:spcAft>
                <a:spcPts val="0"/>
              </a:spcAft>
              <a:buClr>
                <a:srgbClr val="888888"/>
              </a:buClr>
              <a:buSzPts val="2400"/>
              <a:buNone/>
              <a:defRPr sz="2400">
                <a:solidFill>
                  <a:srgbClr val="888888"/>
                </a:solidFill>
              </a:defRPr>
            </a:lvl2pPr>
            <a:lvl3pPr indent="-228600" lvl="2" marL="1371600" algn="l">
              <a:lnSpc>
                <a:spcPct val="100000"/>
              </a:lnSpc>
              <a:spcBef>
                <a:spcPts val="420"/>
              </a:spcBef>
              <a:spcAft>
                <a:spcPts val="0"/>
              </a:spcAft>
              <a:buClr>
                <a:srgbClr val="888888"/>
              </a:buClr>
              <a:buSzPts val="2100"/>
              <a:buNone/>
              <a:defRPr sz="2100">
                <a:solidFill>
                  <a:srgbClr val="888888"/>
                </a:solidFill>
              </a:defRPr>
            </a:lvl3pPr>
            <a:lvl4pPr indent="-228600" lvl="3" marL="1828800" algn="l">
              <a:lnSpc>
                <a:spcPct val="100000"/>
              </a:lnSpc>
              <a:spcBef>
                <a:spcPts val="380"/>
              </a:spcBef>
              <a:spcAft>
                <a:spcPts val="0"/>
              </a:spcAft>
              <a:buClr>
                <a:srgbClr val="888888"/>
              </a:buClr>
              <a:buSzPts val="1900"/>
              <a:buNone/>
              <a:defRPr sz="1900">
                <a:solidFill>
                  <a:srgbClr val="888888"/>
                </a:solidFill>
              </a:defRPr>
            </a:lvl4pPr>
            <a:lvl5pPr indent="-228600" lvl="4" marL="2286000" algn="l">
              <a:lnSpc>
                <a:spcPct val="100000"/>
              </a:lnSpc>
              <a:spcBef>
                <a:spcPts val="380"/>
              </a:spcBef>
              <a:spcAft>
                <a:spcPts val="0"/>
              </a:spcAft>
              <a:buClr>
                <a:srgbClr val="888888"/>
              </a:buClr>
              <a:buSzPts val="1900"/>
              <a:buNone/>
              <a:defRPr sz="1900">
                <a:solidFill>
                  <a:srgbClr val="888888"/>
                </a:solidFill>
              </a:defRPr>
            </a:lvl5pPr>
            <a:lvl6pPr indent="-228600" lvl="5" marL="2743200" algn="l">
              <a:lnSpc>
                <a:spcPct val="100000"/>
              </a:lnSpc>
              <a:spcBef>
                <a:spcPts val="380"/>
              </a:spcBef>
              <a:spcAft>
                <a:spcPts val="0"/>
              </a:spcAft>
              <a:buClr>
                <a:srgbClr val="888888"/>
              </a:buClr>
              <a:buSzPts val="1900"/>
              <a:buNone/>
              <a:defRPr sz="1900">
                <a:solidFill>
                  <a:srgbClr val="888888"/>
                </a:solidFill>
              </a:defRPr>
            </a:lvl6pPr>
            <a:lvl7pPr indent="-228600" lvl="6" marL="3200400" algn="l">
              <a:lnSpc>
                <a:spcPct val="100000"/>
              </a:lnSpc>
              <a:spcBef>
                <a:spcPts val="380"/>
              </a:spcBef>
              <a:spcAft>
                <a:spcPts val="0"/>
              </a:spcAft>
              <a:buClr>
                <a:srgbClr val="888888"/>
              </a:buClr>
              <a:buSzPts val="1900"/>
              <a:buNone/>
              <a:defRPr sz="1900">
                <a:solidFill>
                  <a:srgbClr val="888888"/>
                </a:solidFill>
              </a:defRPr>
            </a:lvl7pPr>
            <a:lvl8pPr indent="-228600" lvl="7" marL="3657600" algn="l">
              <a:lnSpc>
                <a:spcPct val="100000"/>
              </a:lnSpc>
              <a:spcBef>
                <a:spcPts val="380"/>
              </a:spcBef>
              <a:spcAft>
                <a:spcPts val="0"/>
              </a:spcAft>
              <a:buClr>
                <a:srgbClr val="888888"/>
              </a:buClr>
              <a:buSzPts val="1900"/>
              <a:buNone/>
              <a:defRPr sz="1900">
                <a:solidFill>
                  <a:srgbClr val="888888"/>
                </a:solidFill>
              </a:defRPr>
            </a:lvl8pPr>
            <a:lvl9pPr indent="-228600" lvl="8" marL="4114800" algn="l">
              <a:lnSpc>
                <a:spcPct val="100000"/>
              </a:lnSpc>
              <a:spcBef>
                <a:spcPts val="380"/>
              </a:spcBef>
              <a:spcAft>
                <a:spcPts val="0"/>
              </a:spcAft>
              <a:buClr>
                <a:srgbClr val="888888"/>
              </a:buClr>
              <a:buSzPts val="1900"/>
              <a:buNone/>
              <a:defRPr sz="1900">
                <a:solidFill>
                  <a:srgbClr val="888888"/>
                </a:solidFill>
              </a:defRPr>
            </a:lvl9pPr>
          </a:lstStyle>
          <a:p/>
        </p:txBody>
      </p:sp>
      <p:sp>
        <p:nvSpPr>
          <p:cNvPr id="183" name="Google Shape;183;p63"/>
          <p:cNvSpPr txBox="1"/>
          <p:nvPr>
            <p:ph idx="10" type="dt"/>
          </p:nvPr>
        </p:nvSpPr>
        <p:spPr>
          <a:xfrm>
            <a:off x="609600" y="6356352"/>
            <a:ext cx="2844800" cy="365125"/>
          </a:xfrm>
          <a:prstGeom prst="rect">
            <a:avLst/>
          </a:prstGeom>
          <a:noFill/>
          <a:ln>
            <a:noFill/>
          </a:ln>
        </p:spPr>
        <p:txBody>
          <a:bodyPr anchorCtr="0" anchor="ctr" bIns="60925" lIns="121875" spcFirstLastPara="1" rIns="121875" wrap="square" tIns="60925">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84" name="Google Shape;184;p63"/>
          <p:cNvSpPr txBox="1"/>
          <p:nvPr>
            <p:ph idx="11" type="ftr"/>
          </p:nvPr>
        </p:nvSpPr>
        <p:spPr>
          <a:xfrm>
            <a:off x="4165601" y="6356352"/>
            <a:ext cx="3860800" cy="365125"/>
          </a:xfrm>
          <a:prstGeom prst="rect">
            <a:avLst/>
          </a:prstGeom>
          <a:noFill/>
          <a:ln>
            <a:noFill/>
          </a:ln>
        </p:spPr>
        <p:txBody>
          <a:bodyPr anchorCtr="0" anchor="ctr" bIns="60925" lIns="121875" spcFirstLastPara="1" rIns="121875" wrap="square" tIns="60925">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85" name="Google Shape;185;p63"/>
          <p:cNvSpPr txBox="1"/>
          <p:nvPr>
            <p:ph idx="12" type="sldNum"/>
          </p:nvPr>
        </p:nvSpPr>
        <p:spPr>
          <a:xfrm>
            <a:off x="8737601" y="6356352"/>
            <a:ext cx="2844800" cy="365125"/>
          </a:xfrm>
          <a:prstGeom prst="rect">
            <a:avLst/>
          </a:prstGeom>
          <a:noFill/>
          <a:ln>
            <a:noFill/>
          </a:ln>
        </p:spPr>
        <p:txBody>
          <a:bodyPr anchorCtr="0" anchor="ctr" bIns="60925" lIns="121875" spcFirstLastPara="1" rIns="121875" wrap="square" tIns="60925">
            <a:noAutofit/>
          </a:bodyPr>
          <a:lstStyle>
            <a:lvl1pPr indent="0" lvl="0"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6" name="Shape 186"/>
        <p:cNvGrpSpPr/>
        <p:nvPr/>
      </p:nvGrpSpPr>
      <p:grpSpPr>
        <a:xfrm>
          <a:off x="0" y="0"/>
          <a:ext cx="0" cy="0"/>
          <a:chOff x="0" y="0"/>
          <a:chExt cx="0" cy="0"/>
        </a:xfrm>
      </p:grpSpPr>
      <p:sp>
        <p:nvSpPr>
          <p:cNvPr id="187" name="Google Shape;187;p64"/>
          <p:cNvSpPr txBox="1"/>
          <p:nvPr>
            <p:ph type="title"/>
          </p:nvPr>
        </p:nvSpPr>
        <p:spPr>
          <a:xfrm>
            <a:off x="609600" y="274639"/>
            <a:ext cx="10972801" cy="711081"/>
          </a:xfrm>
          <a:prstGeom prst="rect">
            <a:avLst/>
          </a:prstGeom>
          <a:noFill/>
          <a:ln>
            <a:noFill/>
          </a:ln>
        </p:spPr>
        <p:txBody>
          <a:bodyPr anchorCtr="0" anchor="ctr" bIns="60925" lIns="121875" spcFirstLastPara="1" rIns="121875" wrap="square" tIns="60925">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64"/>
          <p:cNvSpPr txBox="1"/>
          <p:nvPr>
            <p:ph idx="1" type="body"/>
          </p:nvPr>
        </p:nvSpPr>
        <p:spPr>
          <a:xfrm>
            <a:off x="609600" y="1600202"/>
            <a:ext cx="5384800" cy="4525963"/>
          </a:xfrm>
          <a:prstGeom prst="rect">
            <a:avLst/>
          </a:prstGeom>
          <a:noFill/>
          <a:ln>
            <a:noFill/>
          </a:ln>
        </p:spPr>
        <p:txBody>
          <a:bodyPr anchorCtr="0" anchor="t" bIns="60925" lIns="121875" spcFirstLastPara="1" rIns="121875" wrap="square" tIns="60925">
            <a:normAutofit/>
          </a:bodyPr>
          <a:lstStyle>
            <a:lvl1pPr indent="-463550" lvl="0" marL="457200" algn="l">
              <a:lnSpc>
                <a:spcPct val="100000"/>
              </a:lnSpc>
              <a:spcBef>
                <a:spcPts val="740"/>
              </a:spcBef>
              <a:spcAft>
                <a:spcPts val="0"/>
              </a:spcAft>
              <a:buClr>
                <a:schemeClr val="dk1"/>
              </a:buClr>
              <a:buSzPts val="3700"/>
              <a:buChar char="•"/>
              <a:defRPr sz="3700"/>
            </a:lvl1pPr>
            <a:lvl2pPr indent="-431800" lvl="1" marL="914400" algn="l">
              <a:lnSpc>
                <a:spcPct val="100000"/>
              </a:lnSpc>
              <a:spcBef>
                <a:spcPts val="640"/>
              </a:spcBef>
              <a:spcAft>
                <a:spcPts val="0"/>
              </a:spcAft>
              <a:buClr>
                <a:schemeClr val="dk1"/>
              </a:buClr>
              <a:buSzPts val="3200"/>
              <a:buChar char="–"/>
              <a:defRPr sz="3200"/>
            </a:lvl2pPr>
            <a:lvl3pPr indent="-400050" lvl="2" marL="1371600" algn="l">
              <a:lnSpc>
                <a:spcPct val="100000"/>
              </a:lnSpc>
              <a:spcBef>
                <a:spcPts val="540"/>
              </a:spcBef>
              <a:spcAft>
                <a:spcPts val="0"/>
              </a:spcAft>
              <a:buClr>
                <a:schemeClr val="dk1"/>
              </a:buClr>
              <a:buSzPts val="2700"/>
              <a:buChar char="•"/>
              <a:defRPr sz="2700"/>
            </a:lvl3pPr>
            <a:lvl4pPr indent="-381000" lvl="3" marL="1828800" algn="l">
              <a:lnSpc>
                <a:spcPct val="100000"/>
              </a:lnSpc>
              <a:spcBef>
                <a:spcPts val="480"/>
              </a:spcBef>
              <a:spcAft>
                <a:spcPts val="0"/>
              </a:spcAft>
              <a:buClr>
                <a:schemeClr val="dk1"/>
              </a:buClr>
              <a:buSzPts val="2400"/>
              <a:buChar char="–"/>
              <a:defRPr sz="2400"/>
            </a:lvl4pPr>
            <a:lvl5pPr indent="-381000" lvl="4" marL="2286000" algn="l">
              <a:lnSpc>
                <a:spcPct val="100000"/>
              </a:lnSpc>
              <a:spcBef>
                <a:spcPts val="480"/>
              </a:spcBef>
              <a:spcAft>
                <a:spcPts val="0"/>
              </a:spcAft>
              <a:buClr>
                <a:schemeClr val="dk1"/>
              </a:buClr>
              <a:buSzPts val="2400"/>
              <a:buChar char="»"/>
              <a:defRPr sz="2400"/>
            </a:lvl5pPr>
            <a:lvl6pPr indent="-381000" lvl="5" marL="2743200" algn="l">
              <a:lnSpc>
                <a:spcPct val="100000"/>
              </a:lnSpc>
              <a:spcBef>
                <a:spcPts val="480"/>
              </a:spcBef>
              <a:spcAft>
                <a:spcPts val="0"/>
              </a:spcAft>
              <a:buClr>
                <a:schemeClr val="dk1"/>
              </a:buClr>
              <a:buSzPts val="2400"/>
              <a:buChar char="•"/>
              <a:defRPr sz="2400"/>
            </a:lvl6pPr>
            <a:lvl7pPr indent="-381000" lvl="6" marL="3200400" algn="l">
              <a:lnSpc>
                <a:spcPct val="100000"/>
              </a:lnSpc>
              <a:spcBef>
                <a:spcPts val="480"/>
              </a:spcBef>
              <a:spcAft>
                <a:spcPts val="0"/>
              </a:spcAft>
              <a:buClr>
                <a:schemeClr val="dk1"/>
              </a:buClr>
              <a:buSzPts val="2400"/>
              <a:buChar char="•"/>
              <a:defRPr sz="2400"/>
            </a:lvl7pPr>
            <a:lvl8pPr indent="-381000" lvl="7" marL="3657600" algn="l">
              <a:lnSpc>
                <a:spcPct val="100000"/>
              </a:lnSpc>
              <a:spcBef>
                <a:spcPts val="480"/>
              </a:spcBef>
              <a:spcAft>
                <a:spcPts val="0"/>
              </a:spcAft>
              <a:buClr>
                <a:schemeClr val="dk1"/>
              </a:buClr>
              <a:buSzPts val="2400"/>
              <a:buChar char="•"/>
              <a:defRPr sz="2400"/>
            </a:lvl8pPr>
            <a:lvl9pPr indent="-381000" lvl="8" marL="4114800" algn="l">
              <a:lnSpc>
                <a:spcPct val="100000"/>
              </a:lnSpc>
              <a:spcBef>
                <a:spcPts val="480"/>
              </a:spcBef>
              <a:spcAft>
                <a:spcPts val="0"/>
              </a:spcAft>
              <a:buClr>
                <a:schemeClr val="dk1"/>
              </a:buClr>
              <a:buSzPts val="2400"/>
              <a:buChar char="•"/>
              <a:defRPr sz="2400"/>
            </a:lvl9pPr>
          </a:lstStyle>
          <a:p/>
        </p:txBody>
      </p:sp>
      <p:sp>
        <p:nvSpPr>
          <p:cNvPr id="189" name="Google Shape;189;p64"/>
          <p:cNvSpPr txBox="1"/>
          <p:nvPr>
            <p:ph idx="2" type="body"/>
          </p:nvPr>
        </p:nvSpPr>
        <p:spPr>
          <a:xfrm>
            <a:off x="6197600" y="1600202"/>
            <a:ext cx="5384800" cy="4525963"/>
          </a:xfrm>
          <a:prstGeom prst="rect">
            <a:avLst/>
          </a:prstGeom>
          <a:noFill/>
          <a:ln>
            <a:noFill/>
          </a:ln>
        </p:spPr>
        <p:txBody>
          <a:bodyPr anchorCtr="0" anchor="t" bIns="60925" lIns="121875" spcFirstLastPara="1" rIns="121875" wrap="square" tIns="60925">
            <a:normAutofit/>
          </a:bodyPr>
          <a:lstStyle>
            <a:lvl1pPr indent="-463550" lvl="0" marL="457200" algn="l">
              <a:lnSpc>
                <a:spcPct val="100000"/>
              </a:lnSpc>
              <a:spcBef>
                <a:spcPts val="740"/>
              </a:spcBef>
              <a:spcAft>
                <a:spcPts val="0"/>
              </a:spcAft>
              <a:buClr>
                <a:schemeClr val="dk1"/>
              </a:buClr>
              <a:buSzPts val="3700"/>
              <a:buChar char="•"/>
              <a:defRPr sz="3700"/>
            </a:lvl1pPr>
            <a:lvl2pPr indent="-431800" lvl="1" marL="914400" algn="l">
              <a:lnSpc>
                <a:spcPct val="100000"/>
              </a:lnSpc>
              <a:spcBef>
                <a:spcPts val="640"/>
              </a:spcBef>
              <a:spcAft>
                <a:spcPts val="0"/>
              </a:spcAft>
              <a:buClr>
                <a:schemeClr val="dk1"/>
              </a:buClr>
              <a:buSzPts val="3200"/>
              <a:buChar char="–"/>
              <a:defRPr sz="3200"/>
            </a:lvl2pPr>
            <a:lvl3pPr indent="-400050" lvl="2" marL="1371600" algn="l">
              <a:lnSpc>
                <a:spcPct val="100000"/>
              </a:lnSpc>
              <a:spcBef>
                <a:spcPts val="540"/>
              </a:spcBef>
              <a:spcAft>
                <a:spcPts val="0"/>
              </a:spcAft>
              <a:buClr>
                <a:schemeClr val="dk1"/>
              </a:buClr>
              <a:buSzPts val="2700"/>
              <a:buChar char="•"/>
              <a:defRPr sz="2700"/>
            </a:lvl3pPr>
            <a:lvl4pPr indent="-381000" lvl="3" marL="1828800" algn="l">
              <a:lnSpc>
                <a:spcPct val="100000"/>
              </a:lnSpc>
              <a:spcBef>
                <a:spcPts val="480"/>
              </a:spcBef>
              <a:spcAft>
                <a:spcPts val="0"/>
              </a:spcAft>
              <a:buClr>
                <a:schemeClr val="dk1"/>
              </a:buClr>
              <a:buSzPts val="2400"/>
              <a:buChar char="–"/>
              <a:defRPr sz="2400"/>
            </a:lvl4pPr>
            <a:lvl5pPr indent="-381000" lvl="4" marL="2286000" algn="l">
              <a:lnSpc>
                <a:spcPct val="100000"/>
              </a:lnSpc>
              <a:spcBef>
                <a:spcPts val="480"/>
              </a:spcBef>
              <a:spcAft>
                <a:spcPts val="0"/>
              </a:spcAft>
              <a:buClr>
                <a:schemeClr val="dk1"/>
              </a:buClr>
              <a:buSzPts val="2400"/>
              <a:buChar char="»"/>
              <a:defRPr sz="2400"/>
            </a:lvl5pPr>
            <a:lvl6pPr indent="-381000" lvl="5" marL="2743200" algn="l">
              <a:lnSpc>
                <a:spcPct val="100000"/>
              </a:lnSpc>
              <a:spcBef>
                <a:spcPts val="480"/>
              </a:spcBef>
              <a:spcAft>
                <a:spcPts val="0"/>
              </a:spcAft>
              <a:buClr>
                <a:schemeClr val="dk1"/>
              </a:buClr>
              <a:buSzPts val="2400"/>
              <a:buChar char="•"/>
              <a:defRPr sz="2400"/>
            </a:lvl6pPr>
            <a:lvl7pPr indent="-381000" lvl="6" marL="3200400" algn="l">
              <a:lnSpc>
                <a:spcPct val="100000"/>
              </a:lnSpc>
              <a:spcBef>
                <a:spcPts val="480"/>
              </a:spcBef>
              <a:spcAft>
                <a:spcPts val="0"/>
              </a:spcAft>
              <a:buClr>
                <a:schemeClr val="dk1"/>
              </a:buClr>
              <a:buSzPts val="2400"/>
              <a:buChar char="•"/>
              <a:defRPr sz="2400"/>
            </a:lvl7pPr>
            <a:lvl8pPr indent="-381000" lvl="7" marL="3657600" algn="l">
              <a:lnSpc>
                <a:spcPct val="100000"/>
              </a:lnSpc>
              <a:spcBef>
                <a:spcPts val="480"/>
              </a:spcBef>
              <a:spcAft>
                <a:spcPts val="0"/>
              </a:spcAft>
              <a:buClr>
                <a:schemeClr val="dk1"/>
              </a:buClr>
              <a:buSzPts val="2400"/>
              <a:buChar char="•"/>
              <a:defRPr sz="2400"/>
            </a:lvl8pPr>
            <a:lvl9pPr indent="-381000" lvl="8" marL="4114800" algn="l">
              <a:lnSpc>
                <a:spcPct val="100000"/>
              </a:lnSpc>
              <a:spcBef>
                <a:spcPts val="480"/>
              </a:spcBef>
              <a:spcAft>
                <a:spcPts val="0"/>
              </a:spcAft>
              <a:buClr>
                <a:schemeClr val="dk1"/>
              </a:buClr>
              <a:buSzPts val="2400"/>
              <a:buChar char="•"/>
              <a:defRPr sz="2400"/>
            </a:lvl9pPr>
          </a:lstStyle>
          <a:p/>
        </p:txBody>
      </p:sp>
      <p:sp>
        <p:nvSpPr>
          <p:cNvPr id="190" name="Google Shape;190;p64"/>
          <p:cNvSpPr txBox="1"/>
          <p:nvPr>
            <p:ph idx="10" type="dt"/>
          </p:nvPr>
        </p:nvSpPr>
        <p:spPr>
          <a:xfrm>
            <a:off x="609600" y="6356352"/>
            <a:ext cx="2844800" cy="365125"/>
          </a:xfrm>
          <a:prstGeom prst="rect">
            <a:avLst/>
          </a:prstGeom>
          <a:noFill/>
          <a:ln>
            <a:noFill/>
          </a:ln>
        </p:spPr>
        <p:txBody>
          <a:bodyPr anchorCtr="0" anchor="ctr" bIns="60925" lIns="121875" spcFirstLastPara="1" rIns="121875" wrap="square" tIns="60925">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91" name="Google Shape;191;p64"/>
          <p:cNvSpPr txBox="1"/>
          <p:nvPr>
            <p:ph idx="11" type="ftr"/>
          </p:nvPr>
        </p:nvSpPr>
        <p:spPr>
          <a:xfrm>
            <a:off x="4165601" y="6356352"/>
            <a:ext cx="3860800" cy="365125"/>
          </a:xfrm>
          <a:prstGeom prst="rect">
            <a:avLst/>
          </a:prstGeom>
          <a:noFill/>
          <a:ln>
            <a:noFill/>
          </a:ln>
        </p:spPr>
        <p:txBody>
          <a:bodyPr anchorCtr="0" anchor="ctr" bIns="60925" lIns="121875" spcFirstLastPara="1" rIns="121875" wrap="square" tIns="60925">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92" name="Google Shape;192;p64"/>
          <p:cNvSpPr txBox="1"/>
          <p:nvPr>
            <p:ph idx="12" type="sldNum"/>
          </p:nvPr>
        </p:nvSpPr>
        <p:spPr>
          <a:xfrm>
            <a:off x="8737601" y="6356352"/>
            <a:ext cx="2844800" cy="365125"/>
          </a:xfrm>
          <a:prstGeom prst="rect">
            <a:avLst/>
          </a:prstGeom>
          <a:noFill/>
          <a:ln>
            <a:noFill/>
          </a:ln>
        </p:spPr>
        <p:txBody>
          <a:bodyPr anchorCtr="0" anchor="ctr" bIns="60925" lIns="121875" spcFirstLastPara="1" rIns="121875" wrap="square" tIns="60925">
            <a:noAutofit/>
          </a:bodyPr>
          <a:lstStyle>
            <a:lvl1pPr indent="0" lvl="0"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3" name="Shape 193"/>
        <p:cNvGrpSpPr/>
        <p:nvPr/>
      </p:nvGrpSpPr>
      <p:grpSpPr>
        <a:xfrm>
          <a:off x="0" y="0"/>
          <a:ext cx="0" cy="0"/>
          <a:chOff x="0" y="0"/>
          <a:chExt cx="0" cy="0"/>
        </a:xfrm>
      </p:grpSpPr>
      <p:sp>
        <p:nvSpPr>
          <p:cNvPr id="194" name="Google Shape;194;p65"/>
          <p:cNvSpPr txBox="1"/>
          <p:nvPr>
            <p:ph type="title"/>
          </p:nvPr>
        </p:nvSpPr>
        <p:spPr>
          <a:xfrm>
            <a:off x="609600" y="274639"/>
            <a:ext cx="10972801" cy="711081"/>
          </a:xfrm>
          <a:prstGeom prst="rect">
            <a:avLst/>
          </a:prstGeom>
          <a:noFill/>
          <a:ln>
            <a:noFill/>
          </a:ln>
        </p:spPr>
        <p:txBody>
          <a:bodyPr anchorCtr="0" anchor="ctr" bIns="60925" lIns="121875" spcFirstLastPara="1" rIns="121875" wrap="square" tIns="60925">
            <a:normAutofit/>
          </a:bodyPr>
          <a:lstStyle>
            <a:lvl1pPr lvl="0" algn="l">
              <a:lnSpc>
                <a:spcPct val="100000"/>
              </a:lnSpc>
              <a:spcBef>
                <a:spcPts val="0"/>
              </a:spcBef>
              <a:spcAft>
                <a:spcPts val="0"/>
              </a:spcAft>
              <a:buClr>
                <a:schemeClr val="dk1"/>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65"/>
          <p:cNvSpPr txBox="1"/>
          <p:nvPr>
            <p:ph idx="1" type="body"/>
          </p:nvPr>
        </p:nvSpPr>
        <p:spPr>
          <a:xfrm>
            <a:off x="609600" y="1535114"/>
            <a:ext cx="5386917" cy="639763"/>
          </a:xfrm>
          <a:prstGeom prst="rect">
            <a:avLst/>
          </a:prstGeom>
          <a:noFill/>
          <a:ln>
            <a:noFill/>
          </a:ln>
        </p:spPr>
        <p:txBody>
          <a:bodyPr anchorCtr="0" anchor="b" bIns="60925" lIns="121875" spcFirstLastPara="1" rIns="121875" wrap="square" tIns="60925">
            <a:normAutofit/>
          </a:bodyPr>
          <a:lstStyle>
            <a:lvl1pPr indent="-228600" lvl="0" marL="457200" algn="l">
              <a:lnSpc>
                <a:spcPct val="100000"/>
              </a:lnSpc>
              <a:spcBef>
                <a:spcPts val="640"/>
              </a:spcBef>
              <a:spcAft>
                <a:spcPts val="0"/>
              </a:spcAft>
              <a:buClr>
                <a:schemeClr val="dk1"/>
              </a:buClr>
              <a:buSzPts val="3200"/>
              <a:buNone/>
              <a:defRPr b="1" sz="3200"/>
            </a:lvl1pPr>
            <a:lvl2pPr indent="-228600" lvl="1" marL="914400" algn="l">
              <a:lnSpc>
                <a:spcPct val="100000"/>
              </a:lnSpc>
              <a:spcBef>
                <a:spcPts val="540"/>
              </a:spcBef>
              <a:spcAft>
                <a:spcPts val="0"/>
              </a:spcAft>
              <a:buClr>
                <a:schemeClr val="dk1"/>
              </a:buClr>
              <a:buSzPts val="2700"/>
              <a:buNone/>
              <a:defRPr b="1" sz="2700"/>
            </a:lvl2pPr>
            <a:lvl3pPr indent="-228600" lvl="2" marL="1371600" algn="l">
              <a:lnSpc>
                <a:spcPct val="100000"/>
              </a:lnSpc>
              <a:spcBef>
                <a:spcPts val="480"/>
              </a:spcBef>
              <a:spcAft>
                <a:spcPts val="0"/>
              </a:spcAft>
              <a:buClr>
                <a:schemeClr val="dk1"/>
              </a:buClr>
              <a:buSzPts val="2400"/>
              <a:buNone/>
              <a:defRPr b="1" sz="2400"/>
            </a:lvl3pPr>
            <a:lvl4pPr indent="-228600" lvl="3" marL="1828800" algn="l">
              <a:lnSpc>
                <a:spcPct val="100000"/>
              </a:lnSpc>
              <a:spcBef>
                <a:spcPts val="420"/>
              </a:spcBef>
              <a:spcAft>
                <a:spcPts val="0"/>
              </a:spcAft>
              <a:buClr>
                <a:schemeClr val="dk1"/>
              </a:buClr>
              <a:buSzPts val="2100"/>
              <a:buNone/>
              <a:defRPr b="1" sz="2100"/>
            </a:lvl4pPr>
            <a:lvl5pPr indent="-228600" lvl="4" marL="2286000" algn="l">
              <a:lnSpc>
                <a:spcPct val="100000"/>
              </a:lnSpc>
              <a:spcBef>
                <a:spcPts val="420"/>
              </a:spcBef>
              <a:spcAft>
                <a:spcPts val="0"/>
              </a:spcAft>
              <a:buClr>
                <a:schemeClr val="dk1"/>
              </a:buClr>
              <a:buSzPts val="2100"/>
              <a:buNone/>
              <a:defRPr b="1" sz="2100"/>
            </a:lvl5pPr>
            <a:lvl6pPr indent="-228600" lvl="5" marL="2743200" algn="l">
              <a:lnSpc>
                <a:spcPct val="100000"/>
              </a:lnSpc>
              <a:spcBef>
                <a:spcPts val="420"/>
              </a:spcBef>
              <a:spcAft>
                <a:spcPts val="0"/>
              </a:spcAft>
              <a:buClr>
                <a:schemeClr val="dk1"/>
              </a:buClr>
              <a:buSzPts val="2100"/>
              <a:buNone/>
              <a:defRPr b="1" sz="2100"/>
            </a:lvl6pPr>
            <a:lvl7pPr indent="-228600" lvl="6" marL="3200400" algn="l">
              <a:lnSpc>
                <a:spcPct val="100000"/>
              </a:lnSpc>
              <a:spcBef>
                <a:spcPts val="420"/>
              </a:spcBef>
              <a:spcAft>
                <a:spcPts val="0"/>
              </a:spcAft>
              <a:buClr>
                <a:schemeClr val="dk1"/>
              </a:buClr>
              <a:buSzPts val="2100"/>
              <a:buNone/>
              <a:defRPr b="1" sz="2100"/>
            </a:lvl7pPr>
            <a:lvl8pPr indent="-228600" lvl="7" marL="3657600" algn="l">
              <a:lnSpc>
                <a:spcPct val="100000"/>
              </a:lnSpc>
              <a:spcBef>
                <a:spcPts val="420"/>
              </a:spcBef>
              <a:spcAft>
                <a:spcPts val="0"/>
              </a:spcAft>
              <a:buClr>
                <a:schemeClr val="dk1"/>
              </a:buClr>
              <a:buSzPts val="2100"/>
              <a:buNone/>
              <a:defRPr b="1" sz="2100"/>
            </a:lvl8pPr>
            <a:lvl9pPr indent="-228600" lvl="8" marL="4114800" algn="l">
              <a:lnSpc>
                <a:spcPct val="100000"/>
              </a:lnSpc>
              <a:spcBef>
                <a:spcPts val="420"/>
              </a:spcBef>
              <a:spcAft>
                <a:spcPts val="0"/>
              </a:spcAft>
              <a:buClr>
                <a:schemeClr val="dk1"/>
              </a:buClr>
              <a:buSzPts val="2100"/>
              <a:buNone/>
              <a:defRPr b="1" sz="2100"/>
            </a:lvl9pPr>
          </a:lstStyle>
          <a:p/>
        </p:txBody>
      </p:sp>
      <p:sp>
        <p:nvSpPr>
          <p:cNvPr id="196" name="Google Shape;196;p65"/>
          <p:cNvSpPr txBox="1"/>
          <p:nvPr>
            <p:ph idx="2" type="body"/>
          </p:nvPr>
        </p:nvSpPr>
        <p:spPr>
          <a:xfrm>
            <a:off x="609600" y="2174875"/>
            <a:ext cx="5386917" cy="3951288"/>
          </a:xfrm>
          <a:prstGeom prst="rect">
            <a:avLst/>
          </a:prstGeom>
          <a:noFill/>
          <a:ln>
            <a:noFill/>
          </a:ln>
        </p:spPr>
        <p:txBody>
          <a:bodyPr anchorCtr="0" anchor="t" bIns="60925" lIns="121875" spcFirstLastPara="1" rIns="121875" wrap="square" tIns="60925">
            <a:normAutofit/>
          </a:bodyPr>
          <a:lstStyle>
            <a:lvl1pPr indent="-431800" lvl="0" marL="457200" algn="l">
              <a:lnSpc>
                <a:spcPct val="100000"/>
              </a:lnSpc>
              <a:spcBef>
                <a:spcPts val="640"/>
              </a:spcBef>
              <a:spcAft>
                <a:spcPts val="0"/>
              </a:spcAft>
              <a:buClr>
                <a:schemeClr val="dk1"/>
              </a:buClr>
              <a:buSzPts val="3200"/>
              <a:buChar char="•"/>
              <a:defRPr sz="3200"/>
            </a:lvl1pPr>
            <a:lvl2pPr indent="-400050" lvl="1" marL="914400" algn="l">
              <a:lnSpc>
                <a:spcPct val="100000"/>
              </a:lnSpc>
              <a:spcBef>
                <a:spcPts val="540"/>
              </a:spcBef>
              <a:spcAft>
                <a:spcPts val="0"/>
              </a:spcAft>
              <a:buClr>
                <a:schemeClr val="dk1"/>
              </a:buClr>
              <a:buSzPts val="2700"/>
              <a:buChar char="–"/>
              <a:defRPr sz="2700"/>
            </a:lvl2pPr>
            <a:lvl3pPr indent="-381000" lvl="2" marL="1371600" algn="l">
              <a:lnSpc>
                <a:spcPct val="100000"/>
              </a:lnSpc>
              <a:spcBef>
                <a:spcPts val="480"/>
              </a:spcBef>
              <a:spcAft>
                <a:spcPts val="0"/>
              </a:spcAft>
              <a:buClr>
                <a:schemeClr val="dk1"/>
              </a:buClr>
              <a:buSzPts val="2400"/>
              <a:buChar char="•"/>
              <a:defRPr sz="2400"/>
            </a:lvl3pPr>
            <a:lvl4pPr indent="-361950" lvl="3" marL="1828800" algn="l">
              <a:lnSpc>
                <a:spcPct val="100000"/>
              </a:lnSpc>
              <a:spcBef>
                <a:spcPts val="420"/>
              </a:spcBef>
              <a:spcAft>
                <a:spcPts val="0"/>
              </a:spcAft>
              <a:buClr>
                <a:schemeClr val="dk1"/>
              </a:buClr>
              <a:buSzPts val="2100"/>
              <a:buChar char="–"/>
              <a:defRPr sz="2100"/>
            </a:lvl4pPr>
            <a:lvl5pPr indent="-361950" lvl="4" marL="2286000" algn="l">
              <a:lnSpc>
                <a:spcPct val="100000"/>
              </a:lnSpc>
              <a:spcBef>
                <a:spcPts val="420"/>
              </a:spcBef>
              <a:spcAft>
                <a:spcPts val="0"/>
              </a:spcAft>
              <a:buClr>
                <a:schemeClr val="dk1"/>
              </a:buClr>
              <a:buSzPts val="2100"/>
              <a:buChar char="»"/>
              <a:defRPr sz="2100"/>
            </a:lvl5pPr>
            <a:lvl6pPr indent="-361950" lvl="5" marL="2743200" algn="l">
              <a:lnSpc>
                <a:spcPct val="100000"/>
              </a:lnSpc>
              <a:spcBef>
                <a:spcPts val="420"/>
              </a:spcBef>
              <a:spcAft>
                <a:spcPts val="0"/>
              </a:spcAft>
              <a:buClr>
                <a:schemeClr val="dk1"/>
              </a:buClr>
              <a:buSzPts val="2100"/>
              <a:buChar char="•"/>
              <a:defRPr sz="2100"/>
            </a:lvl6pPr>
            <a:lvl7pPr indent="-361950" lvl="6" marL="3200400" algn="l">
              <a:lnSpc>
                <a:spcPct val="100000"/>
              </a:lnSpc>
              <a:spcBef>
                <a:spcPts val="420"/>
              </a:spcBef>
              <a:spcAft>
                <a:spcPts val="0"/>
              </a:spcAft>
              <a:buClr>
                <a:schemeClr val="dk1"/>
              </a:buClr>
              <a:buSzPts val="2100"/>
              <a:buChar char="•"/>
              <a:defRPr sz="2100"/>
            </a:lvl7pPr>
            <a:lvl8pPr indent="-361950" lvl="7" marL="3657600" algn="l">
              <a:lnSpc>
                <a:spcPct val="100000"/>
              </a:lnSpc>
              <a:spcBef>
                <a:spcPts val="420"/>
              </a:spcBef>
              <a:spcAft>
                <a:spcPts val="0"/>
              </a:spcAft>
              <a:buClr>
                <a:schemeClr val="dk1"/>
              </a:buClr>
              <a:buSzPts val="2100"/>
              <a:buChar char="•"/>
              <a:defRPr sz="2100"/>
            </a:lvl8pPr>
            <a:lvl9pPr indent="-361950" lvl="8" marL="4114800" algn="l">
              <a:lnSpc>
                <a:spcPct val="100000"/>
              </a:lnSpc>
              <a:spcBef>
                <a:spcPts val="420"/>
              </a:spcBef>
              <a:spcAft>
                <a:spcPts val="0"/>
              </a:spcAft>
              <a:buClr>
                <a:schemeClr val="dk1"/>
              </a:buClr>
              <a:buSzPts val="2100"/>
              <a:buChar char="•"/>
              <a:defRPr sz="2100"/>
            </a:lvl9pPr>
          </a:lstStyle>
          <a:p/>
        </p:txBody>
      </p:sp>
      <p:sp>
        <p:nvSpPr>
          <p:cNvPr id="197" name="Google Shape;197;p65"/>
          <p:cNvSpPr txBox="1"/>
          <p:nvPr>
            <p:ph idx="3" type="body"/>
          </p:nvPr>
        </p:nvSpPr>
        <p:spPr>
          <a:xfrm>
            <a:off x="6193369" y="1535114"/>
            <a:ext cx="5389033" cy="639763"/>
          </a:xfrm>
          <a:prstGeom prst="rect">
            <a:avLst/>
          </a:prstGeom>
          <a:noFill/>
          <a:ln>
            <a:noFill/>
          </a:ln>
        </p:spPr>
        <p:txBody>
          <a:bodyPr anchorCtr="0" anchor="b" bIns="60925" lIns="121875" spcFirstLastPara="1" rIns="121875" wrap="square" tIns="60925">
            <a:normAutofit/>
          </a:bodyPr>
          <a:lstStyle>
            <a:lvl1pPr indent="-228600" lvl="0" marL="457200" algn="l">
              <a:lnSpc>
                <a:spcPct val="100000"/>
              </a:lnSpc>
              <a:spcBef>
                <a:spcPts val="640"/>
              </a:spcBef>
              <a:spcAft>
                <a:spcPts val="0"/>
              </a:spcAft>
              <a:buClr>
                <a:schemeClr val="dk1"/>
              </a:buClr>
              <a:buSzPts val="3200"/>
              <a:buNone/>
              <a:defRPr b="1" sz="3200"/>
            </a:lvl1pPr>
            <a:lvl2pPr indent="-228600" lvl="1" marL="914400" algn="l">
              <a:lnSpc>
                <a:spcPct val="100000"/>
              </a:lnSpc>
              <a:spcBef>
                <a:spcPts val="540"/>
              </a:spcBef>
              <a:spcAft>
                <a:spcPts val="0"/>
              </a:spcAft>
              <a:buClr>
                <a:schemeClr val="dk1"/>
              </a:buClr>
              <a:buSzPts val="2700"/>
              <a:buNone/>
              <a:defRPr b="1" sz="2700"/>
            </a:lvl2pPr>
            <a:lvl3pPr indent="-228600" lvl="2" marL="1371600" algn="l">
              <a:lnSpc>
                <a:spcPct val="100000"/>
              </a:lnSpc>
              <a:spcBef>
                <a:spcPts val="480"/>
              </a:spcBef>
              <a:spcAft>
                <a:spcPts val="0"/>
              </a:spcAft>
              <a:buClr>
                <a:schemeClr val="dk1"/>
              </a:buClr>
              <a:buSzPts val="2400"/>
              <a:buNone/>
              <a:defRPr b="1" sz="2400"/>
            </a:lvl3pPr>
            <a:lvl4pPr indent="-228600" lvl="3" marL="1828800" algn="l">
              <a:lnSpc>
                <a:spcPct val="100000"/>
              </a:lnSpc>
              <a:spcBef>
                <a:spcPts val="420"/>
              </a:spcBef>
              <a:spcAft>
                <a:spcPts val="0"/>
              </a:spcAft>
              <a:buClr>
                <a:schemeClr val="dk1"/>
              </a:buClr>
              <a:buSzPts val="2100"/>
              <a:buNone/>
              <a:defRPr b="1" sz="2100"/>
            </a:lvl4pPr>
            <a:lvl5pPr indent="-228600" lvl="4" marL="2286000" algn="l">
              <a:lnSpc>
                <a:spcPct val="100000"/>
              </a:lnSpc>
              <a:spcBef>
                <a:spcPts val="420"/>
              </a:spcBef>
              <a:spcAft>
                <a:spcPts val="0"/>
              </a:spcAft>
              <a:buClr>
                <a:schemeClr val="dk1"/>
              </a:buClr>
              <a:buSzPts val="2100"/>
              <a:buNone/>
              <a:defRPr b="1" sz="2100"/>
            </a:lvl5pPr>
            <a:lvl6pPr indent="-228600" lvl="5" marL="2743200" algn="l">
              <a:lnSpc>
                <a:spcPct val="100000"/>
              </a:lnSpc>
              <a:spcBef>
                <a:spcPts val="420"/>
              </a:spcBef>
              <a:spcAft>
                <a:spcPts val="0"/>
              </a:spcAft>
              <a:buClr>
                <a:schemeClr val="dk1"/>
              </a:buClr>
              <a:buSzPts val="2100"/>
              <a:buNone/>
              <a:defRPr b="1" sz="2100"/>
            </a:lvl6pPr>
            <a:lvl7pPr indent="-228600" lvl="6" marL="3200400" algn="l">
              <a:lnSpc>
                <a:spcPct val="100000"/>
              </a:lnSpc>
              <a:spcBef>
                <a:spcPts val="420"/>
              </a:spcBef>
              <a:spcAft>
                <a:spcPts val="0"/>
              </a:spcAft>
              <a:buClr>
                <a:schemeClr val="dk1"/>
              </a:buClr>
              <a:buSzPts val="2100"/>
              <a:buNone/>
              <a:defRPr b="1" sz="2100"/>
            </a:lvl7pPr>
            <a:lvl8pPr indent="-228600" lvl="7" marL="3657600" algn="l">
              <a:lnSpc>
                <a:spcPct val="100000"/>
              </a:lnSpc>
              <a:spcBef>
                <a:spcPts val="420"/>
              </a:spcBef>
              <a:spcAft>
                <a:spcPts val="0"/>
              </a:spcAft>
              <a:buClr>
                <a:schemeClr val="dk1"/>
              </a:buClr>
              <a:buSzPts val="2100"/>
              <a:buNone/>
              <a:defRPr b="1" sz="2100"/>
            </a:lvl8pPr>
            <a:lvl9pPr indent="-228600" lvl="8" marL="4114800" algn="l">
              <a:lnSpc>
                <a:spcPct val="100000"/>
              </a:lnSpc>
              <a:spcBef>
                <a:spcPts val="420"/>
              </a:spcBef>
              <a:spcAft>
                <a:spcPts val="0"/>
              </a:spcAft>
              <a:buClr>
                <a:schemeClr val="dk1"/>
              </a:buClr>
              <a:buSzPts val="2100"/>
              <a:buNone/>
              <a:defRPr b="1" sz="2100"/>
            </a:lvl9pPr>
          </a:lstStyle>
          <a:p/>
        </p:txBody>
      </p:sp>
      <p:sp>
        <p:nvSpPr>
          <p:cNvPr id="198" name="Google Shape;198;p65"/>
          <p:cNvSpPr txBox="1"/>
          <p:nvPr>
            <p:ph idx="4" type="body"/>
          </p:nvPr>
        </p:nvSpPr>
        <p:spPr>
          <a:xfrm>
            <a:off x="6193369" y="2174875"/>
            <a:ext cx="5389033" cy="3951288"/>
          </a:xfrm>
          <a:prstGeom prst="rect">
            <a:avLst/>
          </a:prstGeom>
          <a:noFill/>
          <a:ln>
            <a:noFill/>
          </a:ln>
        </p:spPr>
        <p:txBody>
          <a:bodyPr anchorCtr="0" anchor="t" bIns="60925" lIns="121875" spcFirstLastPara="1" rIns="121875" wrap="square" tIns="60925">
            <a:normAutofit/>
          </a:bodyPr>
          <a:lstStyle>
            <a:lvl1pPr indent="-431800" lvl="0" marL="457200" algn="l">
              <a:lnSpc>
                <a:spcPct val="100000"/>
              </a:lnSpc>
              <a:spcBef>
                <a:spcPts val="640"/>
              </a:spcBef>
              <a:spcAft>
                <a:spcPts val="0"/>
              </a:spcAft>
              <a:buClr>
                <a:schemeClr val="dk1"/>
              </a:buClr>
              <a:buSzPts val="3200"/>
              <a:buChar char="•"/>
              <a:defRPr sz="3200"/>
            </a:lvl1pPr>
            <a:lvl2pPr indent="-400050" lvl="1" marL="914400" algn="l">
              <a:lnSpc>
                <a:spcPct val="100000"/>
              </a:lnSpc>
              <a:spcBef>
                <a:spcPts val="540"/>
              </a:spcBef>
              <a:spcAft>
                <a:spcPts val="0"/>
              </a:spcAft>
              <a:buClr>
                <a:schemeClr val="dk1"/>
              </a:buClr>
              <a:buSzPts val="2700"/>
              <a:buChar char="–"/>
              <a:defRPr sz="2700"/>
            </a:lvl2pPr>
            <a:lvl3pPr indent="-381000" lvl="2" marL="1371600" algn="l">
              <a:lnSpc>
                <a:spcPct val="100000"/>
              </a:lnSpc>
              <a:spcBef>
                <a:spcPts val="480"/>
              </a:spcBef>
              <a:spcAft>
                <a:spcPts val="0"/>
              </a:spcAft>
              <a:buClr>
                <a:schemeClr val="dk1"/>
              </a:buClr>
              <a:buSzPts val="2400"/>
              <a:buChar char="•"/>
              <a:defRPr sz="2400"/>
            </a:lvl3pPr>
            <a:lvl4pPr indent="-361950" lvl="3" marL="1828800" algn="l">
              <a:lnSpc>
                <a:spcPct val="100000"/>
              </a:lnSpc>
              <a:spcBef>
                <a:spcPts val="420"/>
              </a:spcBef>
              <a:spcAft>
                <a:spcPts val="0"/>
              </a:spcAft>
              <a:buClr>
                <a:schemeClr val="dk1"/>
              </a:buClr>
              <a:buSzPts val="2100"/>
              <a:buChar char="–"/>
              <a:defRPr sz="2100"/>
            </a:lvl4pPr>
            <a:lvl5pPr indent="-361950" lvl="4" marL="2286000" algn="l">
              <a:lnSpc>
                <a:spcPct val="100000"/>
              </a:lnSpc>
              <a:spcBef>
                <a:spcPts val="420"/>
              </a:spcBef>
              <a:spcAft>
                <a:spcPts val="0"/>
              </a:spcAft>
              <a:buClr>
                <a:schemeClr val="dk1"/>
              </a:buClr>
              <a:buSzPts val="2100"/>
              <a:buChar char="»"/>
              <a:defRPr sz="2100"/>
            </a:lvl5pPr>
            <a:lvl6pPr indent="-361950" lvl="5" marL="2743200" algn="l">
              <a:lnSpc>
                <a:spcPct val="100000"/>
              </a:lnSpc>
              <a:spcBef>
                <a:spcPts val="420"/>
              </a:spcBef>
              <a:spcAft>
                <a:spcPts val="0"/>
              </a:spcAft>
              <a:buClr>
                <a:schemeClr val="dk1"/>
              </a:buClr>
              <a:buSzPts val="2100"/>
              <a:buChar char="•"/>
              <a:defRPr sz="2100"/>
            </a:lvl6pPr>
            <a:lvl7pPr indent="-361950" lvl="6" marL="3200400" algn="l">
              <a:lnSpc>
                <a:spcPct val="100000"/>
              </a:lnSpc>
              <a:spcBef>
                <a:spcPts val="420"/>
              </a:spcBef>
              <a:spcAft>
                <a:spcPts val="0"/>
              </a:spcAft>
              <a:buClr>
                <a:schemeClr val="dk1"/>
              </a:buClr>
              <a:buSzPts val="2100"/>
              <a:buChar char="•"/>
              <a:defRPr sz="2100"/>
            </a:lvl7pPr>
            <a:lvl8pPr indent="-361950" lvl="7" marL="3657600" algn="l">
              <a:lnSpc>
                <a:spcPct val="100000"/>
              </a:lnSpc>
              <a:spcBef>
                <a:spcPts val="420"/>
              </a:spcBef>
              <a:spcAft>
                <a:spcPts val="0"/>
              </a:spcAft>
              <a:buClr>
                <a:schemeClr val="dk1"/>
              </a:buClr>
              <a:buSzPts val="2100"/>
              <a:buChar char="•"/>
              <a:defRPr sz="2100"/>
            </a:lvl8pPr>
            <a:lvl9pPr indent="-361950" lvl="8" marL="4114800" algn="l">
              <a:lnSpc>
                <a:spcPct val="100000"/>
              </a:lnSpc>
              <a:spcBef>
                <a:spcPts val="420"/>
              </a:spcBef>
              <a:spcAft>
                <a:spcPts val="0"/>
              </a:spcAft>
              <a:buClr>
                <a:schemeClr val="dk1"/>
              </a:buClr>
              <a:buSzPts val="2100"/>
              <a:buChar char="•"/>
              <a:defRPr sz="2100"/>
            </a:lvl9pPr>
          </a:lstStyle>
          <a:p/>
        </p:txBody>
      </p:sp>
      <p:sp>
        <p:nvSpPr>
          <p:cNvPr id="199" name="Google Shape;199;p65"/>
          <p:cNvSpPr txBox="1"/>
          <p:nvPr>
            <p:ph idx="10" type="dt"/>
          </p:nvPr>
        </p:nvSpPr>
        <p:spPr>
          <a:xfrm>
            <a:off x="609600" y="6356352"/>
            <a:ext cx="2844800" cy="365125"/>
          </a:xfrm>
          <a:prstGeom prst="rect">
            <a:avLst/>
          </a:prstGeom>
          <a:noFill/>
          <a:ln>
            <a:noFill/>
          </a:ln>
        </p:spPr>
        <p:txBody>
          <a:bodyPr anchorCtr="0" anchor="ctr" bIns="60925" lIns="121875" spcFirstLastPara="1" rIns="121875" wrap="square" tIns="60925">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00" name="Google Shape;200;p65"/>
          <p:cNvSpPr txBox="1"/>
          <p:nvPr>
            <p:ph idx="11" type="ftr"/>
          </p:nvPr>
        </p:nvSpPr>
        <p:spPr>
          <a:xfrm>
            <a:off x="4165601" y="6356352"/>
            <a:ext cx="3860800" cy="365125"/>
          </a:xfrm>
          <a:prstGeom prst="rect">
            <a:avLst/>
          </a:prstGeom>
          <a:noFill/>
          <a:ln>
            <a:noFill/>
          </a:ln>
        </p:spPr>
        <p:txBody>
          <a:bodyPr anchorCtr="0" anchor="ctr" bIns="60925" lIns="121875" spcFirstLastPara="1" rIns="121875" wrap="square" tIns="60925">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01" name="Google Shape;201;p65"/>
          <p:cNvSpPr txBox="1"/>
          <p:nvPr>
            <p:ph idx="12" type="sldNum"/>
          </p:nvPr>
        </p:nvSpPr>
        <p:spPr>
          <a:xfrm>
            <a:off x="8737601" y="6356352"/>
            <a:ext cx="2844800" cy="365125"/>
          </a:xfrm>
          <a:prstGeom prst="rect">
            <a:avLst/>
          </a:prstGeom>
          <a:noFill/>
          <a:ln>
            <a:noFill/>
          </a:ln>
        </p:spPr>
        <p:txBody>
          <a:bodyPr anchorCtr="0" anchor="ctr" bIns="60925" lIns="121875" spcFirstLastPara="1" rIns="121875" wrap="square" tIns="60925">
            <a:noAutofit/>
          </a:bodyPr>
          <a:lstStyle>
            <a:lvl1pPr indent="0" lvl="0"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2" name="Shape 202"/>
        <p:cNvGrpSpPr/>
        <p:nvPr/>
      </p:nvGrpSpPr>
      <p:grpSpPr>
        <a:xfrm>
          <a:off x="0" y="0"/>
          <a:ext cx="0" cy="0"/>
          <a:chOff x="0" y="0"/>
          <a:chExt cx="0" cy="0"/>
        </a:xfrm>
      </p:grpSpPr>
      <p:sp>
        <p:nvSpPr>
          <p:cNvPr id="203" name="Google Shape;203;p66"/>
          <p:cNvSpPr txBox="1"/>
          <p:nvPr>
            <p:ph type="title"/>
          </p:nvPr>
        </p:nvSpPr>
        <p:spPr>
          <a:xfrm>
            <a:off x="609602" y="273050"/>
            <a:ext cx="4011084" cy="1162051"/>
          </a:xfrm>
          <a:prstGeom prst="rect">
            <a:avLst/>
          </a:prstGeom>
          <a:noFill/>
          <a:ln>
            <a:noFill/>
          </a:ln>
        </p:spPr>
        <p:txBody>
          <a:bodyPr anchorCtr="0" anchor="b" bIns="60925" lIns="121875" spcFirstLastPara="1" rIns="121875" wrap="square" tIns="60925">
            <a:normAutofit/>
          </a:bodyPr>
          <a:lstStyle>
            <a:lvl1pPr lvl="0" algn="l">
              <a:lnSpc>
                <a:spcPct val="100000"/>
              </a:lnSpc>
              <a:spcBef>
                <a:spcPts val="0"/>
              </a:spcBef>
              <a:spcAft>
                <a:spcPts val="0"/>
              </a:spcAft>
              <a:buClr>
                <a:schemeClr val="dk1"/>
              </a:buClr>
              <a:buSzPts val="2700"/>
              <a:buFont typeface="Quattrocento Sans"/>
              <a:buNone/>
              <a:defRPr b="1"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66"/>
          <p:cNvSpPr txBox="1"/>
          <p:nvPr>
            <p:ph idx="1" type="body"/>
          </p:nvPr>
        </p:nvSpPr>
        <p:spPr>
          <a:xfrm>
            <a:off x="4766733" y="273052"/>
            <a:ext cx="6815667" cy="5853113"/>
          </a:xfrm>
          <a:prstGeom prst="rect">
            <a:avLst/>
          </a:prstGeom>
          <a:noFill/>
          <a:ln>
            <a:noFill/>
          </a:ln>
        </p:spPr>
        <p:txBody>
          <a:bodyPr anchorCtr="0" anchor="t" bIns="60925" lIns="121875" spcFirstLastPara="1" rIns="121875" wrap="square" tIns="60925">
            <a:normAutofit/>
          </a:bodyPr>
          <a:lstStyle>
            <a:lvl1pPr indent="-501650" lvl="0" marL="457200" algn="l">
              <a:lnSpc>
                <a:spcPct val="100000"/>
              </a:lnSpc>
              <a:spcBef>
                <a:spcPts val="860"/>
              </a:spcBef>
              <a:spcAft>
                <a:spcPts val="0"/>
              </a:spcAft>
              <a:buClr>
                <a:schemeClr val="dk1"/>
              </a:buClr>
              <a:buSzPts val="4300"/>
              <a:buChar char="•"/>
              <a:defRPr sz="4300"/>
            </a:lvl1pPr>
            <a:lvl2pPr indent="-463550" lvl="1" marL="914400" algn="l">
              <a:lnSpc>
                <a:spcPct val="100000"/>
              </a:lnSpc>
              <a:spcBef>
                <a:spcPts val="740"/>
              </a:spcBef>
              <a:spcAft>
                <a:spcPts val="0"/>
              </a:spcAft>
              <a:buClr>
                <a:schemeClr val="dk1"/>
              </a:buClr>
              <a:buSzPts val="3700"/>
              <a:buChar char="–"/>
              <a:defRPr sz="3700"/>
            </a:lvl2pPr>
            <a:lvl3pPr indent="-431800" lvl="2" marL="1371600" algn="l">
              <a:lnSpc>
                <a:spcPct val="100000"/>
              </a:lnSpc>
              <a:spcBef>
                <a:spcPts val="640"/>
              </a:spcBef>
              <a:spcAft>
                <a:spcPts val="0"/>
              </a:spcAft>
              <a:buClr>
                <a:schemeClr val="dk1"/>
              </a:buClr>
              <a:buSzPts val="3200"/>
              <a:buChar char="•"/>
              <a:defRPr sz="3200"/>
            </a:lvl3pPr>
            <a:lvl4pPr indent="-400050" lvl="3" marL="1828800" algn="l">
              <a:lnSpc>
                <a:spcPct val="100000"/>
              </a:lnSpc>
              <a:spcBef>
                <a:spcPts val="540"/>
              </a:spcBef>
              <a:spcAft>
                <a:spcPts val="0"/>
              </a:spcAft>
              <a:buClr>
                <a:schemeClr val="dk1"/>
              </a:buClr>
              <a:buSzPts val="2700"/>
              <a:buChar char="–"/>
              <a:defRPr sz="2700"/>
            </a:lvl4pPr>
            <a:lvl5pPr indent="-400050" lvl="4" marL="2286000" algn="l">
              <a:lnSpc>
                <a:spcPct val="100000"/>
              </a:lnSpc>
              <a:spcBef>
                <a:spcPts val="540"/>
              </a:spcBef>
              <a:spcAft>
                <a:spcPts val="0"/>
              </a:spcAft>
              <a:buClr>
                <a:schemeClr val="dk1"/>
              </a:buClr>
              <a:buSzPts val="2700"/>
              <a:buChar char="»"/>
              <a:defRPr sz="2700"/>
            </a:lvl5pPr>
            <a:lvl6pPr indent="-400050" lvl="5" marL="2743200" algn="l">
              <a:lnSpc>
                <a:spcPct val="100000"/>
              </a:lnSpc>
              <a:spcBef>
                <a:spcPts val="540"/>
              </a:spcBef>
              <a:spcAft>
                <a:spcPts val="0"/>
              </a:spcAft>
              <a:buClr>
                <a:schemeClr val="dk1"/>
              </a:buClr>
              <a:buSzPts val="2700"/>
              <a:buChar char="•"/>
              <a:defRPr sz="2700"/>
            </a:lvl6pPr>
            <a:lvl7pPr indent="-400050" lvl="6" marL="3200400" algn="l">
              <a:lnSpc>
                <a:spcPct val="100000"/>
              </a:lnSpc>
              <a:spcBef>
                <a:spcPts val="540"/>
              </a:spcBef>
              <a:spcAft>
                <a:spcPts val="0"/>
              </a:spcAft>
              <a:buClr>
                <a:schemeClr val="dk1"/>
              </a:buClr>
              <a:buSzPts val="2700"/>
              <a:buChar char="•"/>
              <a:defRPr sz="2700"/>
            </a:lvl7pPr>
            <a:lvl8pPr indent="-400050" lvl="7" marL="3657600" algn="l">
              <a:lnSpc>
                <a:spcPct val="100000"/>
              </a:lnSpc>
              <a:spcBef>
                <a:spcPts val="540"/>
              </a:spcBef>
              <a:spcAft>
                <a:spcPts val="0"/>
              </a:spcAft>
              <a:buClr>
                <a:schemeClr val="dk1"/>
              </a:buClr>
              <a:buSzPts val="2700"/>
              <a:buChar char="•"/>
              <a:defRPr sz="2700"/>
            </a:lvl8pPr>
            <a:lvl9pPr indent="-400050" lvl="8" marL="4114800" algn="l">
              <a:lnSpc>
                <a:spcPct val="100000"/>
              </a:lnSpc>
              <a:spcBef>
                <a:spcPts val="540"/>
              </a:spcBef>
              <a:spcAft>
                <a:spcPts val="0"/>
              </a:spcAft>
              <a:buClr>
                <a:schemeClr val="dk1"/>
              </a:buClr>
              <a:buSzPts val="2700"/>
              <a:buChar char="•"/>
              <a:defRPr sz="2700"/>
            </a:lvl9pPr>
          </a:lstStyle>
          <a:p/>
        </p:txBody>
      </p:sp>
      <p:sp>
        <p:nvSpPr>
          <p:cNvPr id="205" name="Google Shape;205;p66"/>
          <p:cNvSpPr txBox="1"/>
          <p:nvPr>
            <p:ph idx="2" type="body"/>
          </p:nvPr>
        </p:nvSpPr>
        <p:spPr>
          <a:xfrm>
            <a:off x="609602" y="1435102"/>
            <a:ext cx="4011084" cy="4691063"/>
          </a:xfrm>
          <a:prstGeom prst="rect">
            <a:avLst/>
          </a:prstGeom>
          <a:noFill/>
          <a:ln>
            <a:noFill/>
          </a:ln>
        </p:spPr>
        <p:txBody>
          <a:bodyPr anchorCtr="0" anchor="t" bIns="60925" lIns="121875" spcFirstLastPara="1" rIns="121875" wrap="square" tIns="60925">
            <a:normAutofit/>
          </a:bodyPr>
          <a:lstStyle>
            <a:lvl1pPr indent="-228600" lvl="0" marL="457200" algn="l">
              <a:lnSpc>
                <a:spcPct val="100000"/>
              </a:lnSpc>
              <a:spcBef>
                <a:spcPts val="380"/>
              </a:spcBef>
              <a:spcAft>
                <a:spcPts val="0"/>
              </a:spcAft>
              <a:buClr>
                <a:schemeClr val="dk1"/>
              </a:buClr>
              <a:buSzPts val="1900"/>
              <a:buNone/>
              <a:defRPr sz="1900"/>
            </a:lvl1pPr>
            <a:lvl2pPr indent="-228600" lvl="1" marL="914400" algn="l">
              <a:lnSpc>
                <a:spcPct val="100000"/>
              </a:lnSpc>
              <a:spcBef>
                <a:spcPts val="320"/>
              </a:spcBef>
              <a:spcAft>
                <a:spcPts val="0"/>
              </a:spcAft>
              <a:buClr>
                <a:schemeClr val="dk1"/>
              </a:buClr>
              <a:buSzPts val="1600"/>
              <a:buNone/>
              <a:defRPr sz="1600"/>
            </a:lvl2pPr>
            <a:lvl3pPr indent="-228600" lvl="2" marL="1371600" algn="l">
              <a:lnSpc>
                <a:spcPct val="100000"/>
              </a:lnSpc>
              <a:spcBef>
                <a:spcPts val="260"/>
              </a:spcBef>
              <a:spcAft>
                <a:spcPts val="0"/>
              </a:spcAft>
              <a:buClr>
                <a:schemeClr val="dk1"/>
              </a:buClr>
              <a:buSzPts val="1300"/>
              <a:buNone/>
              <a:defRPr sz="1300"/>
            </a:lvl3pPr>
            <a:lvl4pPr indent="-228600" lvl="3" marL="1828800" algn="l">
              <a:lnSpc>
                <a:spcPct val="100000"/>
              </a:lnSpc>
              <a:spcBef>
                <a:spcPts val="240"/>
              </a:spcBef>
              <a:spcAft>
                <a:spcPts val="0"/>
              </a:spcAft>
              <a:buClr>
                <a:schemeClr val="dk1"/>
              </a:buClr>
              <a:buSzPts val="1200"/>
              <a:buNone/>
              <a:defRPr sz="1200"/>
            </a:lvl4pPr>
            <a:lvl5pPr indent="-228600" lvl="4" marL="2286000" algn="l">
              <a:lnSpc>
                <a:spcPct val="100000"/>
              </a:lnSpc>
              <a:spcBef>
                <a:spcPts val="240"/>
              </a:spcBef>
              <a:spcAft>
                <a:spcPts val="0"/>
              </a:spcAft>
              <a:buClr>
                <a:schemeClr val="dk1"/>
              </a:buClr>
              <a:buSzPts val="1200"/>
              <a:buNone/>
              <a:defRPr sz="1200"/>
            </a:lvl5pPr>
            <a:lvl6pPr indent="-228600" lvl="5" marL="2743200" algn="l">
              <a:lnSpc>
                <a:spcPct val="100000"/>
              </a:lnSpc>
              <a:spcBef>
                <a:spcPts val="240"/>
              </a:spcBef>
              <a:spcAft>
                <a:spcPts val="0"/>
              </a:spcAft>
              <a:buClr>
                <a:schemeClr val="dk1"/>
              </a:buClr>
              <a:buSzPts val="1200"/>
              <a:buNone/>
              <a:defRPr sz="1200"/>
            </a:lvl6pPr>
            <a:lvl7pPr indent="-228600" lvl="6" marL="3200400" algn="l">
              <a:lnSpc>
                <a:spcPct val="100000"/>
              </a:lnSpc>
              <a:spcBef>
                <a:spcPts val="240"/>
              </a:spcBef>
              <a:spcAft>
                <a:spcPts val="0"/>
              </a:spcAft>
              <a:buClr>
                <a:schemeClr val="dk1"/>
              </a:buClr>
              <a:buSzPts val="1200"/>
              <a:buNone/>
              <a:defRPr sz="1200"/>
            </a:lvl7pPr>
            <a:lvl8pPr indent="-228600" lvl="7" marL="3657600" algn="l">
              <a:lnSpc>
                <a:spcPct val="100000"/>
              </a:lnSpc>
              <a:spcBef>
                <a:spcPts val="240"/>
              </a:spcBef>
              <a:spcAft>
                <a:spcPts val="0"/>
              </a:spcAft>
              <a:buClr>
                <a:schemeClr val="dk1"/>
              </a:buClr>
              <a:buSzPts val="1200"/>
              <a:buNone/>
              <a:defRPr sz="1200"/>
            </a:lvl8pPr>
            <a:lvl9pPr indent="-228600" lvl="8" marL="4114800" algn="l">
              <a:lnSpc>
                <a:spcPct val="100000"/>
              </a:lnSpc>
              <a:spcBef>
                <a:spcPts val="240"/>
              </a:spcBef>
              <a:spcAft>
                <a:spcPts val="0"/>
              </a:spcAft>
              <a:buClr>
                <a:schemeClr val="dk1"/>
              </a:buClr>
              <a:buSzPts val="1200"/>
              <a:buNone/>
              <a:defRPr sz="1200"/>
            </a:lvl9pPr>
          </a:lstStyle>
          <a:p/>
        </p:txBody>
      </p:sp>
      <p:sp>
        <p:nvSpPr>
          <p:cNvPr id="206" name="Google Shape;206;p66"/>
          <p:cNvSpPr txBox="1"/>
          <p:nvPr>
            <p:ph idx="10" type="dt"/>
          </p:nvPr>
        </p:nvSpPr>
        <p:spPr>
          <a:xfrm>
            <a:off x="609600" y="6356352"/>
            <a:ext cx="2844800" cy="365125"/>
          </a:xfrm>
          <a:prstGeom prst="rect">
            <a:avLst/>
          </a:prstGeom>
          <a:noFill/>
          <a:ln>
            <a:noFill/>
          </a:ln>
        </p:spPr>
        <p:txBody>
          <a:bodyPr anchorCtr="0" anchor="ctr" bIns="60925" lIns="121875" spcFirstLastPara="1" rIns="121875" wrap="square" tIns="60925">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07" name="Google Shape;207;p66"/>
          <p:cNvSpPr txBox="1"/>
          <p:nvPr>
            <p:ph idx="11" type="ftr"/>
          </p:nvPr>
        </p:nvSpPr>
        <p:spPr>
          <a:xfrm>
            <a:off x="4165601" y="6356352"/>
            <a:ext cx="3860800" cy="365125"/>
          </a:xfrm>
          <a:prstGeom prst="rect">
            <a:avLst/>
          </a:prstGeom>
          <a:noFill/>
          <a:ln>
            <a:noFill/>
          </a:ln>
        </p:spPr>
        <p:txBody>
          <a:bodyPr anchorCtr="0" anchor="ctr" bIns="60925" lIns="121875" spcFirstLastPara="1" rIns="121875" wrap="square" tIns="60925">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08" name="Google Shape;208;p66"/>
          <p:cNvSpPr txBox="1"/>
          <p:nvPr>
            <p:ph idx="12" type="sldNum"/>
          </p:nvPr>
        </p:nvSpPr>
        <p:spPr>
          <a:xfrm>
            <a:off x="8737601" y="6356352"/>
            <a:ext cx="2844800" cy="365125"/>
          </a:xfrm>
          <a:prstGeom prst="rect">
            <a:avLst/>
          </a:prstGeom>
          <a:noFill/>
          <a:ln>
            <a:noFill/>
          </a:ln>
        </p:spPr>
        <p:txBody>
          <a:bodyPr anchorCtr="0" anchor="ctr" bIns="60925" lIns="121875" spcFirstLastPara="1" rIns="121875" wrap="square" tIns="60925">
            <a:noAutofit/>
          </a:bodyPr>
          <a:lstStyle>
            <a:lvl1pPr indent="0" lvl="0"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9" name="Shape 209"/>
        <p:cNvGrpSpPr/>
        <p:nvPr/>
      </p:nvGrpSpPr>
      <p:grpSpPr>
        <a:xfrm>
          <a:off x="0" y="0"/>
          <a:ext cx="0" cy="0"/>
          <a:chOff x="0" y="0"/>
          <a:chExt cx="0" cy="0"/>
        </a:xfrm>
      </p:grpSpPr>
      <p:sp>
        <p:nvSpPr>
          <p:cNvPr id="210" name="Google Shape;210;p67"/>
          <p:cNvSpPr txBox="1"/>
          <p:nvPr>
            <p:ph type="title"/>
          </p:nvPr>
        </p:nvSpPr>
        <p:spPr>
          <a:xfrm>
            <a:off x="2389718" y="4800601"/>
            <a:ext cx="7315200" cy="566739"/>
          </a:xfrm>
          <a:prstGeom prst="rect">
            <a:avLst/>
          </a:prstGeom>
          <a:noFill/>
          <a:ln>
            <a:noFill/>
          </a:ln>
        </p:spPr>
        <p:txBody>
          <a:bodyPr anchorCtr="0" anchor="b" bIns="60925" lIns="121875" spcFirstLastPara="1" rIns="121875" wrap="square" tIns="60925">
            <a:normAutofit/>
          </a:bodyPr>
          <a:lstStyle>
            <a:lvl1pPr lvl="0" algn="l">
              <a:lnSpc>
                <a:spcPct val="100000"/>
              </a:lnSpc>
              <a:spcBef>
                <a:spcPts val="0"/>
              </a:spcBef>
              <a:spcAft>
                <a:spcPts val="0"/>
              </a:spcAft>
              <a:buClr>
                <a:schemeClr val="dk1"/>
              </a:buClr>
              <a:buSzPts val="2700"/>
              <a:buFont typeface="Quattrocento Sans"/>
              <a:buNone/>
              <a:defRPr b="1"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67"/>
          <p:cNvSpPr/>
          <p:nvPr>
            <p:ph idx="2" type="pic"/>
          </p:nvPr>
        </p:nvSpPr>
        <p:spPr>
          <a:xfrm>
            <a:off x="2389718" y="612775"/>
            <a:ext cx="7315200" cy="4114800"/>
          </a:xfrm>
          <a:prstGeom prst="rect">
            <a:avLst/>
          </a:prstGeom>
          <a:noFill/>
          <a:ln>
            <a:noFill/>
          </a:ln>
        </p:spPr>
      </p:sp>
      <p:sp>
        <p:nvSpPr>
          <p:cNvPr id="212" name="Google Shape;212;p67"/>
          <p:cNvSpPr txBox="1"/>
          <p:nvPr>
            <p:ph idx="1" type="body"/>
          </p:nvPr>
        </p:nvSpPr>
        <p:spPr>
          <a:xfrm>
            <a:off x="2389718" y="5367339"/>
            <a:ext cx="7315200" cy="804863"/>
          </a:xfrm>
          <a:prstGeom prst="rect">
            <a:avLst/>
          </a:prstGeom>
          <a:noFill/>
          <a:ln>
            <a:noFill/>
          </a:ln>
        </p:spPr>
        <p:txBody>
          <a:bodyPr anchorCtr="0" anchor="t" bIns="60925" lIns="121875" spcFirstLastPara="1" rIns="121875" wrap="square" tIns="60925">
            <a:normAutofit/>
          </a:bodyPr>
          <a:lstStyle>
            <a:lvl1pPr indent="-228600" lvl="0" marL="457200" algn="l">
              <a:lnSpc>
                <a:spcPct val="100000"/>
              </a:lnSpc>
              <a:spcBef>
                <a:spcPts val="380"/>
              </a:spcBef>
              <a:spcAft>
                <a:spcPts val="0"/>
              </a:spcAft>
              <a:buClr>
                <a:schemeClr val="dk1"/>
              </a:buClr>
              <a:buSzPts val="1900"/>
              <a:buNone/>
              <a:defRPr sz="1900"/>
            </a:lvl1pPr>
            <a:lvl2pPr indent="-228600" lvl="1" marL="914400" algn="l">
              <a:lnSpc>
                <a:spcPct val="100000"/>
              </a:lnSpc>
              <a:spcBef>
                <a:spcPts val="320"/>
              </a:spcBef>
              <a:spcAft>
                <a:spcPts val="0"/>
              </a:spcAft>
              <a:buClr>
                <a:schemeClr val="dk1"/>
              </a:buClr>
              <a:buSzPts val="1600"/>
              <a:buNone/>
              <a:defRPr sz="1600"/>
            </a:lvl2pPr>
            <a:lvl3pPr indent="-228600" lvl="2" marL="1371600" algn="l">
              <a:lnSpc>
                <a:spcPct val="100000"/>
              </a:lnSpc>
              <a:spcBef>
                <a:spcPts val="260"/>
              </a:spcBef>
              <a:spcAft>
                <a:spcPts val="0"/>
              </a:spcAft>
              <a:buClr>
                <a:schemeClr val="dk1"/>
              </a:buClr>
              <a:buSzPts val="1300"/>
              <a:buNone/>
              <a:defRPr sz="1300"/>
            </a:lvl3pPr>
            <a:lvl4pPr indent="-228600" lvl="3" marL="1828800" algn="l">
              <a:lnSpc>
                <a:spcPct val="100000"/>
              </a:lnSpc>
              <a:spcBef>
                <a:spcPts val="240"/>
              </a:spcBef>
              <a:spcAft>
                <a:spcPts val="0"/>
              </a:spcAft>
              <a:buClr>
                <a:schemeClr val="dk1"/>
              </a:buClr>
              <a:buSzPts val="1200"/>
              <a:buNone/>
              <a:defRPr sz="1200"/>
            </a:lvl4pPr>
            <a:lvl5pPr indent="-228600" lvl="4" marL="2286000" algn="l">
              <a:lnSpc>
                <a:spcPct val="100000"/>
              </a:lnSpc>
              <a:spcBef>
                <a:spcPts val="240"/>
              </a:spcBef>
              <a:spcAft>
                <a:spcPts val="0"/>
              </a:spcAft>
              <a:buClr>
                <a:schemeClr val="dk1"/>
              </a:buClr>
              <a:buSzPts val="1200"/>
              <a:buNone/>
              <a:defRPr sz="1200"/>
            </a:lvl5pPr>
            <a:lvl6pPr indent="-228600" lvl="5" marL="2743200" algn="l">
              <a:lnSpc>
                <a:spcPct val="100000"/>
              </a:lnSpc>
              <a:spcBef>
                <a:spcPts val="240"/>
              </a:spcBef>
              <a:spcAft>
                <a:spcPts val="0"/>
              </a:spcAft>
              <a:buClr>
                <a:schemeClr val="dk1"/>
              </a:buClr>
              <a:buSzPts val="1200"/>
              <a:buNone/>
              <a:defRPr sz="1200"/>
            </a:lvl6pPr>
            <a:lvl7pPr indent="-228600" lvl="6" marL="3200400" algn="l">
              <a:lnSpc>
                <a:spcPct val="100000"/>
              </a:lnSpc>
              <a:spcBef>
                <a:spcPts val="240"/>
              </a:spcBef>
              <a:spcAft>
                <a:spcPts val="0"/>
              </a:spcAft>
              <a:buClr>
                <a:schemeClr val="dk1"/>
              </a:buClr>
              <a:buSzPts val="1200"/>
              <a:buNone/>
              <a:defRPr sz="1200"/>
            </a:lvl7pPr>
            <a:lvl8pPr indent="-228600" lvl="7" marL="3657600" algn="l">
              <a:lnSpc>
                <a:spcPct val="100000"/>
              </a:lnSpc>
              <a:spcBef>
                <a:spcPts val="240"/>
              </a:spcBef>
              <a:spcAft>
                <a:spcPts val="0"/>
              </a:spcAft>
              <a:buClr>
                <a:schemeClr val="dk1"/>
              </a:buClr>
              <a:buSzPts val="1200"/>
              <a:buNone/>
              <a:defRPr sz="1200"/>
            </a:lvl8pPr>
            <a:lvl9pPr indent="-228600" lvl="8" marL="4114800" algn="l">
              <a:lnSpc>
                <a:spcPct val="100000"/>
              </a:lnSpc>
              <a:spcBef>
                <a:spcPts val="240"/>
              </a:spcBef>
              <a:spcAft>
                <a:spcPts val="0"/>
              </a:spcAft>
              <a:buClr>
                <a:schemeClr val="dk1"/>
              </a:buClr>
              <a:buSzPts val="1200"/>
              <a:buNone/>
              <a:defRPr sz="1200"/>
            </a:lvl9pPr>
          </a:lstStyle>
          <a:p/>
        </p:txBody>
      </p:sp>
      <p:sp>
        <p:nvSpPr>
          <p:cNvPr id="213" name="Google Shape;213;p67"/>
          <p:cNvSpPr txBox="1"/>
          <p:nvPr>
            <p:ph idx="10" type="dt"/>
          </p:nvPr>
        </p:nvSpPr>
        <p:spPr>
          <a:xfrm>
            <a:off x="609600" y="6356352"/>
            <a:ext cx="2844800" cy="365125"/>
          </a:xfrm>
          <a:prstGeom prst="rect">
            <a:avLst/>
          </a:prstGeom>
          <a:noFill/>
          <a:ln>
            <a:noFill/>
          </a:ln>
        </p:spPr>
        <p:txBody>
          <a:bodyPr anchorCtr="0" anchor="ctr" bIns="60925" lIns="121875" spcFirstLastPara="1" rIns="121875" wrap="square" tIns="60925">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14" name="Google Shape;214;p67"/>
          <p:cNvSpPr txBox="1"/>
          <p:nvPr>
            <p:ph idx="11" type="ftr"/>
          </p:nvPr>
        </p:nvSpPr>
        <p:spPr>
          <a:xfrm>
            <a:off x="4165601" y="6356352"/>
            <a:ext cx="3860800" cy="365125"/>
          </a:xfrm>
          <a:prstGeom prst="rect">
            <a:avLst/>
          </a:prstGeom>
          <a:noFill/>
          <a:ln>
            <a:noFill/>
          </a:ln>
        </p:spPr>
        <p:txBody>
          <a:bodyPr anchorCtr="0" anchor="ctr" bIns="60925" lIns="121875" spcFirstLastPara="1" rIns="121875" wrap="square" tIns="60925">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15" name="Google Shape;215;p67"/>
          <p:cNvSpPr txBox="1"/>
          <p:nvPr>
            <p:ph idx="12" type="sldNum"/>
          </p:nvPr>
        </p:nvSpPr>
        <p:spPr>
          <a:xfrm>
            <a:off x="8737601" y="6356352"/>
            <a:ext cx="2844800" cy="365125"/>
          </a:xfrm>
          <a:prstGeom prst="rect">
            <a:avLst/>
          </a:prstGeom>
          <a:noFill/>
          <a:ln>
            <a:noFill/>
          </a:ln>
        </p:spPr>
        <p:txBody>
          <a:bodyPr anchorCtr="0" anchor="ctr" bIns="60925" lIns="121875" spcFirstLastPara="1" rIns="121875" wrap="square" tIns="60925">
            <a:noAutofit/>
          </a:bodyPr>
          <a:lstStyle>
            <a:lvl1pPr indent="0" lvl="0"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6" name="Shape 216"/>
        <p:cNvGrpSpPr/>
        <p:nvPr/>
      </p:nvGrpSpPr>
      <p:grpSpPr>
        <a:xfrm>
          <a:off x="0" y="0"/>
          <a:ext cx="0" cy="0"/>
          <a:chOff x="0" y="0"/>
          <a:chExt cx="0" cy="0"/>
        </a:xfrm>
      </p:grpSpPr>
      <p:sp>
        <p:nvSpPr>
          <p:cNvPr id="217" name="Google Shape;217;p68"/>
          <p:cNvSpPr txBox="1"/>
          <p:nvPr>
            <p:ph type="title"/>
          </p:nvPr>
        </p:nvSpPr>
        <p:spPr>
          <a:xfrm>
            <a:off x="609600" y="274639"/>
            <a:ext cx="10972801" cy="711081"/>
          </a:xfrm>
          <a:prstGeom prst="rect">
            <a:avLst/>
          </a:prstGeom>
          <a:noFill/>
          <a:ln>
            <a:noFill/>
          </a:ln>
        </p:spPr>
        <p:txBody>
          <a:bodyPr anchorCtr="0" anchor="ctr" bIns="60925" lIns="121875" spcFirstLastPara="1" rIns="121875" wrap="square" tIns="60925">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68"/>
          <p:cNvSpPr txBox="1"/>
          <p:nvPr>
            <p:ph idx="1" type="body"/>
          </p:nvPr>
        </p:nvSpPr>
        <p:spPr>
          <a:xfrm rot="5400000">
            <a:off x="3602131" y="-1854106"/>
            <a:ext cx="4987739" cy="10972801"/>
          </a:xfrm>
          <a:prstGeom prst="rect">
            <a:avLst/>
          </a:prstGeom>
          <a:noFill/>
          <a:ln>
            <a:noFill/>
          </a:ln>
        </p:spPr>
        <p:txBody>
          <a:bodyPr anchorCtr="0" anchor="t" bIns="60925" lIns="121875" spcFirstLastPara="1" rIns="121875" wrap="square" tIns="609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19" name="Google Shape;219;p68"/>
          <p:cNvSpPr txBox="1"/>
          <p:nvPr>
            <p:ph idx="10" type="dt"/>
          </p:nvPr>
        </p:nvSpPr>
        <p:spPr>
          <a:xfrm>
            <a:off x="609600" y="6356352"/>
            <a:ext cx="2844800" cy="365125"/>
          </a:xfrm>
          <a:prstGeom prst="rect">
            <a:avLst/>
          </a:prstGeom>
          <a:noFill/>
          <a:ln>
            <a:noFill/>
          </a:ln>
        </p:spPr>
        <p:txBody>
          <a:bodyPr anchorCtr="0" anchor="ctr" bIns="60925" lIns="121875" spcFirstLastPara="1" rIns="121875" wrap="square" tIns="60925">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20" name="Google Shape;220;p68"/>
          <p:cNvSpPr txBox="1"/>
          <p:nvPr>
            <p:ph idx="11" type="ftr"/>
          </p:nvPr>
        </p:nvSpPr>
        <p:spPr>
          <a:xfrm>
            <a:off x="4165601" y="6356352"/>
            <a:ext cx="3860800" cy="365125"/>
          </a:xfrm>
          <a:prstGeom prst="rect">
            <a:avLst/>
          </a:prstGeom>
          <a:noFill/>
          <a:ln>
            <a:noFill/>
          </a:ln>
        </p:spPr>
        <p:txBody>
          <a:bodyPr anchorCtr="0" anchor="ctr" bIns="60925" lIns="121875" spcFirstLastPara="1" rIns="121875" wrap="square" tIns="60925">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21" name="Google Shape;221;p68"/>
          <p:cNvSpPr txBox="1"/>
          <p:nvPr>
            <p:ph idx="12" type="sldNum"/>
          </p:nvPr>
        </p:nvSpPr>
        <p:spPr>
          <a:xfrm>
            <a:off x="8737601" y="6356352"/>
            <a:ext cx="2844800" cy="365125"/>
          </a:xfrm>
          <a:prstGeom prst="rect">
            <a:avLst/>
          </a:prstGeom>
          <a:noFill/>
          <a:ln>
            <a:noFill/>
          </a:ln>
        </p:spPr>
        <p:txBody>
          <a:bodyPr anchorCtr="0" anchor="ctr" bIns="60925" lIns="121875" spcFirstLastPara="1" rIns="121875" wrap="square" tIns="60925">
            <a:noAutofit/>
          </a:bodyPr>
          <a:lstStyle>
            <a:lvl1pPr indent="0" lvl="0"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2" name="Shape 222"/>
        <p:cNvGrpSpPr/>
        <p:nvPr/>
      </p:nvGrpSpPr>
      <p:grpSpPr>
        <a:xfrm>
          <a:off x="0" y="0"/>
          <a:ext cx="0" cy="0"/>
          <a:chOff x="0" y="0"/>
          <a:chExt cx="0" cy="0"/>
        </a:xfrm>
      </p:grpSpPr>
      <p:sp>
        <p:nvSpPr>
          <p:cNvPr id="223" name="Google Shape;223;p69"/>
          <p:cNvSpPr txBox="1"/>
          <p:nvPr>
            <p:ph type="title"/>
          </p:nvPr>
        </p:nvSpPr>
        <p:spPr>
          <a:xfrm rot="5400000">
            <a:off x="7285039" y="1828802"/>
            <a:ext cx="5851525" cy="2743200"/>
          </a:xfrm>
          <a:prstGeom prst="rect">
            <a:avLst/>
          </a:prstGeom>
          <a:noFill/>
          <a:ln>
            <a:noFill/>
          </a:ln>
        </p:spPr>
        <p:txBody>
          <a:bodyPr anchorCtr="0" anchor="ctr" bIns="60925" lIns="121875" spcFirstLastPara="1" rIns="121875" wrap="square" tIns="60925">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69"/>
          <p:cNvSpPr txBox="1"/>
          <p:nvPr>
            <p:ph idx="1" type="body"/>
          </p:nvPr>
        </p:nvSpPr>
        <p:spPr>
          <a:xfrm rot="5400000">
            <a:off x="1697038" y="-812799"/>
            <a:ext cx="5851525" cy="8026400"/>
          </a:xfrm>
          <a:prstGeom prst="rect">
            <a:avLst/>
          </a:prstGeom>
          <a:noFill/>
          <a:ln>
            <a:noFill/>
          </a:ln>
        </p:spPr>
        <p:txBody>
          <a:bodyPr anchorCtr="0" anchor="t" bIns="60925" lIns="121875" spcFirstLastPara="1" rIns="121875" wrap="square" tIns="6092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5" name="Google Shape;225;p69"/>
          <p:cNvSpPr txBox="1"/>
          <p:nvPr>
            <p:ph idx="10" type="dt"/>
          </p:nvPr>
        </p:nvSpPr>
        <p:spPr>
          <a:xfrm>
            <a:off x="609600" y="6356352"/>
            <a:ext cx="2844800" cy="365125"/>
          </a:xfrm>
          <a:prstGeom prst="rect">
            <a:avLst/>
          </a:prstGeom>
          <a:noFill/>
          <a:ln>
            <a:noFill/>
          </a:ln>
        </p:spPr>
        <p:txBody>
          <a:bodyPr anchorCtr="0" anchor="ctr" bIns="60925" lIns="121875" spcFirstLastPara="1" rIns="121875" wrap="square" tIns="60925">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26" name="Google Shape;226;p69"/>
          <p:cNvSpPr txBox="1"/>
          <p:nvPr>
            <p:ph idx="11" type="ftr"/>
          </p:nvPr>
        </p:nvSpPr>
        <p:spPr>
          <a:xfrm>
            <a:off x="4165601" y="6356352"/>
            <a:ext cx="3860800" cy="365125"/>
          </a:xfrm>
          <a:prstGeom prst="rect">
            <a:avLst/>
          </a:prstGeom>
          <a:noFill/>
          <a:ln>
            <a:noFill/>
          </a:ln>
        </p:spPr>
        <p:txBody>
          <a:bodyPr anchorCtr="0" anchor="ctr" bIns="60925" lIns="121875" spcFirstLastPara="1" rIns="121875" wrap="square" tIns="60925">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27" name="Google Shape;227;p69"/>
          <p:cNvSpPr txBox="1"/>
          <p:nvPr>
            <p:ph idx="12" type="sldNum"/>
          </p:nvPr>
        </p:nvSpPr>
        <p:spPr>
          <a:xfrm>
            <a:off x="8737601" y="6356352"/>
            <a:ext cx="2844800" cy="365125"/>
          </a:xfrm>
          <a:prstGeom prst="rect">
            <a:avLst/>
          </a:prstGeom>
          <a:noFill/>
          <a:ln>
            <a:noFill/>
          </a:ln>
        </p:spPr>
        <p:txBody>
          <a:bodyPr anchorCtr="0" anchor="ctr" bIns="60925" lIns="121875" spcFirstLastPara="1" rIns="121875" wrap="square" tIns="60925">
            <a:noAutofit/>
          </a:bodyPr>
          <a:lstStyle>
            <a:lvl1pPr indent="0" lvl="0"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4" name="Shape 234"/>
        <p:cNvGrpSpPr/>
        <p:nvPr/>
      </p:nvGrpSpPr>
      <p:grpSpPr>
        <a:xfrm>
          <a:off x="0" y="0"/>
          <a:ext cx="0" cy="0"/>
          <a:chOff x="0" y="0"/>
          <a:chExt cx="0" cy="0"/>
        </a:xfrm>
      </p:grpSpPr>
      <p:sp>
        <p:nvSpPr>
          <p:cNvPr id="235" name="Google Shape;235;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8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0" name="Shape 240"/>
        <p:cNvGrpSpPr/>
        <p:nvPr/>
      </p:nvGrpSpPr>
      <p:grpSpPr>
        <a:xfrm>
          <a:off x="0" y="0"/>
          <a:ext cx="0" cy="0"/>
          <a:chOff x="0" y="0"/>
          <a:chExt cx="0" cy="0"/>
        </a:xfrm>
      </p:grpSpPr>
      <p:sp>
        <p:nvSpPr>
          <p:cNvPr id="241" name="Google Shape;241;p8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8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3" name="Google Shape;243;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4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8" name="Google Shape;28;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6" name="Shape 246"/>
        <p:cNvGrpSpPr/>
        <p:nvPr/>
      </p:nvGrpSpPr>
      <p:grpSpPr>
        <a:xfrm>
          <a:off x="0" y="0"/>
          <a:ext cx="0" cy="0"/>
          <a:chOff x="0" y="0"/>
          <a:chExt cx="0" cy="0"/>
        </a:xfrm>
      </p:grpSpPr>
      <p:sp>
        <p:nvSpPr>
          <p:cNvPr id="247" name="Google Shape;247;p8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8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49" name="Google Shape;249;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2" name="Shape 252"/>
        <p:cNvGrpSpPr/>
        <p:nvPr/>
      </p:nvGrpSpPr>
      <p:grpSpPr>
        <a:xfrm>
          <a:off x="0" y="0"/>
          <a:ext cx="0" cy="0"/>
          <a:chOff x="0" y="0"/>
          <a:chExt cx="0" cy="0"/>
        </a:xfrm>
      </p:grpSpPr>
      <p:sp>
        <p:nvSpPr>
          <p:cNvPr id="253" name="Google Shape;253;p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4" name="Google Shape;254;p8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8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6" name="Google Shape;256;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9" name="Shape 259"/>
        <p:cNvGrpSpPr/>
        <p:nvPr/>
      </p:nvGrpSpPr>
      <p:grpSpPr>
        <a:xfrm>
          <a:off x="0" y="0"/>
          <a:ext cx="0" cy="0"/>
          <a:chOff x="0" y="0"/>
          <a:chExt cx="0" cy="0"/>
        </a:xfrm>
      </p:grpSpPr>
      <p:sp>
        <p:nvSpPr>
          <p:cNvPr id="260" name="Google Shape;260;p8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1" name="Google Shape;261;p8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2" name="Google Shape;262;p8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8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4" name="Google Shape;264;p8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8" name="Shape 268"/>
        <p:cNvGrpSpPr/>
        <p:nvPr/>
      </p:nvGrpSpPr>
      <p:grpSpPr>
        <a:xfrm>
          <a:off x="0" y="0"/>
          <a:ext cx="0" cy="0"/>
          <a:chOff x="0" y="0"/>
          <a:chExt cx="0" cy="0"/>
        </a:xfrm>
      </p:grpSpPr>
      <p:sp>
        <p:nvSpPr>
          <p:cNvPr id="269" name="Google Shape;269;p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3" name="Shape 273"/>
        <p:cNvGrpSpPr/>
        <p:nvPr/>
      </p:nvGrpSpPr>
      <p:grpSpPr>
        <a:xfrm>
          <a:off x="0" y="0"/>
          <a:ext cx="0" cy="0"/>
          <a:chOff x="0" y="0"/>
          <a:chExt cx="0" cy="0"/>
        </a:xfrm>
      </p:grpSpPr>
      <p:sp>
        <p:nvSpPr>
          <p:cNvPr id="274" name="Google Shape;274;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7" name="Shape 277"/>
        <p:cNvGrpSpPr/>
        <p:nvPr/>
      </p:nvGrpSpPr>
      <p:grpSpPr>
        <a:xfrm>
          <a:off x="0" y="0"/>
          <a:ext cx="0" cy="0"/>
          <a:chOff x="0" y="0"/>
          <a:chExt cx="0" cy="0"/>
        </a:xfrm>
      </p:grpSpPr>
      <p:sp>
        <p:nvSpPr>
          <p:cNvPr id="278" name="Google Shape;278;p9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9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80" name="Google Shape;280;p9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1" name="Google Shape;281;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4" name="Shape 284"/>
        <p:cNvGrpSpPr/>
        <p:nvPr/>
      </p:nvGrpSpPr>
      <p:grpSpPr>
        <a:xfrm>
          <a:off x="0" y="0"/>
          <a:ext cx="0" cy="0"/>
          <a:chOff x="0" y="0"/>
          <a:chExt cx="0" cy="0"/>
        </a:xfrm>
      </p:grpSpPr>
      <p:sp>
        <p:nvSpPr>
          <p:cNvPr id="285" name="Google Shape;285;p9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6" name="Google Shape;286;p92"/>
          <p:cNvSpPr/>
          <p:nvPr>
            <p:ph idx="2" type="pic"/>
          </p:nvPr>
        </p:nvSpPr>
        <p:spPr>
          <a:xfrm>
            <a:off x="5183188" y="987425"/>
            <a:ext cx="6172200" cy="4873625"/>
          </a:xfrm>
          <a:prstGeom prst="rect">
            <a:avLst/>
          </a:prstGeom>
          <a:noFill/>
          <a:ln>
            <a:noFill/>
          </a:ln>
        </p:spPr>
      </p:sp>
      <p:sp>
        <p:nvSpPr>
          <p:cNvPr id="287" name="Google Shape;287;p9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8" name="Google Shape;288;p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p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1" name="Shape 291"/>
        <p:cNvGrpSpPr/>
        <p:nvPr/>
      </p:nvGrpSpPr>
      <p:grpSpPr>
        <a:xfrm>
          <a:off x="0" y="0"/>
          <a:ext cx="0" cy="0"/>
          <a:chOff x="0" y="0"/>
          <a:chExt cx="0" cy="0"/>
        </a:xfrm>
      </p:grpSpPr>
      <p:sp>
        <p:nvSpPr>
          <p:cNvPr id="292" name="Google Shape;292;p9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9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4" name="Google Shape;294;p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6" name="Google Shape;296;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7" name="Shape 297"/>
        <p:cNvGrpSpPr/>
        <p:nvPr/>
      </p:nvGrpSpPr>
      <p:grpSpPr>
        <a:xfrm>
          <a:off x="0" y="0"/>
          <a:ext cx="0" cy="0"/>
          <a:chOff x="0" y="0"/>
          <a:chExt cx="0" cy="0"/>
        </a:xfrm>
      </p:grpSpPr>
      <p:sp>
        <p:nvSpPr>
          <p:cNvPr id="298" name="Google Shape;298;p9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9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9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9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4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4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4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4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sition list">
  <p:cSld name="5 position list">
    <p:spTree>
      <p:nvGrpSpPr>
        <p:cNvPr id="40" name="Shape 40"/>
        <p:cNvGrpSpPr/>
        <p:nvPr/>
      </p:nvGrpSpPr>
      <p:grpSpPr>
        <a:xfrm>
          <a:off x="0" y="0"/>
          <a:ext cx="0" cy="0"/>
          <a:chOff x="0" y="0"/>
          <a:chExt cx="0" cy="0"/>
        </a:xfrm>
      </p:grpSpPr>
      <p:sp>
        <p:nvSpPr>
          <p:cNvPr id="41" name="Google Shape;41;p48"/>
          <p:cNvSpPr/>
          <p:nvPr>
            <p:ph idx="2" type="pic"/>
          </p:nvPr>
        </p:nvSpPr>
        <p:spPr>
          <a:xfrm>
            <a:off x="6726778" y="0"/>
            <a:ext cx="5465323" cy="6858000"/>
          </a:xfrm>
          <a:prstGeom prst="rect">
            <a:avLst/>
          </a:prstGeom>
          <a:noFill/>
          <a:ln>
            <a:noFill/>
          </a:ln>
        </p:spPr>
      </p:sp>
      <p:sp>
        <p:nvSpPr>
          <p:cNvPr id="42" name="Google Shape;42;p48"/>
          <p:cNvSpPr txBox="1"/>
          <p:nvPr>
            <p:ph idx="1" type="body"/>
          </p:nvPr>
        </p:nvSpPr>
        <p:spPr>
          <a:xfrm>
            <a:off x="604836" y="2053110"/>
            <a:ext cx="699782" cy="699900"/>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43" name="Google Shape;43;p48"/>
          <p:cNvSpPr txBox="1"/>
          <p:nvPr>
            <p:ph idx="3" type="body"/>
          </p:nvPr>
        </p:nvSpPr>
        <p:spPr>
          <a:xfrm>
            <a:off x="604836" y="2938030"/>
            <a:ext cx="699782" cy="699900"/>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44" name="Google Shape;44;p48"/>
          <p:cNvSpPr txBox="1"/>
          <p:nvPr>
            <p:ph idx="4" type="body"/>
          </p:nvPr>
        </p:nvSpPr>
        <p:spPr>
          <a:xfrm>
            <a:off x="604836" y="3801989"/>
            <a:ext cx="699782" cy="699900"/>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45" name="Google Shape;45;p48"/>
          <p:cNvSpPr txBox="1"/>
          <p:nvPr>
            <p:ph idx="5" type="body"/>
          </p:nvPr>
        </p:nvSpPr>
        <p:spPr>
          <a:xfrm>
            <a:off x="604836" y="4686909"/>
            <a:ext cx="699782" cy="699900"/>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46" name="Google Shape;46;p48"/>
          <p:cNvSpPr txBox="1"/>
          <p:nvPr>
            <p:ph idx="6" type="body"/>
          </p:nvPr>
        </p:nvSpPr>
        <p:spPr>
          <a:xfrm>
            <a:off x="1489078" y="2208077"/>
            <a:ext cx="4027349" cy="3900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47" name="Google Shape;47;p48"/>
          <p:cNvSpPr txBox="1"/>
          <p:nvPr>
            <p:ph idx="7" type="body"/>
          </p:nvPr>
        </p:nvSpPr>
        <p:spPr>
          <a:xfrm>
            <a:off x="1489078" y="3088948"/>
            <a:ext cx="4027349" cy="3900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48" name="Google Shape;48;p48"/>
          <p:cNvSpPr txBox="1"/>
          <p:nvPr>
            <p:ph idx="8" type="body"/>
          </p:nvPr>
        </p:nvSpPr>
        <p:spPr>
          <a:xfrm>
            <a:off x="1491366" y="3956956"/>
            <a:ext cx="4027349" cy="3900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49" name="Google Shape;49;p48"/>
          <p:cNvSpPr txBox="1"/>
          <p:nvPr>
            <p:ph idx="9" type="body"/>
          </p:nvPr>
        </p:nvSpPr>
        <p:spPr>
          <a:xfrm>
            <a:off x="1491366" y="4837827"/>
            <a:ext cx="4027349" cy="3900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0" name="Google Shape;50;p48"/>
          <p:cNvSpPr/>
          <p:nvPr>
            <p:ph idx="13" type="body"/>
          </p:nvPr>
        </p:nvSpPr>
        <p:spPr>
          <a:xfrm>
            <a:off x="717605" y="2165031"/>
            <a:ext cx="474424" cy="476100"/>
          </a:xfrm>
          <a:prstGeom prst="ellipse">
            <a:avLst/>
          </a:prstGeom>
          <a:noFill/>
          <a:ln cap="flat" cmpd="sng" w="22225">
            <a:solidFill>
              <a:srgbClr val="FFFFFF"/>
            </a:solidFill>
            <a:prstDash val="solid"/>
            <a:round/>
            <a:headEnd len="sm" w="sm" type="none"/>
            <a:tailEnd len="sm" w="sm" type="none"/>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rgbClr val="FFFFFF"/>
              </a:buClr>
              <a:buSzPts val="2200"/>
              <a:buFont typeface="Arial"/>
              <a:buNone/>
              <a:defRPr b="0" i="0" sz="2200" u="none" cap="none" strike="noStrike">
                <a:solidFill>
                  <a:srgbClr val="FFFFFF"/>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1" name="Google Shape;51;p48"/>
          <p:cNvSpPr/>
          <p:nvPr>
            <p:ph idx="14" type="body"/>
          </p:nvPr>
        </p:nvSpPr>
        <p:spPr>
          <a:xfrm>
            <a:off x="717605" y="3049951"/>
            <a:ext cx="474424" cy="476100"/>
          </a:xfrm>
          <a:prstGeom prst="ellipse">
            <a:avLst/>
          </a:prstGeom>
          <a:noFill/>
          <a:ln cap="flat" cmpd="sng" w="22225">
            <a:solidFill>
              <a:srgbClr val="FFFFFF"/>
            </a:solidFill>
            <a:prstDash val="solid"/>
            <a:round/>
            <a:headEnd len="sm" w="sm" type="none"/>
            <a:tailEnd len="sm" w="sm" type="none"/>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rgbClr val="FFFFFF"/>
              </a:buClr>
              <a:buSzPts val="2200"/>
              <a:buFont typeface="Arial"/>
              <a:buNone/>
              <a:defRPr b="0" i="0" sz="2200" u="none" cap="none" strike="noStrike">
                <a:solidFill>
                  <a:srgbClr val="FFFFFF"/>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2" name="Google Shape;52;p48"/>
          <p:cNvSpPr/>
          <p:nvPr>
            <p:ph idx="15" type="body"/>
          </p:nvPr>
        </p:nvSpPr>
        <p:spPr>
          <a:xfrm>
            <a:off x="717605" y="3913910"/>
            <a:ext cx="474424" cy="476100"/>
          </a:xfrm>
          <a:prstGeom prst="ellipse">
            <a:avLst/>
          </a:prstGeom>
          <a:noFill/>
          <a:ln cap="flat" cmpd="sng" w="22225">
            <a:solidFill>
              <a:srgbClr val="FFFFFF"/>
            </a:solidFill>
            <a:prstDash val="solid"/>
            <a:round/>
            <a:headEnd len="sm" w="sm" type="none"/>
            <a:tailEnd len="sm" w="sm" type="none"/>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rgbClr val="FFFFFF"/>
              </a:buClr>
              <a:buSzPts val="2200"/>
              <a:buFont typeface="Arial"/>
              <a:buNone/>
              <a:defRPr b="0" i="0" sz="2200" u="none" cap="none" strike="noStrike">
                <a:solidFill>
                  <a:srgbClr val="FFFFFF"/>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3" name="Google Shape;53;p48"/>
          <p:cNvSpPr/>
          <p:nvPr>
            <p:ph idx="16" type="body"/>
          </p:nvPr>
        </p:nvSpPr>
        <p:spPr>
          <a:xfrm>
            <a:off x="717605" y="4798830"/>
            <a:ext cx="474424" cy="476100"/>
          </a:xfrm>
          <a:prstGeom prst="ellipse">
            <a:avLst/>
          </a:prstGeom>
          <a:noFill/>
          <a:ln cap="flat" cmpd="sng" w="22225">
            <a:solidFill>
              <a:srgbClr val="FFFFFF"/>
            </a:solidFill>
            <a:prstDash val="solid"/>
            <a:round/>
            <a:headEnd len="sm" w="sm" type="none"/>
            <a:tailEnd len="sm" w="sm" type="none"/>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rgbClr val="FFFFFF"/>
              </a:buClr>
              <a:buSzPts val="2200"/>
              <a:buFont typeface="Arial"/>
              <a:buNone/>
              <a:defRPr b="0" i="0" sz="2200" u="none" cap="none" strike="noStrike">
                <a:solidFill>
                  <a:srgbClr val="FFFFFF"/>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4" name="Google Shape;54;p48"/>
          <p:cNvSpPr txBox="1"/>
          <p:nvPr>
            <p:ph idx="17" type="body"/>
          </p:nvPr>
        </p:nvSpPr>
        <p:spPr>
          <a:xfrm>
            <a:off x="604836" y="5548438"/>
            <a:ext cx="699782" cy="699900"/>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5" name="Google Shape;55;p48"/>
          <p:cNvSpPr txBox="1"/>
          <p:nvPr>
            <p:ph idx="18" type="body"/>
          </p:nvPr>
        </p:nvSpPr>
        <p:spPr>
          <a:xfrm>
            <a:off x="1491366" y="5699356"/>
            <a:ext cx="4027349" cy="390000"/>
          </a:xfrm>
          <a:prstGeom prst="rect">
            <a:avLst/>
          </a:prstGeom>
          <a:noFill/>
          <a:ln>
            <a:noFill/>
          </a:ln>
        </p:spPr>
        <p:txBody>
          <a:bodyPr anchorCtr="0" anchor="ctr"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6" name="Google Shape;56;p48"/>
          <p:cNvSpPr/>
          <p:nvPr>
            <p:ph idx="19" type="body"/>
          </p:nvPr>
        </p:nvSpPr>
        <p:spPr>
          <a:xfrm>
            <a:off x="717605" y="5660359"/>
            <a:ext cx="474424" cy="476100"/>
          </a:xfrm>
          <a:prstGeom prst="ellipse">
            <a:avLst/>
          </a:prstGeom>
          <a:noFill/>
          <a:ln cap="flat" cmpd="sng" w="22225">
            <a:solidFill>
              <a:srgbClr val="FFFFFF"/>
            </a:solidFill>
            <a:prstDash val="solid"/>
            <a:round/>
            <a:headEnd len="sm" w="sm" type="none"/>
            <a:tailEnd len="sm" w="sm" type="none"/>
          </a:ln>
        </p:spPr>
        <p:txBody>
          <a:bodyPr anchorCtr="0" anchor="ctr" bIns="45700" lIns="91425" spcFirstLastPara="1" rIns="91425" wrap="square" tIns="45700">
            <a:normAutofit/>
          </a:bodyPr>
          <a:lstStyle>
            <a:lvl1pPr indent="-228600" lvl="0" marL="457200" marR="0" algn="ctr">
              <a:lnSpc>
                <a:spcPct val="90000"/>
              </a:lnSpc>
              <a:spcBef>
                <a:spcPts val="1000"/>
              </a:spcBef>
              <a:spcAft>
                <a:spcPts val="0"/>
              </a:spcAft>
              <a:buClr>
                <a:srgbClr val="FFFFFF"/>
              </a:buClr>
              <a:buSzPts val="2200"/>
              <a:buFont typeface="Arial"/>
              <a:buNone/>
              <a:defRPr b="0" i="0" sz="2200" u="none" cap="none" strike="noStrike">
                <a:solidFill>
                  <a:srgbClr val="FFFFFF"/>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7" name="Google Shape;57;p48"/>
          <p:cNvSpPr txBox="1"/>
          <p:nvPr>
            <p:ph idx="20" type="body"/>
          </p:nvPr>
        </p:nvSpPr>
        <p:spPr>
          <a:xfrm>
            <a:off x="6429408" y="5499197"/>
            <a:ext cx="5110931" cy="1004700"/>
          </a:xfrm>
          <a:prstGeom prst="rect">
            <a:avLst/>
          </a:prstGeom>
          <a:solidFill>
            <a:schemeClr val="accent1"/>
          </a:solidFill>
          <a:ln>
            <a:noFill/>
          </a:ln>
          <a:effectLst>
            <a:outerShdw rotWithShape="0" algn="tl" dir="2700000" dist="50800">
              <a:schemeClr val="dk2">
                <a:alpha val="23921"/>
              </a:schemeClr>
            </a:outerShdw>
          </a:effectLst>
        </p:spPr>
        <p:txBody>
          <a:bodyPr anchorCtr="0" anchor="ctr" bIns="45700" lIns="91425" spcFirstLastPara="1" rIns="91425" wrap="square" tIns="45700">
            <a:normAutofit/>
          </a:bodyPr>
          <a:lstStyle>
            <a:lvl1pPr indent="-228600" lvl="0" marL="457200" marR="0" algn="l">
              <a:lnSpc>
                <a:spcPct val="120000"/>
              </a:lnSpc>
              <a:spcBef>
                <a:spcPts val="1000"/>
              </a:spcBef>
              <a:spcAft>
                <a:spcPts val="0"/>
              </a:spcAft>
              <a:buClr>
                <a:srgbClr val="FFFFFF"/>
              </a:buClr>
              <a:buSzPts val="2000"/>
              <a:buFont typeface="Arial"/>
              <a:buNone/>
              <a:defRPr b="0" i="0" sz="2000" u="none" cap="none" strike="noStrike">
                <a:solidFill>
                  <a:srgbClr val="FFFFFF"/>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8" name="Google Shape;58;p48"/>
          <p:cNvSpPr txBox="1"/>
          <p:nvPr>
            <p:ph idx="21" type="body"/>
          </p:nvPr>
        </p:nvSpPr>
        <p:spPr>
          <a:xfrm>
            <a:off x="504990" y="442200"/>
            <a:ext cx="4802751" cy="651000"/>
          </a:xfrm>
          <a:prstGeom prst="rect">
            <a:avLst/>
          </a:prstGeom>
          <a:noFill/>
          <a:ln>
            <a:noFill/>
          </a:ln>
        </p:spPr>
        <p:txBody>
          <a:bodyPr anchorCtr="0" anchor="t" bIns="45700" lIns="91425" spcFirstLastPara="1" rIns="91425" wrap="square" tIns="45700">
            <a:normAutofit/>
          </a:bodyPr>
          <a:lstStyle>
            <a:lvl1pPr indent="-228600" lvl="0" marL="457200" marR="0" algn="l">
              <a:lnSpc>
                <a:spcPct val="80000"/>
              </a:lnSpc>
              <a:spcBef>
                <a:spcPts val="1000"/>
              </a:spcBef>
              <a:spcAft>
                <a:spcPts val="0"/>
              </a:spcAft>
              <a:buClr>
                <a:schemeClr val="dk1"/>
              </a:buClr>
              <a:buSzPts val="4399"/>
              <a:buFont typeface="Arial"/>
              <a:buNone/>
              <a:defRPr b="0" i="0" sz="43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59" name="Google Shape;59;p48"/>
          <p:cNvSpPr txBox="1"/>
          <p:nvPr>
            <p:ph idx="22" type="body"/>
          </p:nvPr>
        </p:nvSpPr>
        <p:spPr>
          <a:xfrm>
            <a:off x="504990" y="1061546"/>
            <a:ext cx="4802751" cy="6510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business model">
    <p:spTree>
      <p:nvGrpSpPr>
        <p:cNvPr id="66" name="Shape 66"/>
        <p:cNvGrpSpPr/>
        <p:nvPr/>
      </p:nvGrpSpPr>
      <p:grpSpPr>
        <a:xfrm>
          <a:off x="0" y="0"/>
          <a:ext cx="0" cy="0"/>
          <a:chOff x="0" y="0"/>
          <a:chExt cx="0" cy="0"/>
        </a:xfrm>
      </p:grpSpPr>
      <p:grpSp>
        <p:nvGrpSpPr>
          <p:cNvPr id="67" name="Google Shape;67;p84"/>
          <p:cNvGrpSpPr/>
          <p:nvPr/>
        </p:nvGrpSpPr>
        <p:grpSpPr>
          <a:xfrm>
            <a:off x="1" y="0"/>
            <a:ext cx="12193200" cy="4176000"/>
            <a:chOff x="0" y="2682000"/>
            <a:chExt cx="12193200" cy="4176000"/>
          </a:xfrm>
        </p:grpSpPr>
        <p:sp>
          <p:nvSpPr>
            <p:cNvPr id="68" name="Google Shape;68;p84"/>
            <p:cNvSpPr/>
            <p:nvPr/>
          </p:nvSpPr>
          <p:spPr>
            <a:xfrm>
              <a:off x="0" y="2683565"/>
              <a:ext cx="12192000" cy="417443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599"/>
                <a:buFont typeface="Arial"/>
                <a:buNone/>
              </a:pPr>
              <a:r>
                <a:t/>
              </a:r>
              <a:endParaRPr b="0" i="0" sz="5599" u="none" cap="none" strike="noStrike">
                <a:solidFill>
                  <a:schemeClr val="lt1"/>
                </a:solidFill>
                <a:latin typeface="Quattrocento Sans"/>
                <a:ea typeface="Quattrocento Sans"/>
                <a:cs typeface="Quattrocento Sans"/>
                <a:sym typeface="Quattrocento Sans"/>
              </a:endParaRPr>
            </a:p>
          </p:txBody>
        </p:sp>
        <p:pic>
          <p:nvPicPr>
            <p:cNvPr id="69" name="Google Shape;69;p84"/>
            <p:cNvPicPr preferRelativeResize="0"/>
            <p:nvPr/>
          </p:nvPicPr>
          <p:blipFill rotWithShape="1">
            <a:blip r:embed="rId2">
              <a:alphaModFix/>
            </a:blip>
            <a:srcRect b="0" l="0" r="0" t="0"/>
            <a:stretch/>
          </p:blipFill>
          <p:spPr>
            <a:xfrm>
              <a:off x="0" y="2682000"/>
              <a:ext cx="12193200" cy="4176000"/>
            </a:xfrm>
            <a:prstGeom prst="rect">
              <a:avLst/>
            </a:prstGeom>
            <a:noFill/>
            <a:ln>
              <a:noFill/>
            </a:ln>
          </p:spPr>
        </p:pic>
      </p:grpSp>
      <p:sp>
        <p:nvSpPr>
          <p:cNvPr id="70" name="Google Shape;70;p84"/>
          <p:cNvSpPr txBox="1"/>
          <p:nvPr>
            <p:ph idx="1" type="body"/>
          </p:nvPr>
        </p:nvSpPr>
        <p:spPr>
          <a:xfrm>
            <a:off x="895583" y="2802030"/>
            <a:ext cx="2182134" cy="1636319"/>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71" name="Google Shape;71;p84"/>
          <p:cNvSpPr txBox="1"/>
          <p:nvPr>
            <p:ph idx="2" type="body"/>
          </p:nvPr>
        </p:nvSpPr>
        <p:spPr>
          <a:xfrm>
            <a:off x="3619733" y="2802030"/>
            <a:ext cx="2182134" cy="1636319"/>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72" name="Google Shape;72;p84"/>
          <p:cNvSpPr txBox="1"/>
          <p:nvPr>
            <p:ph idx="3" type="body"/>
          </p:nvPr>
        </p:nvSpPr>
        <p:spPr>
          <a:xfrm>
            <a:off x="6343883" y="2802030"/>
            <a:ext cx="2182134" cy="1636319"/>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73" name="Google Shape;73;p84"/>
          <p:cNvSpPr txBox="1"/>
          <p:nvPr>
            <p:ph idx="4" type="body"/>
          </p:nvPr>
        </p:nvSpPr>
        <p:spPr>
          <a:xfrm>
            <a:off x="9072361" y="2802030"/>
            <a:ext cx="2182134" cy="1636319"/>
          </a:xfrm>
          <a:prstGeom prst="rect">
            <a:avLst/>
          </a:prstGeom>
          <a:solidFill>
            <a:schemeClr val="accent1"/>
          </a:solidFill>
          <a:ln>
            <a:noFill/>
          </a:ln>
          <a:effectLst>
            <a:outerShdw rotWithShape="0" algn="tl" dir="2700000" dist="50800">
              <a:schemeClr val="dk2">
                <a:alpha val="23921"/>
              </a:schemeClr>
            </a:outerShdw>
          </a:effectLst>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2799"/>
              <a:buFont typeface="Arial"/>
              <a:buNone/>
              <a:defRPr b="0" i="0" sz="2799" u="none" cap="none" strike="noStrike">
                <a:solidFill>
                  <a:schemeClr val="dk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74" name="Google Shape;74;p84"/>
          <p:cNvSpPr txBox="1"/>
          <p:nvPr>
            <p:ph idx="5" type="body"/>
          </p:nvPr>
        </p:nvSpPr>
        <p:spPr>
          <a:xfrm>
            <a:off x="4141866" y="320464"/>
            <a:ext cx="7157005" cy="1944687"/>
          </a:xfrm>
          <a:prstGeom prst="rect">
            <a:avLst/>
          </a:prstGeom>
          <a:noFill/>
          <a:ln>
            <a:noFill/>
          </a:ln>
        </p:spPr>
        <p:txBody>
          <a:bodyPr anchorCtr="0" anchor="ctr" bIns="45700" lIns="91425" spcFirstLastPara="1" rIns="91425" wrap="square" tIns="45700">
            <a:noAutofit/>
          </a:bodyPr>
          <a:lstStyle>
            <a:lvl1pPr indent="-228600" lvl="0" marL="457200" marR="0" algn="l">
              <a:lnSpc>
                <a:spcPct val="120000"/>
              </a:lnSpc>
              <a:spcBef>
                <a:spcPts val="1000"/>
              </a:spcBef>
              <a:spcAft>
                <a:spcPts val="0"/>
              </a:spcAft>
              <a:buClr>
                <a:schemeClr val="lt1"/>
              </a:buClr>
              <a:buSzPts val="1700"/>
              <a:buFont typeface="Arial"/>
              <a:buNone/>
              <a:defRPr b="0" i="0" sz="1700" u="none" cap="none" strike="noStrike">
                <a:solidFill>
                  <a:schemeClr val="lt1"/>
                </a:solidFill>
                <a:latin typeface="Quattrocento Sans"/>
                <a:ea typeface="Quattrocento Sans"/>
                <a:cs typeface="Quattrocento Sans"/>
                <a:sym typeface="Quattrocento Sans"/>
              </a:defRPr>
            </a:lvl1pPr>
            <a:lvl2pPr indent="-228600" lvl="1" marL="914400" marR="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2pPr>
            <a:lvl3pPr indent="-228600" lvl="2" marL="1371600"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3pPr>
            <a:lvl4pPr indent="-228600" lvl="3" marL="18288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4pPr>
            <a:lvl5pPr indent="-228600" lvl="4" marL="22860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75" name="Google Shape;75;p84"/>
          <p:cNvSpPr txBox="1"/>
          <p:nvPr>
            <p:ph idx="6" type="body"/>
          </p:nvPr>
        </p:nvSpPr>
        <p:spPr>
          <a:xfrm>
            <a:off x="143416" y="594777"/>
            <a:ext cx="3223705" cy="1396061"/>
          </a:xfrm>
          <a:prstGeom prst="rect">
            <a:avLst/>
          </a:prstGeom>
          <a:noFill/>
          <a:ln>
            <a:noFill/>
          </a:ln>
        </p:spPr>
        <p:txBody>
          <a:bodyPr anchorCtr="0" anchor="ctr" bIns="45700" lIns="91425" spcFirstLastPara="1" rIns="91425" wrap="square" tIns="45700">
            <a:noAutofit/>
          </a:bodyPr>
          <a:lstStyle>
            <a:lvl1pPr indent="-228600" lvl="0" marL="457200" marR="0" algn="r">
              <a:lnSpc>
                <a:spcPct val="90000"/>
              </a:lnSpc>
              <a:spcBef>
                <a:spcPts val="1000"/>
              </a:spcBef>
              <a:spcAft>
                <a:spcPts val="0"/>
              </a:spcAft>
              <a:buClr>
                <a:schemeClr val="lt1"/>
              </a:buClr>
              <a:buSzPts val="4399"/>
              <a:buFont typeface="Arial"/>
              <a:buNone/>
              <a:defRPr b="0" i="0" sz="4399" u="none" cap="none" strike="noStrike">
                <a:solidFill>
                  <a:schemeClr val="lt1"/>
                </a:solidFill>
                <a:latin typeface="Quattrocento Sans"/>
                <a:ea typeface="Quattrocento Sans"/>
                <a:cs typeface="Quattrocento Sans"/>
                <a:sym typeface="Quattrocento Sans"/>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cxnSp>
        <p:nvCxnSpPr>
          <p:cNvPr id="76" name="Google Shape;76;p84"/>
          <p:cNvCxnSpPr/>
          <p:nvPr/>
        </p:nvCxnSpPr>
        <p:spPr>
          <a:xfrm rot="10800000">
            <a:off x="3711734" y="546687"/>
            <a:ext cx="0" cy="1492247"/>
          </a:xfrm>
          <a:prstGeom prst="straightConnector1">
            <a:avLst/>
          </a:prstGeom>
          <a:noFill/>
          <a:ln cap="flat" cmpd="sng" w="9525">
            <a:solidFill>
              <a:srgbClr val="D8D8D8"/>
            </a:solidFill>
            <a:prstDash val="solid"/>
            <a:miter lim="800000"/>
            <a:headEnd len="sm" w="sm" type="none"/>
            <a:tailEnd len="sm" w="sm" type="none"/>
          </a:ln>
        </p:spPr>
      </p:cxnSp>
      <p:sp>
        <p:nvSpPr>
          <p:cNvPr id="77" name="Google Shape;77;p84"/>
          <p:cNvSpPr txBox="1"/>
          <p:nvPr>
            <p:ph idx="7" type="body"/>
          </p:nvPr>
        </p:nvSpPr>
        <p:spPr>
          <a:xfrm>
            <a:off x="760920" y="5045456"/>
            <a:ext cx="2451460" cy="1461799"/>
          </a:xfrm>
          <a:prstGeom prst="rect">
            <a:avLst/>
          </a:prstGeom>
          <a:noFill/>
          <a:ln>
            <a:noFill/>
          </a:ln>
        </p:spPr>
        <p:txBody>
          <a:bodyPr anchorCtr="0" anchor="t" bIns="45700" lIns="91425" spcFirstLastPara="1" rIns="91425" wrap="square" tIns="45700">
            <a:noAutofit/>
          </a:bodyPr>
          <a:lstStyle>
            <a:lvl1pPr indent="-228600" lvl="0" marL="457200" marR="0" algn="just">
              <a:lnSpc>
                <a:spcPct val="120000"/>
              </a:lnSpc>
              <a:spcBef>
                <a:spcPts val="1000"/>
              </a:spcBef>
              <a:spcAft>
                <a:spcPts val="0"/>
              </a:spcAft>
              <a:buClr>
                <a:schemeClr val="dk1"/>
              </a:buClr>
              <a:buSzPts val="1700"/>
              <a:buFont typeface="Arial"/>
              <a:buNone/>
              <a:defRPr b="0" i="0" sz="1700" u="none" cap="none" strike="noStrike">
                <a:solidFill>
                  <a:schemeClr val="dk1"/>
                </a:solidFill>
                <a:latin typeface="Quattrocento Sans"/>
                <a:ea typeface="Quattrocento Sans"/>
                <a:cs typeface="Quattrocento Sans"/>
                <a:sym typeface="Quattrocento Sans"/>
              </a:defRPr>
            </a:lvl1pPr>
            <a:lvl2pPr indent="-228600" lvl="1" marL="914400" marR="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2pPr>
            <a:lvl3pPr indent="-228600" lvl="2" marL="1371600"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3pPr>
            <a:lvl4pPr indent="-228600" lvl="3" marL="18288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4pPr>
            <a:lvl5pPr indent="-228600" lvl="4" marL="22860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78" name="Google Shape;78;p84"/>
          <p:cNvSpPr txBox="1"/>
          <p:nvPr>
            <p:ph idx="8" type="body"/>
          </p:nvPr>
        </p:nvSpPr>
        <p:spPr>
          <a:xfrm>
            <a:off x="3488473" y="5045456"/>
            <a:ext cx="2451460" cy="1461799"/>
          </a:xfrm>
          <a:prstGeom prst="rect">
            <a:avLst/>
          </a:prstGeom>
          <a:noFill/>
          <a:ln>
            <a:noFill/>
          </a:ln>
        </p:spPr>
        <p:txBody>
          <a:bodyPr anchorCtr="0" anchor="t" bIns="45700" lIns="91425" spcFirstLastPara="1" rIns="91425" wrap="square" tIns="45700">
            <a:noAutofit/>
          </a:bodyPr>
          <a:lstStyle>
            <a:lvl1pPr indent="-228600" lvl="0" marL="457200" marR="0" algn="just">
              <a:lnSpc>
                <a:spcPct val="120000"/>
              </a:lnSpc>
              <a:spcBef>
                <a:spcPts val="1000"/>
              </a:spcBef>
              <a:spcAft>
                <a:spcPts val="0"/>
              </a:spcAft>
              <a:buClr>
                <a:schemeClr val="dk1"/>
              </a:buClr>
              <a:buSzPts val="1700"/>
              <a:buFont typeface="Arial"/>
              <a:buNone/>
              <a:defRPr b="0" i="0" sz="1700" u="none" cap="none" strike="noStrike">
                <a:solidFill>
                  <a:schemeClr val="dk1"/>
                </a:solidFill>
                <a:latin typeface="Quattrocento Sans"/>
                <a:ea typeface="Quattrocento Sans"/>
                <a:cs typeface="Quattrocento Sans"/>
                <a:sym typeface="Quattrocento Sans"/>
              </a:defRPr>
            </a:lvl1pPr>
            <a:lvl2pPr indent="-228600" lvl="1" marL="914400" marR="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2pPr>
            <a:lvl3pPr indent="-228600" lvl="2" marL="1371600"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3pPr>
            <a:lvl4pPr indent="-228600" lvl="3" marL="18288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4pPr>
            <a:lvl5pPr indent="-228600" lvl="4" marL="22860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79" name="Google Shape;79;p84"/>
          <p:cNvSpPr txBox="1"/>
          <p:nvPr>
            <p:ph idx="9" type="body"/>
          </p:nvPr>
        </p:nvSpPr>
        <p:spPr>
          <a:xfrm>
            <a:off x="6250520" y="5045456"/>
            <a:ext cx="2451460" cy="1461799"/>
          </a:xfrm>
          <a:prstGeom prst="rect">
            <a:avLst/>
          </a:prstGeom>
          <a:noFill/>
          <a:ln>
            <a:noFill/>
          </a:ln>
        </p:spPr>
        <p:txBody>
          <a:bodyPr anchorCtr="0" anchor="t" bIns="45700" lIns="91425" spcFirstLastPara="1" rIns="91425" wrap="square" tIns="45700">
            <a:noAutofit/>
          </a:bodyPr>
          <a:lstStyle>
            <a:lvl1pPr indent="-228600" lvl="0" marL="457200" marR="0" algn="just">
              <a:lnSpc>
                <a:spcPct val="120000"/>
              </a:lnSpc>
              <a:spcBef>
                <a:spcPts val="1000"/>
              </a:spcBef>
              <a:spcAft>
                <a:spcPts val="0"/>
              </a:spcAft>
              <a:buClr>
                <a:schemeClr val="dk1"/>
              </a:buClr>
              <a:buSzPts val="1700"/>
              <a:buFont typeface="Arial"/>
              <a:buNone/>
              <a:defRPr b="0" i="0" sz="1700" u="none" cap="none" strike="noStrike">
                <a:solidFill>
                  <a:schemeClr val="dk1"/>
                </a:solidFill>
                <a:latin typeface="Quattrocento Sans"/>
                <a:ea typeface="Quattrocento Sans"/>
                <a:cs typeface="Quattrocento Sans"/>
                <a:sym typeface="Quattrocento Sans"/>
              </a:defRPr>
            </a:lvl1pPr>
            <a:lvl2pPr indent="-228600" lvl="1" marL="914400" marR="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2pPr>
            <a:lvl3pPr indent="-228600" lvl="2" marL="1371600"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3pPr>
            <a:lvl4pPr indent="-228600" lvl="3" marL="18288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4pPr>
            <a:lvl5pPr indent="-228600" lvl="4" marL="22860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0" name="Google Shape;80;p84"/>
          <p:cNvSpPr txBox="1"/>
          <p:nvPr>
            <p:ph idx="13" type="body"/>
          </p:nvPr>
        </p:nvSpPr>
        <p:spPr>
          <a:xfrm>
            <a:off x="8936883" y="5045456"/>
            <a:ext cx="2451460" cy="1461799"/>
          </a:xfrm>
          <a:prstGeom prst="rect">
            <a:avLst/>
          </a:prstGeom>
          <a:noFill/>
          <a:ln>
            <a:noFill/>
          </a:ln>
        </p:spPr>
        <p:txBody>
          <a:bodyPr anchorCtr="0" anchor="t" bIns="45700" lIns="91425" spcFirstLastPara="1" rIns="91425" wrap="square" tIns="45700">
            <a:noAutofit/>
          </a:bodyPr>
          <a:lstStyle>
            <a:lvl1pPr indent="-228600" lvl="0" marL="457200" marR="0" algn="just">
              <a:lnSpc>
                <a:spcPct val="120000"/>
              </a:lnSpc>
              <a:spcBef>
                <a:spcPts val="1000"/>
              </a:spcBef>
              <a:spcAft>
                <a:spcPts val="0"/>
              </a:spcAft>
              <a:buClr>
                <a:schemeClr val="dk1"/>
              </a:buClr>
              <a:buSzPts val="1700"/>
              <a:buFont typeface="Arial"/>
              <a:buNone/>
              <a:defRPr b="0" i="0" sz="1700" u="none" cap="none" strike="noStrike">
                <a:solidFill>
                  <a:schemeClr val="dk1"/>
                </a:solidFill>
                <a:latin typeface="Quattrocento Sans"/>
                <a:ea typeface="Quattrocento Sans"/>
                <a:cs typeface="Quattrocento Sans"/>
                <a:sym typeface="Quattrocento Sans"/>
              </a:defRPr>
            </a:lvl1pPr>
            <a:lvl2pPr indent="-228600" lvl="1" marL="914400" marR="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2pPr>
            <a:lvl3pPr indent="-228600" lvl="2" marL="1371600"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3pPr>
            <a:lvl4pPr indent="-228600" lvl="3" marL="18288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4pPr>
            <a:lvl5pPr indent="-228600" lvl="4" marL="22860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1" name="Google Shape;81;p84"/>
          <p:cNvSpPr txBox="1"/>
          <p:nvPr>
            <p:ph idx="14" type="body"/>
          </p:nvPr>
        </p:nvSpPr>
        <p:spPr>
          <a:xfrm>
            <a:off x="1034161" y="4554403"/>
            <a:ext cx="1908176" cy="564297"/>
          </a:xfrm>
          <a:prstGeom prst="rect">
            <a:avLst/>
          </a:prstGeom>
          <a:noFill/>
          <a:ln>
            <a:noFill/>
          </a:ln>
        </p:spPr>
        <p:txBody>
          <a:bodyPr anchorCtr="0" anchor="ctr" bIns="45700" lIns="91425" spcFirstLastPara="1" rIns="91425" wrap="square" tIns="45700">
            <a:noAutofit/>
          </a:bodyPr>
          <a:lstStyle>
            <a:lvl1pPr indent="-228600" lvl="0" marL="457200" marR="0" algn="ctr">
              <a:lnSpc>
                <a:spcPct val="120000"/>
              </a:lnSpc>
              <a:spcBef>
                <a:spcPts val="10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indent="-228600" lvl="1" marL="914400" marR="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2pPr>
            <a:lvl3pPr indent="-228600" lvl="2" marL="1371600"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3pPr>
            <a:lvl4pPr indent="-228600" lvl="3" marL="18288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4pPr>
            <a:lvl5pPr indent="-228600" lvl="4" marL="22860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2" name="Google Shape;82;p84"/>
          <p:cNvSpPr txBox="1"/>
          <p:nvPr>
            <p:ph idx="15" type="body"/>
          </p:nvPr>
        </p:nvSpPr>
        <p:spPr>
          <a:xfrm>
            <a:off x="3752385" y="4554403"/>
            <a:ext cx="1908176" cy="564297"/>
          </a:xfrm>
          <a:prstGeom prst="rect">
            <a:avLst/>
          </a:prstGeom>
          <a:noFill/>
          <a:ln>
            <a:noFill/>
          </a:ln>
        </p:spPr>
        <p:txBody>
          <a:bodyPr anchorCtr="0" anchor="ctr" bIns="45700" lIns="91425" spcFirstLastPara="1" rIns="91425" wrap="square" tIns="45700">
            <a:noAutofit/>
          </a:bodyPr>
          <a:lstStyle>
            <a:lvl1pPr indent="-228600" lvl="0" marL="457200" marR="0" algn="ctr">
              <a:lnSpc>
                <a:spcPct val="120000"/>
              </a:lnSpc>
              <a:spcBef>
                <a:spcPts val="10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indent="-228600" lvl="1" marL="914400" marR="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2pPr>
            <a:lvl3pPr indent="-228600" lvl="2" marL="1371600"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3pPr>
            <a:lvl4pPr indent="-228600" lvl="3" marL="18288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4pPr>
            <a:lvl5pPr indent="-228600" lvl="4" marL="22860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3" name="Google Shape;83;p84"/>
          <p:cNvSpPr txBox="1"/>
          <p:nvPr>
            <p:ph idx="16" type="body"/>
          </p:nvPr>
        </p:nvSpPr>
        <p:spPr>
          <a:xfrm>
            <a:off x="6480862" y="4554403"/>
            <a:ext cx="1908176" cy="564297"/>
          </a:xfrm>
          <a:prstGeom prst="rect">
            <a:avLst/>
          </a:prstGeom>
          <a:noFill/>
          <a:ln>
            <a:noFill/>
          </a:ln>
        </p:spPr>
        <p:txBody>
          <a:bodyPr anchorCtr="0" anchor="ctr" bIns="45700" lIns="91425" spcFirstLastPara="1" rIns="91425" wrap="square" tIns="45700">
            <a:noAutofit/>
          </a:bodyPr>
          <a:lstStyle>
            <a:lvl1pPr indent="-228600" lvl="0" marL="457200" marR="0" algn="ctr">
              <a:lnSpc>
                <a:spcPct val="120000"/>
              </a:lnSpc>
              <a:spcBef>
                <a:spcPts val="10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indent="-228600" lvl="1" marL="914400" marR="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2pPr>
            <a:lvl3pPr indent="-228600" lvl="2" marL="1371600"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3pPr>
            <a:lvl4pPr indent="-228600" lvl="3" marL="18288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4pPr>
            <a:lvl5pPr indent="-228600" lvl="4" marL="22860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4" name="Google Shape;84;p84"/>
          <p:cNvSpPr txBox="1"/>
          <p:nvPr>
            <p:ph idx="17" type="body"/>
          </p:nvPr>
        </p:nvSpPr>
        <p:spPr>
          <a:xfrm>
            <a:off x="9209341" y="4554403"/>
            <a:ext cx="1908176" cy="564297"/>
          </a:xfrm>
          <a:prstGeom prst="rect">
            <a:avLst/>
          </a:prstGeom>
          <a:noFill/>
          <a:ln>
            <a:noFill/>
          </a:ln>
        </p:spPr>
        <p:txBody>
          <a:bodyPr anchorCtr="0" anchor="ctr" bIns="45700" lIns="91425" spcFirstLastPara="1" rIns="91425" wrap="square" tIns="45700">
            <a:noAutofit/>
          </a:bodyPr>
          <a:lstStyle>
            <a:lvl1pPr indent="-228600" lvl="0" marL="457200" marR="0" algn="ctr">
              <a:lnSpc>
                <a:spcPct val="120000"/>
              </a:lnSpc>
              <a:spcBef>
                <a:spcPts val="10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1pPr>
            <a:lvl2pPr indent="-228600" lvl="1" marL="914400" marR="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Quattrocento Sans"/>
                <a:ea typeface="Quattrocento Sans"/>
                <a:cs typeface="Quattrocento Sans"/>
                <a:sym typeface="Quattrocento Sans"/>
              </a:defRPr>
            </a:lvl2pPr>
            <a:lvl3pPr indent="-228600" lvl="2" marL="1371600" marR="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Quattrocento Sans"/>
                <a:ea typeface="Quattrocento Sans"/>
                <a:cs typeface="Quattrocento Sans"/>
                <a:sym typeface="Quattrocento Sans"/>
              </a:defRPr>
            </a:lvl3pPr>
            <a:lvl4pPr indent="-228600" lvl="3" marL="18288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4pPr>
            <a:lvl5pPr indent="-228600" lvl="4" marL="2286000" marR="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5" name="Shape 85"/>
        <p:cNvGrpSpPr/>
        <p:nvPr/>
      </p:nvGrpSpPr>
      <p:grpSpPr>
        <a:xfrm>
          <a:off x="0" y="0"/>
          <a:ext cx="0" cy="0"/>
          <a:chOff x="0" y="0"/>
          <a:chExt cx="0" cy="0"/>
        </a:xfrm>
      </p:grpSpPr>
      <p:sp>
        <p:nvSpPr>
          <p:cNvPr id="86" name="Google Shape;86;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5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4.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2"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45"/>
          <p:cNvSpPr txBox="1"/>
          <p:nvPr>
            <p:ph type="title"/>
          </p:nvPr>
        </p:nvSpPr>
        <p:spPr>
          <a:xfrm>
            <a:off x="609600" y="274639"/>
            <a:ext cx="10972801" cy="711081"/>
          </a:xfrm>
          <a:prstGeom prst="rect">
            <a:avLst/>
          </a:prstGeom>
          <a:noFill/>
          <a:ln>
            <a:noFill/>
          </a:ln>
        </p:spPr>
        <p:txBody>
          <a:bodyPr anchorCtr="0" anchor="ctr" bIns="60925" lIns="121875" spcFirstLastPara="1" rIns="121875" wrap="square" tIns="60925">
            <a:normAutofit/>
          </a:bodyPr>
          <a:lstStyle>
            <a:lvl1pPr lvl="0" marR="0" rtl="0" algn="l">
              <a:lnSpc>
                <a:spcPct val="100000"/>
              </a:lnSpc>
              <a:spcBef>
                <a:spcPts val="0"/>
              </a:spcBef>
              <a:spcAft>
                <a:spcPts val="0"/>
              </a:spcAft>
              <a:buClr>
                <a:schemeClr val="dk1"/>
              </a:buClr>
              <a:buSzPts val="3600"/>
              <a:buFont typeface="Quattrocento Sans"/>
              <a:buNone/>
              <a:defRPr b="0" i="0" sz="36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 name="Google Shape;125;p45"/>
          <p:cNvSpPr txBox="1"/>
          <p:nvPr>
            <p:ph idx="1" type="body"/>
          </p:nvPr>
        </p:nvSpPr>
        <p:spPr>
          <a:xfrm>
            <a:off x="609600" y="1138425"/>
            <a:ext cx="10972801" cy="4987739"/>
          </a:xfrm>
          <a:prstGeom prst="rect">
            <a:avLst/>
          </a:prstGeom>
          <a:noFill/>
          <a:ln>
            <a:noFill/>
          </a:ln>
        </p:spPr>
        <p:txBody>
          <a:bodyPr anchorCtr="0" anchor="t" bIns="60925" lIns="121875" spcFirstLastPara="1" rIns="121875" wrap="square" tIns="60925">
            <a:normAutofit/>
          </a:bodyPr>
          <a:lstStyle>
            <a:lvl1pPr indent="-457200" lvl="0" marL="457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Quattrocento Sans"/>
                <a:ea typeface="Quattrocento Sans"/>
                <a:cs typeface="Quattrocento Sans"/>
                <a:sym typeface="Quattrocento Sans"/>
              </a:defRPr>
            </a:lvl1pPr>
            <a:lvl2pPr indent="-431800" lvl="1" marL="914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Quattrocento Sans"/>
                <a:ea typeface="Quattrocento Sans"/>
                <a:cs typeface="Quattrocento Sans"/>
                <a:sym typeface="Quattrocento Sans"/>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5pPr>
            <a:lvl6pPr indent="-400050" lvl="5" marL="27432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26" name="Google Shape;126;p45"/>
          <p:cNvSpPr txBox="1"/>
          <p:nvPr>
            <p:ph idx="10" type="dt"/>
          </p:nvPr>
        </p:nvSpPr>
        <p:spPr>
          <a:xfrm>
            <a:off x="609600" y="6356352"/>
            <a:ext cx="2844800" cy="365125"/>
          </a:xfrm>
          <a:prstGeom prst="rect">
            <a:avLst/>
          </a:prstGeom>
          <a:noFill/>
          <a:ln>
            <a:noFill/>
          </a:ln>
        </p:spPr>
        <p:txBody>
          <a:bodyPr anchorCtr="0" anchor="ctr" bIns="60925" lIns="121875" spcFirstLastPara="1" rIns="121875" wrap="square" tIns="60925">
            <a:noAutofit/>
          </a:bodyPr>
          <a:lstStyle>
            <a:lvl1pPr lvl="0" marR="0" rtl="0" algn="l">
              <a:lnSpc>
                <a:spcPct val="100000"/>
              </a:lnSpc>
              <a:spcBef>
                <a:spcPts val="0"/>
              </a:spcBef>
              <a:spcAft>
                <a:spcPts val="0"/>
              </a:spcAft>
              <a:buClr>
                <a:srgbClr val="888888"/>
              </a:buClr>
              <a:buSzPts val="1400"/>
              <a:buFont typeface="Calibri"/>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7" name="Google Shape;127;p45"/>
          <p:cNvSpPr txBox="1"/>
          <p:nvPr>
            <p:ph idx="11" type="ftr"/>
          </p:nvPr>
        </p:nvSpPr>
        <p:spPr>
          <a:xfrm>
            <a:off x="4165601" y="6356352"/>
            <a:ext cx="3860800" cy="365125"/>
          </a:xfrm>
          <a:prstGeom prst="rect">
            <a:avLst/>
          </a:prstGeom>
          <a:noFill/>
          <a:ln>
            <a:noFill/>
          </a:ln>
        </p:spPr>
        <p:txBody>
          <a:bodyPr anchorCtr="0" anchor="ctr" bIns="60925" lIns="121875" spcFirstLastPara="1" rIns="121875" wrap="square" tIns="60925">
            <a:noAutofit/>
          </a:bodyPr>
          <a:lstStyle>
            <a:lvl1pPr lvl="0" marR="0" rtl="0" algn="ctr">
              <a:lnSpc>
                <a:spcPct val="100000"/>
              </a:lnSpc>
              <a:spcBef>
                <a:spcPts val="0"/>
              </a:spcBef>
              <a:spcAft>
                <a:spcPts val="0"/>
              </a:spcAft>
              <a:buClr>
                <a:srgbClr val="888888"/>
              </a:buClr>
              <a:buSzPts val="1400"/>
              <a:buFont typeface="Calibri"/>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8" name="Google Shape;128;p45"/>
          <p:cNvSpPr txBox="1"/>
          <p:nvPr>
            <p:ph idx="12" type="sldNum"/>
          </p:nvPr>
        </p:nvSpPr>
        <p:spPr>
          <a:xfrm>
            <a:off x="8737601" y="6356352"/>
            <a:ext cx="2844800" cy="365125"/>
          </a:xfrm>
          <a:prstGeom prst="rect">
            <a:avLst/>
          </a:prstGeom>
          <a:noFill/>
          <a:ln>
            <a:noFill/>
          </a:ln>
        </p:spPr>
        <p:txBody>
          <a:bodyPr anchorCtr="0" anchor="ctr" bIns="60925" lIns="121875" spcFirstLastPara="1" rIns="121875" wrap="square" tIns="60925">
            <a:noAutofit/>
          </a:bodyPr>
          <a:lstStyle>
            <a:lvl1pPr indent="0" lvl="0" marL="0" marR="0" rtl="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600"/>
              <a:buFont typeface="Calibri"/>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0" name="Google Shape;230;p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1" name="Google Shape;231;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2" name="Google Shape;232;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3" name="Google Shape;233;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s://accelerate.ucsf.edu/training/mdp-materials" TargetMode="External"/><Relationship Id="rId4" Type="http://schemas.openxmlformats.org/officeDocument/2006/relationships/image" Target="../media/image16.png"/><Relationship Id="rId5"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sp>
        <p:nvSpPr>
          <p:cNvPr id="308" name="Google Shape;308;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9" name="Google Shape;309;p1"/>
          <p:cNvSpPr txBox="1"/>
          <p:nvPr>
            <p:ph type="ctrTitle"/>
          </p:nvPr>
        </p:nvSpPr>
        <p:spPr>
          <a:xfrm>
            <a:off x="579175" y="1948150"/>
            <a:ext cx="7124700" cy="157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96047"/>
              <a:buFont typeface="Play"/>
              <a:buNone/>
            </a:pPr>
            <a:r>
              <a:rPr lang="en-US" sz="5622">
                <a:latin typeface="Cabin"/>
                <a:ea typeface="Cabin"/>
                <a:cs typeface="Cabin"/>
                <a:sym typeface="Cabin"/>
              </a:rPr>
              <a:t>Being an Effective Mentor and/or Mentee</a:t>
            </a:r>
            <a:endParaRPr sz="6222">
              <a:latin typeface="Cabin"/>
              <a:ea typeface="Cabin"/>
              <a:cs typeface="Cabin"/>
              <a:sym typeface="Cabin"/>
            </a:endParaRPr>
          </a:p>
        </p:txBody>
      </p:sp>
      <p:pic>
        <p:nvPicPr>
          <p:cNvPr descr="Helping-Mentor.jpg" id="310" name="Google Shape;310;p1"/>
          <p:cNvPicPr preferRelativeResize="0"/>
          <p:nvPr/>
        </p:nvPicPr>
        <p:blipFill rotWithShape="1">
          <a:blip r:embed="rId3">
            <a:alphaModFix/>
          </a:blip>
          <a:srcRect b="0" l="1450" r="74" t="0"/>
          <a:stretch/>
        </p:blipFill>
        <p:spPr>
          <a:xfrm>
            <a:off x="7805750" y="0"/>
            <a:ext cx="4386250" cy="6858000"/>
          </a:xfrm>
          <a:prstGeom prst="rect">
            <a:avLst/>
          </a:prstGeom>
          <a:noFill/>
          <a:ln>
            <a:noFill/>
          </a:ln>
        </p:spPr>
      </p:pic>
      <p:pic>
        <p:nvPicPr>
          <p:cNvPr id="311" name="Google Shape;311;p1"/>
          <p:cNvPicPr preferRelativeResize="0"/>
          <p:nvPr/>
        </p:nvPicPr>
        <p:blipFill rotWithShape="1">
          <a:blip r:embed="rId4">
            <a:alphaModFix/>
          </a:blip>
          <a:srcRect b="0" l="0" r="0" t="0"/>
          <a:stretch/>
        </p:blipFill>
        <p:spPr>
          <a:xfrm>
            <a:off x="115511" y="227876"/>
            <a:ext cx="2498481" cy="1310064"/>
          </a:xfrm>
          <a:prstGeom prst="rect">
            <a:avLst/>
          </a:prstGeom>
          <a:noFill/>
          <a:ln>
            <a:noFill/>
          </a:ln>
        </p:spPr>
      </p:pic>
      <p:sp>
        <p:nvSpPr>
          <p:cNvPr id="312" name="Google Shape;312;p1"/>
          <p:cNvSpPr txBox="1"/>
          <p:nvPr/>
        </p:nvSpPr>
        <p:spPr>
          <a:xfrm>
            <a:off x="367000" y="4581650"/>
            <a:ext cx="8361600" cy="1268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300"/>
              <a:buFont typeface="Arial"/>
              <a:buNone/>
            </a:pPr>
            <a:r>
              <a:rPr b="0" i="0" lang="en-US" sz="2300" u="none" cap="none" strike="noStrike">
                <a:solidFill>
                  <a:schemeClr val="dk1"/>
                </a:solidFill>
                <a:latin typeface="Cabin"/>
                <a:ea typeface="Cabin"/>
                <a:cs typeface="Cabin"/>
                <a:sym typeface="Cabin"/>
              </a:rPr>
              <a:t>Presented by: Ana Sfoggia MD MSc, Elizabeth Rose EdD MPH, Joseph Becker MD, Purba Chatterjee MSc</a:t>
            </a:r>
            <a:endParaRPr b="0" i="0" sz="2500" u="none" cap="none" strike="noStrike">
              <a:solidFill>
                <a:schemeClr val="dk1"/>
              </a:solidFill>
              <a:latin typeface="Cabin"/>
              <a:ea typeface="Cabin"/>
              <a:cs typeface="Cabin"/>
              <a:sym typeface="Cabin"/>
            </a:endParaRPr>
          </a:p>
          <a:p>
            <a:pPr indent="0" lvl="0" marL="0" marR="0" rtl="0" algn="l">
              <a:lnSpc>
                <a:spcPct val="90000"/>
              </a:lnSpc>
              <a:spcBef>
                <a:spcPts val="1000"/>
              </a:spcBef>
              <a:spcAft>
                <a:spcPts val="0"/>
              </a:spcAft>
              <a:buClr>
                <a:srgbClr val="000000"/>
              </a:buClr>
              <a:buSzPts val="2300"/>
              <a:buFont typeface="Arial"/>
              <a:buNone/>
            </a:pPr>
            <a:r>
              <a:rPr b="0" i="0" lang="en-US" sz="2300" u="none" cap="none" strike="noStrike">
                <a:solidFill>
                  <a:schemeClr val="dk1"/>
                </a:solidFill>
                <a:latin typeface="Cabin"/>
                <a:ea typeface="Cabin"/>
                <a:cs typeface="Cabin"/>
                <a:sym typeface="Cabin"/>
              </a:rPr>
              <a:t>Moderated by: Amy Moore DNP APRN FNP-C</a:t>
            </a:r>
            <a:endParaRPr b="0" i="0" sz="2500" u="none" cap="none" strike="noStrike">
              <a:solidFill>
                <a:schemeClr val="dk1"/>
              </a:solidFill>
              <a:latin typeface="Cabin"/>
              <a:ea typeface="Cabin"/>
              <a:cs typeface="Cabin"/>
              <a:sym typeface="Cabin"/>
            </a:endParaRPr>
          </a:p>
        </p:txBody>
      </p:sp>
      <p:sp>
        <p:nvSpPr>
          <p:cNvPr id="313" name="Google Shape;313;p1"/>
          <p:cNvSpPr txBox="1"/>
          <p:nvPr/>
        </p:nvSpPr>
        <p:spPr>
          <a:xfrm>
            <a:off x="2724850" y="3704300"/>
            <a:ext cx="3000000" cy="489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1000"/>
              </a:spcBef>
              <a:spcAft>
                <a:spcPts val="0"/>
              </a:spcAft>
              <a:buClr>
                <a:srgbClr val="000000"/>
              </a:buClr>
              <a:buSzPts val="2200"/>
              <a:buFont typeface="Arial"/>
              <a:buNone/>
            </a:pPr>
            <a:r>
              <a:rPr b="0" i="0" lang="en-US" sz="2200" u="none" cap="none" strike="noStrike">
                <a:solidFill>
                  <a:schemeClr val="dk1"/>
                </a:solidFill>
                <a:latin typeface="Cabin"/>
                <a:ea typeface="Cabin"/>
                <a:cs typeface="Cabin"/>
                <a:sym typeface="Cabin"/>
              </a:rPr>
              <a:t>April 24, 2025</a:t>
            </a:r>
            <a:endParaRPr b="0" i="0" sz="1400" u="none" cap="none" strike="noStrike">
              <a:solidFill>
                <a:srgbClr val="000000"/>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2"/>
          <p:cNvSpPr/>
          <p:nvPr/>
        </p:nvSpPr>
        <p:spPr>
          <a:xfrm>
            <a:off x="2786743" y="4067118"/>
            <a:ext cx="3054565" cy="2602200"/>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199"/>
              <a:buFont typeface="Arial"/>
              <a:buNone/>
            </a:pPr>
            <a:r>
              <a:rPr b="0" i="0" lang="en-US" sz="3199" u="none" cap="none" strike="noStrike">
                <a:solidFill>
                  <a:srgbClr val="F2F2F2"/>
                </a:solidFill>
                <a:latin typeface="Cabin"/>
                <a:ea typeface="Cabin"/>
                <a:cs typeface="Cabin"/>
                <a:sym typeface="Cabin"/>
              </a:rPr>
              <a:t>Shared values</a:t>
            </a:r>
            <a:endParaRPr/>
          </a:p>
          <a:p>
            <a:pPr indent="0" lvl="0" marL="0" marR="0" rtl="0" algn="ctr">
              <a:lnSpc>
                <a:spcPct val="100000"/>
              </a:lnSpc>
              <a:spcBef>
                <a:spcPts val="0"/>
              </a:spcBef>
              <a:spcAft>
                <a:spcPts val="0"/>
              </a:spcAft>
              <a:buNone/>
            </a:pPr>
            <a:r>
              <a:rPr b="0" i="0" lang="en-US" sz="2000" u="none" cap="none" strike="noStrike">
                <a:solidFill>
                  <a:schemeClr val="lt1"/>
                </a:solidFill>
                <a:latin typeface="Cabin"/>
                <a:ea typeface="Cabin"/>
                <a:cs typeface="Cabin"/>
                <a:sym typeface="Cabin"/>
              </a:rPr>
              <a:t>“Mentorship worked best when mentors and mentees had similar interests and values.”</a:t>
            </a:r>
            <a:endParaRPr b="0" i="0" sz="2000" u="none" cap="none" strike="noStrike">
              <a:solidFill>
                <a:schemeClr val="lt1"/>
              </a:solidFill>
              <a:latin typeface="Cabin"/>
              <a:ea typeface="Cabin"/>
              <a:cs typeface="Cabin"/>
              <a:sym typeface="Cabin"/>
            </a:endParaRPr>
          </a:p>
        </p:txBody>
      </p:sp>
      <p:sp>
        <p:nvSpPr>
          <p:cNvPr id="415" name="Google Shape;415;p12"/>
          <p:cNvSpPr/>
          <p:nvPr/>
        </p:nvSpPr>
        <p:spPr>
          <a:xfrm>
            <a:off x="1589" y="0"/>
            <a:ext cx="12188825" cy="3193143"/>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Quattrocento Sans"/>
              <a:ea typeface="Quattrocento Sans"/>
              <a:cs typeface="Quattrocento Sans"/>
              <a:sym typeface="Quattrocento Sans"/>
            </a:endParaRPr>
          </a:p>
        </p:txBody>
      </p:sp>
      <p:sp>
        <p:nvSpPr>
          <p:cNvPr id="416" name="Google Shape;416;p12"/>
          <p:cNvSpPr/>
          <p:nvPr/>
        </p:nvSpPr>
        <p:spPr>
          <a:xfrm>
            <a:off x="677704" y="1318264"/>
            <a:ext cx="3054670" cy="2602148"/>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rPr b="0" i="0" lang="en-US" sz="3199" u="none" cap="none" strike="noStrike">
                <a:solidFill>
                  <a:schemeClr val="lt1"/>
                </a:solidFill>
                <a:latin typeface="Cabin"/>
                <a:ea typeface="Cabin"/>
                <a:cs typeface="Cabin"/>
                <a:sym typeface="Cabin"/>
              </a:rPr>
              <a:t>Reciprocity</a:t>
            </a:r>
            <a:endParaRPr/>
          </a:p>
          <a:p>
            <a:pPr indent="0" lvl="0" marL="0" marR="0" rtl="0" algn="ctr">
              <a:lnSpc>
                <a:spcPct val="100000"/>
              </a:lnSpc>
              <a:spcBef>
                <a:spcPts val="0"/>
              </a:spcBef>
              <a:spcAft>
                <a:spcPts val="0"/>
              </a:spcAft>
              <a:buNone/>
            </a:pPr>
            <a:r>
              <a:rPr b="0" i="0" lang="en-US" sz="2000" u="none" cap="none" strike="noStrike">
                <a:solidFill>
                  <a:schemeClr val="lt1"/>
                </a:solidFill>
                <a:latin typeface="Cabin"/>
                <a:ea typeface="Cabin"/>
                <a:cs typeface="Cabin"/>
                <a:sym typeface="Cabin"/>
              </a:rPr>
              <a:t>“It’s got to be a 2-way street. It can’t be just a one-way giving relationship because then it’s going to burnout.”</a:t>
            </a:r>
            <a:endParaRPr b="0" i="0" sz="2000" u="none" cap="none" strike="noStrike">
              <a:solidFill>
                <a:schemeClr val="lt1"/>
              </a:solidFill>
              <a:latin typeface="Cabin"/>
              <a:ea typeface="Cabin"/>
              <a:cs typeface="Cabin"/>
              <a:sym typeface="Cabin"/>
            </a:endParaRPr>
          </a:p>
        </p:txBody>
      </p:sp>
      <p:sp>
        <p:nvSpPr>
          <p:cNvPr id="417" name="Google Shape;417;p12"/>
          <p:cNvSpPr/>
          <p:nvPr/>
        </p:nvSpPr>
        <p:spPr>
          <a:xfrm>
            <a:off x="3962400" y="1291775"/>
            <a:ext cx="4267200" cy="2602200"/>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3199" u="none" cap="none" strike="noStrike">
                <a:solidFill>
                  <a:srgbClr val="F2F2F2"/>
                </a:solidFill>
                <a:latin typeface="Cabin"/>
                <a:ea typeface="Cabin"/>
                <a:cs typeface="Cabin"/>
                <a:sym typeface="Cabin"/>
              </a:rPr>
              <a:t>Mutual respect for each others’ time, effort, qualifications</a:t>
            </a:r>
            <a:endParaRPr/>
          </a:p>
          <a:p>
            <a:pPr indent="0" lvl="0" marL="0" marR="0" rtl="0" algn="ctr">
              <a:lnSpc>
                <a:spcPct val="100000"/>
              </a:lnSpc>
              <a:spcBef>
                <a:spcPts val="0"/>
              </a:spcBef>
              <a:spcAft>
                <a:spcPts val="0"/>
              </a:spcAft>
              <a:buNone/>
            </a:pPr>
            <a:r>
              <a:rPr b="0" i="0" lang="en-US" sz="2000" u="none" cap="none" strike="noStrike">
                <a:solidFill>
                  <a:schemeClr val="lt1"/>
                </a:solidFill>
                <a:latin typeface="Cabin"/>
                <a:ea typeface="Cabin"/>
                <a:cs typeface="Cabin"/>
                <a:sym typeface="Cabin"/>
              </a:rPr>
              <a:t>“Both individuals have to respect the qualifications of the other and the needs of the other and work together towards a common goal.”</a:t>
            </a:r>
            <a:endParaRPr/>
          </a:p>
        </p:txBody>
      </p:sp>
      <p:sp>
        <p:nvSpPr>
          <p:cNvPr id="418" name="Google Shape;418;p12"/>
          <p:cNvSpPr/>
          <p:nvPr/>
        </p:nvSpPr>
        <p:spPr>
          <a:xfrm>
            <a:off x="8459626" y="1318263"/>
            <a:ext cx="3054670" cy="2602148"/>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rPr b="0" i="0" lang="en-US" sz="3199" u="none" cap="none" strike="noStrike">
                <a:solidFill>
                  <a:srgbClr val="F2F2F2"/>
                </a:solidFill>
                <a:latin typeface="Cabin"/>
                <a:ea typeface="Cabin"/>
                <a:cs typeface="Cabin"/>
                <a:sym typeface="Cabin"/>
              </a:rPr>
              <a:t>Clear expectations</a:t>
            </a:r>
            <a:endParaRPr/>
          </a:p>
          <a:p>
            <a:pPr indent="0" lvl="0" marL="0" marR="0" rtl="0" algn="ctr">
              <a:lnSpc>
                <a:spcPct val="100000"/>
              </a:lnSpc>
              <a:spcBef>
                <a:spcPts val="0"/>
              </a:spcBef>
              <a:spcAft>
                <a:spcPts val="0"/>
              </a:spcAft>
              <a:buNone/>
            </a:pPr>
            <a:r>
              <a:rPr b="0" i="0" lang="en-US" sz="2000" u="none" cap="none" strike="noStrike">
                <a:solidFill>
                  <a:schemeClr val="lt1"/>
                </a:solidFill>
                <a:latin typeface="Cabin"/>
                <a:ea typeface="Cabin"/>
                <a:cs typeface="Cabin"/>
                <a:sym typeface="Cabin"/>
              </a:rPr>
              <a:t>“It’s helpful to set up guidelines in the beginning.” </a:t>
            </a:r>
            <a:endParaRPr b="0" i="0" sz="2000" u="none" cap="none" strike="noStrike">
              <a:solidFill>
                <a:schemeClr val="lt1"/>
              </a:solidFill>
              <a:latin typeface="Cabin"/>
              <a:ea typeface="Cabin"/>
              <a:cs typeface="Cabin"/>
              <a:sym typeface="Cabin"/>
            </a:endParaRPr>
          </a:p>
        </p:txBody>
      </p:sp>
      <p:sp>
        <p:nvSpPr>
          <p:cNvPr id="419" name="Google Shape;419;p12"/>
          <p:cNvSpPr/>
          <p:nvPr/>
        </p:nvSpPr>
        <p:spPr>
          <a:xfrm>
            <a:off x="6058481" y="4067118"/>
            <a:ext cx="3054565" cy="2602200"/>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rPr b="0" i="0" lang="en-US" sz="3199" u="none" cap="none" strike="noStrike">
                <a:solidFill>
                  <a:srgbClr val="F2F2F2"/>
                </a:solidFill>
                <a:latin typeface="Cabin"/>
                <a:ea typeface="Cabin"/>
                <a:cs typeface="Cabin"/>
                <a:sym typeface="Cabin"/>
              </a:rPr>
              <a:t>Personal connection</a:t>
            </a:r>
            <a:endParaRPr/>
          </a:p>
          <a:p>
            <a:pPr indent="0" lvl="0" marL="0" marR="0" rtl="0" algn="ctr">
              <a:lnSpc>
                <a:spcPct val="100000"/>
              </a:lnSpc>
              <a:spcBef>
                <a:spcPts val="0"/>
              </a:spcBef>
              <a:spcAft>
                <a:spcPts val="0"/>
              </a:spcAft>
              <a:buNone/>
            </a:pPr>
            <a:r>
              <a:rPr b="0" i="0" lang="en-US" sz="2000" u="none" cap="none" strike="noStrike">
                <a:solidFill>
                  <a:schemeClr val="lt1"/>
                </a:solidFill>
                <a:latin typeface="Cabin"/>
                <a:ea typeface="Cabin"/>
                <a:cs typeface="Cabin"/>
                <a:sym typeface="Cabin"/>
              </a:rPr>
              <a:t>“Important to have a connection, where you feel the mentor cares about you.”</a:t>
            </a:r>
            <a:endParaRPr b="0" i="0" sz="2000" u="none" cap="none" strike="noStrike">
              <a:solidFill>
                <a:schemeClr val="lt1"/>
              </a:solidFill>
              <a:latin typeface="Cabin"/>
              <a:ea typeface="Cabin"/>
              <a:cs typeface="Cabin"/>
              <a:sym typeface="Cabin"/>
            </a:endParaRPr>
          </a:p>
        </p:txBody>
      </p:sp>
      <p:sp>
        <p:nvSpPr>
          <p:cNvPr id="420" name="Google Shape;420;p12"/>
          <p:cNvSpPr txBox="1"/>
          <p:nvPr/>
        </p:nvSpPr>
        <p:spPr>
          <a:xfrm>
            <a:off x="1" y="283031"/>
            <a:ext cx="1219199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US" sz="5400" u="none" cap="none" strike="noStrike">
                <a:solidFill>
                  <a:srgbClr val="000000"/>
                </a:solidFill>
                <a:latin typeface="Cabin"/>
                <a:ea typeface="Cabin"/>
                <a:cs typeface="Cabin"/>
                <a:sym typeface="Cabin"/>
              </a:rPr>
              <a:t>Successful</a:t>
            </a:r>
            <a:r>
              <a:rPr b="0" i="0" lang="en-US" sz="5400" u="none" cap="none" strike="noStrike">
                <a:solidFill>
                  <a:srgbClr val="000000"/>
                </a:solidFill>
                <a:latin typeface="Cabin"/>
                <a:ea typeface="Cabin"/>
                <a:cs typeface="Cabin"/>
                <a:sym typeface="Cabin"/>
              </a:rPr>
              <a:t> mentoring relationships</a:t>
            </a:r>
            <a:endParaRPr b="0" i="0" sz="5400" u="none" cap="none" strike="noStrike">
              <a:solidFill>
                <a:srgbClr val="000000"/>
              </a:solidFill>
              <a:latin typeface="Arial"/>
              <a:ea typeface="Arial"/>
              <a:cs typeface="Arial"/>
              <a:sym typeface="Arial"/>
            </a:endParaRPr>
          </a:p>
        </p:txBody>
      </p:sp>
      <p:sp>
        <p:nvSpPr>
          <p:cNvPr id="421" name="Google Shape;421;p12"/>
          <p:cNvSpPr txBox="1"/>
          <p:nvPr/>
        </p:nvSpPr>
        <p:spPr>
          <a:xfrm>
            <a:off x="5667137" y="1061996"/>
            <a:ext cx="609600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400" u="none" cap="none" strike="noStrike">
                <a:solidFill>
                  <a:srgbClr val="000000"/>
                </a:solidFill>
                <a:latin typeface="Cabin"/>
                <a:ea typeface="Cabin"/>
                <a:cs typeface="Cabin"/>
                <a:sym typeface="Cabin"/>
              </a:rPr>
              <a:t>Straus et al. </a:t>
            </a:r>
            <a:r>
              <a:rPr b="0" i="1" lang="en-US" sz="1400" u="none" cap="none" strike="noStrike">
                <a:solidFill>
                  <a:srgbClr val="000000"/>
                </a:solidFill>
                <a:latin typeface="Cabin"/>
                <a:ea typeface="Cabin"/>
                <a:cs typeface="Cabin"/>
                <a:sym typeface="Cabin"/>
              </a:rPr>
              <a:t>Academic Medicine</a:t>
            </a:r>
            <a:r>
              <a:rPr b="0" i="0" lang="en-US" sz="1400" u="none" cap="none" strike="noStrike">
                <a:solidFill>
                  <a:srgbClr val="000000"/>
                </a:solidFill>
                <a:latin typeface="Cabin"/>
                <a:ea typeface="Cabin"/>
                <a:cs typeface="Cabin"/>
                <a:sym typeface="Cabin"/>
              </a:rPr>
              <a:t> 2013.</a:t>
            </a:r>
            <a:endParaRPr b="0" i="1" sz="1400" u="none" cap="none" strike="noStrike">
              <a:solidFill>
                <a:srgbClr val="000000"/>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5"/>
          <p:cNvSpPr/>
          <p:nvPr/>
        </p:nvSpPr>
        <p:spPr>
          <a:xfrm>
            <a:off x="2645431" y="4067118"/>
            <a:ext cx="3195877" cy="2602200"/>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199"/>
              <a:buFont typeface="Arial"/>
              <a:buNone/>
            </a:pPr>
            <a:r>
              <a:rPr b="0" i="0" lang="en-US" sz="3199" u="none" cap="none" strike="noStrike">
                <a:solidFill>
                  <a:srgbClr val="F2F2F2"/>
                </a:solidFill>
                <a:latin typeface="Cabin"/>
                <a:ea typeface="Cabin"/>
                <a:cs typeface="Cabin"/>
                <a:sym typeface="Cabin"/>
              </a:rPr>
              <a:t>Personality differences</a:t>
            </a:r>
            <a:endParaRPr/>
          </a:p>
          <a:p>
            <a:pPr indent="0" lvl="0" marL="0" marR="0" rtl="0" algn="ctr">
              <a:lnSpc>
                <a:spcPct val="100000"/>
              </a:lnSpc>
              <a:spcBef>
                <a:spcPts val="0"/>
              </a:spcBef>
              <a:spcAft>
                <a:spcPts val="0"/>
              </a:spcAft>
              <a:buNone/>
            </a:pPr>
            <a:r>
              <a:rPr b="0" i="0" lang="en-US" sz="2000" u="none" cap="none" strike="noStrike">
                <a:solidFill>
                  <a:schemeClr val="lt1"/>
                </a:solidFill>
                <a:latin typeface="Cabin"/>
                <a:ea typeface="Cabin"/>
                <a:cs typeface="Cabin"/>
                <a:sym typeface="Cabin"/>
              </a:rPr>
              <a:t>One person is extraverted and the other introverted. </a:t>
            </a:r>
            <a:endParaRPr/>
          </a:p>
          <a:p>
            <a:pPr indent="0" lvl="0" marL="0" marR="0" rtl="0" algn="ctr">
              <a:lnSpc>
                <a:spcPct val="100000"/>
              </a:lnSpc>
              <a:spcBef>
                <a:spcPts val="0"/>
              </a:spcBef>
              <a:spcAft>
                <a:spcPts val="0"/>
              </a:spcAft>
              <a:buNone/>
            </a:pPr>
            <a:r>
              <a:rPr b="0" i="0" lang="en-US" sz="2000" u="none" cap="none" strike="noStrike">
                <a:solidFill>
                  <a:schemeClr val="lt1"/>
                </a:solidFill>
                <a:latin typeface="Cabin"/>
                <a:ea typeface="Cabin"/>
                <a:cs typeface="Cabin"/>
                <a:sym typeface="Cabin"/>
              </a:rPr>
              <a:t>One person thinks on the fly and the other likes to think ahead of time.</a:t>
            </a:r>
            <a:endParaRPr/>
          </a:p>
        </p:txBody>
      </p:sp>
      <p:sp>
        <p:nvSpPr>
          <p:cNvPr id="428" name="Google Shape;428;p15"/>
          <p:cNvSpPr/>
          <p:nvPr/>
        </p:nvSpPr>
        <p:spPr>
          <a:xfrm>
            <a:off x="1589" y="0"/>
            <a:ext cx="12188825" cy="3193143"/>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Quattrocento Sans"/>
              <a:ea typeface="Quattrocento Sans"/>
              <a:cs typeface="Quattrocento Sans"/>
              <a:sym typeface="Quattrocento Sans"/>
            </a:endParaRPr>
          </a:p>
        </p:txBody>
      </p:sp>
      <p:sp>
        <p:nvSpPr>
          <p:cNvPr id="429" name="Google Shape;429;p15"/>
          <p:cNvSpPr/>
          <p:nvPr/>
        </p:nvSpPr>
        <p:spPr>
          <a:xfrm>
            <a:off x="646858" y="1318264"/>
            <a:ext cx="3195878" cy="2602148"/>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rPr b="0" i="0" lang="en-US" sz="3199" u="none" cap="none" strike="noStrike">
                <a:solidFill>
                  <a:schemeClr val="lt1"/>
                </a:solidFill>
                <a:latin typeface="Cabin"/>
                <a:ea typeface="Cabin"/>
                <a:cs typeface="Cabin"/>
                <a:sym typeface="Cabin"/>
              </a:rPr>
              <a:t>Poor communication</a:t>
            </a:r>
            <a:endParaRPr/>
          </a:p>
          <a:p>
            <a:pPr indent="0" lvl="0" marL="0" marR="0" rtl="0" algn="ctr">
              <a:lnSpc>
                <a:spcPct val="100000"/>
              </a:lnSpc>
              <a:spcBef>
                <a:spcPts val="0"/>
              </a:spcBef>
              <a:spcAft>
                <a:spcPts val="0"/>
              </a:spcAft>
              <a:buNone/>
            </a:pPr>
            <a:r>
              <a:rPr b="0" i="0" lang="en-US" sz="2000" u="none" cap="none" strike="noStrike">
                <a:solidFill>
                  <a:schemeClr val="lt1"/>
                </a:solidFill>
                <a:latin typeface="Cabin"/>
                <a:ea typeface="Cabin"/>
                <a:cs typeface="Cabin"/>
                <a:sym typeface="Cabin"/>
              </a:rPr>
              <a:t>Mentors frustrated when their advice not followed. Mentees feel intimidated. Lack of open communication.</a:t>
            </a:r>
            <a:endParaRPr b="0" i="0" sz="2000" u="none" cap="none" strike="noStrike">
              <a:solidFill>
                <a:schemeClr val="lt1"/>
              </a:solidFill>
              <a:latin typeface="Cabin"/>
              <a:ea typeface="Cabin"/>
              <a:cs typeface="Cabin"/>
              <a:sym typeface="Cabin"/>
            </a:endParaRPr>
          </a:p>
        </p:txBody>
      </p:sp>
      <p:sp>
        <p:nvSpPr>
          <p:cNvPr id="430" name="Google Shape;430;p15"/>
          <p:cNvSpPr/>
          <p:nvPr/>
        </p:nvSpPr>
        <p:spPr>
          <a:xfrm>
            <a:off x="4212419" y="1318211"/>
            <a:ext cx="3195878" cy="2602200"/>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3199" u="none" cap="none" strike="noStrike">
                <a:solidFill>
                  <a:srgbClr val="F2F2F2"/>
                </a:solidFill>
                <a:latin typeface="Cabin"/>
                <a:ea typeface="Cabin"/>
                <a:cs typeface="Cabin"/>
                <a:sym typeface="Cabin"/>
              </a:rPr>
              <a:t>Different expectations</a:t>
            </a:r>
            <a:endParaRPr/>
          </a:p>
          <a:p>
            <a:pPr indent="0" lvl="0" marL="0" marR="0" rtl="0" algn="ctr">
              <a:lnSpc>
                <a:spcPct val="100000"/>
              </a:lnSpc>
              <a:spcBef>
                <a:spcPts val="0"/>
              </a:spcBef>
              <a:spcAft>
                <a:spcPts val="0"/>
              </a:spcAft>
              <a:buNone/>
            </a:pPr>
            <a:r>
              <a:rPr b="0" i="0" lang="en-US" sz="2000" u="none" cap="none" strike="noStrike">
                <a:solidFill>
                  <a:schemeClr val="lt1"/>
                </a:solidFill>
                <a:latin typeface="Cabin"/>
                <a:ea typeface="Cabin"/>
                <a:cs typeface="Cabin"/>
                <a:sym typeface="Cabin"/>
              </a:rPr>
              <a:t>Mentee and mentor expect different things from the relationship: “recipe for disaster.”</a:t>
            </a:r>
            <a:endParaRPr/>
          </a:p>
        </p:txBody>
      </p:sp>
      <p:sp>
        <p:nvSpPr>
          <p:cNvPr id="431" name="Google Shape;431;p15"/>
          <p:cNvSpPr/>
          <p:nvPr/>
        </p:nvSpPr>
        <p:spPr>
          <a:xfrm>
            <a:off x="7677810" y="1318263"/>
            <a:ext cx="3946848" cy="2602148"/>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rPr b="0" i="0" lang="en-US" sz="3199" u="none" cap="none" strike="noStrike">
                <a:solidFill>
                  <a:srgbClr val="F2F2F2"/>
                </a:solidFill>
                <a:latin typeface="Cabin"/>
                <a:ea typeface="Cabin"/>
                <a:cs typeface="Cabin"/>
                <a:sym typeface="Cabin"/>
              </a:rPr>
              <a:t>Lack of commitment &amp; time, wanning interest</a:t>
            </a:r>
            <a:endParaRPr/>
          </a:p>
          <a:p>
            <a:pPr indent="0" lvl="0" marL="0" marR="0" rtl="0" algn="ctr">
              <a:lnSpc>
                <a:spcPct val="100000"/>
              </a:lnSpc>
              <a:spcBef>
                <a:spcPts val="0"/>
              </a:spcBef>
              <a:spcAft>
                <a:spcPts val="0"/>
              </a:spcAft>
              <a:buNone/>
            </a:pPr>
            <a:r>
              <a:rPr b="0" i="0" lang="en-US" sz="2000" u="none" cap="none" strike="noStrike">
                <a:solidFill>
                  <a:schemeClr val="lt1"/>
                </a:solidFill>
                <a:latin typeface="Cabin"/>
                <a:ea typeface="Cabin"/>
                <a:cs typeface="Cabin"/>
                <a:sym typeface="Cabin"/>
              </a:rPr>
              <a:t>“If you don’t get that kind of ongoing interest and commitment, you just realize that the fit or the value isn’t there anymore.”</a:t>
            </a:r>
            <a:endParaRPr/>
          </a:p>
        </p:txBody>
      </p:sp>
      <p:sp>
        <p:nvSpPr>
          <p:cNvPr id="432" name="Google Shape;432;p15"/>
          <p:cNvSpPr/>
          <p:nvPr/>
        </p:nvSpPr>
        <p:spPr>
          <a:xfrm>
            <a:off x="6058481" y="4067118"/>
            <a:ext cx="3195878" cy="2602200"/>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rPr b="0" i="0" lang="en-US" sz="3199" u="none" cap="none" strike="noStrike">
                <a:solidFill>
                  <a:srgbClr val="F2F2F2"/>
                </a:solidFill>
                <a:latin typeface="Cabin"/>
                <a:ea typeface="Cabin"/>
                <a:cs typeface="Cabin"/>
                <a:sym typeface="Cabin"/>
              </a:rPr>
              <a:t>Perceived (or real) competition</a:t>
            </a:r>
            <a:endParaRPr/>
          </a:p>
          <a:p>
            <a:pPr indent="0" lvl="0" marL="0" marR="0" rtl="0" algn="ctr">
              <a:lnSpc>
                <a:spcPct val="100000"/>
              </a:lnSpc>
              <a:spcBef>
                <a:spcPts val="0"/>
              </a:spcBef>
              <a:spcAft>
                <a:spcPts val="0"/>
              </a:spcAft>
              <a:buNone/>
            </a:pPr>
            <a:r>
              <a:rPr b="0" i="0" lang="en-US" sz="2000" u="none" cap="none" strike="noStrike">
                <a:solidFill>
                  <a:schemeClr val="lt1"/>
                </a:solidFill>
                <a:latin typeface="Cabin"/>
                <a:ea typeface="Cabin"/>
                <a:cs typeface="Cabin"/>
                <a:sym typeface="Cabin"/>
              </a:rPr>
              <a:t>Mentor may feel threatened. Both need credit. Lack of clarity around intellectual property.</a:t>
            </a:r>
            <a:endParaRPr/>
          </a:p>
        </p:txBody>
      </p:sp>
      <p:sp>
        <p:nvSpPr>
          <p:cNvPr id="433" name="Google Shape;433;p15"/>
          <p:cNvSpPr txBox="1"/>
          <p:nvPr/>
        </p:nvSpPr>
        <p:spPr>
          <a:xfrm>
            <a:off x="1" y="283031"/>
            <a:ext cx="12191999"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US" sz="5400" u="none" cap="none" strike="noStrike">
                <a:solidFill>
                  <a:srgbClr val="000000"/>
                </a:solidFill>
                <a:latin typeface="Cabin"/>
                <a:ea typeface="Cabin"/>
                <a:cs typeface="Cabin"/>
                <a:sym typeface="Cabin"/>
              </a:rPr>
              <a:t>Unsuccessful</a:t>
            </a:r>
            <a:r>
              <a:rPr b="0" i="0" lang="en-US" sz="5400" u="none" cap="none" strike="noStrike">
                <a:solidFill>
                  <a:srgbClr val="000000"/>
                </a:solidFill>
                <a:latin typeface="Cabin"/>
                <a:ea typeface="Cabin"/>
                <a:cs typeface="Cabin"/>
                <a:sym typeface="Cabin"/>
              </a:rPr>
              <a:t> mentoring relationships</a:t>
            </a:r>
            <a:endParaRPr b="0" i="0" sz="5400" u="none" cap="none" strike="noStrike">
              <a:solidFill>
                <a:srgbClr val="000000"/>
              </a:solidFill>
              <a:latin typeface="Arial"/>
              <a:ea typeface="Arial"/>
              <a:cs typeface="Arial"/>
              <a:sym typeface="Arial"/>
            </a:endParaRPr>
          </a:p>
        </p:txBody>
      </p:sp>
      <p:sp>
        <p:nvSpPr>
          <p:cNvPr id="434" name="Google Shape;434;p15"/>
          <p:cNvSpPr txBox="1"/>
          <p:nvPr/>
        </p:nvSpPr>
        <p:spPr>
          <a:xfrm>
            <a:off x="5667137" y="1061996"/>
            <a:ext cx="609600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Calibri"/>
              <a:buNone/>
            </a:pPr>
            <a:r>
              <a:rPr b="0" i="0" lang="en-US" sz="1400" u="none" cap="none" strike="noStrike">
                <a:solidFill>
                  <a:srgbClr val="000000"/>
                </a:solidFill>
                <a:latin typeface="Cabin"/>
                <a:ea typeface="Cabin"/>
                <a:cs typeface="Cabin"/>
                <a:sym typeface="Cabin"/>
              </a:rPr>
              <a:t>Straus et al. </a:t>
            </a:r>
            <a:r>
              <a:rPr b="0" i="1" lang="en-US" sz="1400" u="none" cap="none" strike="noStrike">
                <a:solidFill>
                  <a:srgbClr val="000000"/>
                </a:solidFill>
                <a:latin typeface="Cabin"/>
                <a:ea typeface="Cabin"/>
                <a:cs typeface="Cabin"/>
                <a:sym typeface="Cabin"/>
              </a:rPr>
              <a:t>Academic Medicine</a:t>
            </a:r>
            <a:r>
              <a:rPr b="0" i="0" lang="en-US" sz="1400" u="none" cap="none" strike="noStrike">
                <a:solidFill>
                  <a:srgbClr val="000000"/>
                </a:solidFill>
                <a:latin typeface="Cabin"/>
                <a:ea typeface="Cabin"/>
                <a:cs typeface="Cabin"/>
                <a:sym typeface="Cabin"/>
              </a:rPr>
              <a:t> 2013.</a:t>
            </a:r>
            <a:endParaRPr b="0" i="1" sz="1400" u="none" cap="none" strike="noStrike">
              <a:solidFill>
                <a:srgbClr val="000000"/>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8"/>
          <p:cNvSpPr txBox="1"/>
          <p:nvPr>
            <p:ph type="title"/>
          </p:nvPr>
        </p:nvSpPr>
        <p:spPr>
          <a:xfrm>
            <a:off x="838200" y="16767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latin typeface="Cabin"/>
                <a:ea typeface="Cabin"/>
                <a:cs typeface="Cabin"/>
                <a:sym typeface="Cabin"/>
              </a:rPr>
              <a:t>Responsibility in the mentoring meeting</a:t>
            </a:r>
            <a:endParaRPr>
              <a:latin typeface="Cabin"/>
              <a:ea typeface="Cabin"/>
              <a:cs typeface="Cabin"/>
              <a:sym typeface="Cabin"/>
            </a:endParaRPr>
          </a:p>
        </p:txBody>
      </p:sp>
      <p:graphicFrame>
        <p:nvGraphicFramePr>
          <p:cNvPr id="440" name="Google Shape;440;p28"/>
          <p:cNvGraphicFramePr/>
          <p:nvPr/>
        </p:nvGraphicFramePr>
        <p:xfrm>
          <a:off x="439683" y="1381817"/>
          <a:ext cx="3000000" cy="3000000"/>
        </p:xfrm>
        <a:graphic>
          <a:graphicData uri="http://schemas.openxmlformats.org/drawingml/2006/table">
            <a:tbl>
              <a:tblPr bandRow="1" firstRow="1">
                <a:noFill/>
                <a:tableStyleId>{DC30A065-E01A-4BCE-8062-2902C8E639F9}</a:tableStyleId>
              </a:tblPr>
              <a:tblGrid>
                <a:gridCol w="7758375"/>
                <a:gridCol w="1718450"/>
                <a:gridCol w="1765750"/>
              </a:tblGrid>
              <a:tr h="319825">
                <a:tc>
                  <a:txBody>
                    <a:bodyPr/>
                    <a:lstStyle/>
                    <a:p>
                      <a:pPr indent="0" lvl="0" marL="0" marR="0" rtl="0" algn="l">
                        <a:lnSpc>
                          <a:spcPct val="100000"/>
                        </a:lnSpc>
                        <a:spcBef>
                          <a:spcPts val="0"/>
                        </a:spcBef>
                        <a:spcAft>
                          <a:spcPts val="0"/>
                        </a:spcAft>
                        <a:buNone/>
                      </a:pPr>
                      <a:r>
                        <a:rPr lang="en-US" sz="2800" u="none" cap="none" strike="noStrike"/>
                        <a:t>Action item</a:t>
                      </a:r>
                      <a:endParaRPr/>
                    </a:p>
                  </a:txBody>
                  <a:tcPr marT="45725" marB="45725" marR="91450" marL="91450"/>
                </a:tc>
                <a:tc>
                  <a:txBody>
                    <a:bodyPr/>
                    <a:lstStyle/>
                    <a:p>
                      <a:pPr indent="0" lvl="0" marL="0" marR="0" rtl="0" algn="ctr">
                        <a:lnSpc>
                          <a:spcPct val="100000"/>
                        </a:lnSpc>
                        <a:spcBef>
                          <a:spcPts val="0"/>
                        </a:spcBef>
                        <a:spcAft>
                          <a:spcPts val="0"/>
                        </a:spcAft>
                        <a:buNone/>
                      </a:pPr>
                      <a:r>
                        <a:rPr lang="en-US" sz="2800" u="none" cap="none" strike="noStrike"/>
                        <a:t>Mentor</a:t>
                      </a:r>
                      <a:endParaRPr/>
                    </a:p>
                  </a:txBody>
                  <a:tcPr marT="45725" marB="45725" marR="91450" marL="91450"/>
                </a:tc>
                <a:tc>
                  <a:txBody>
                    <a:bodyPr/>
                    <a:lstStyle/>
                    <a:p>
                      <a:pPr indent="0" lvl="0" marL="0" marR="0" rtl="0" algn="ctr">
                        <a:lnSpc>
                          <a:spcPct val="100000"/>
                        </a:lnSpc>
                        <a:spcBef>
                          <a:spcPts val="0"/>
                        </a:spcBef>
                        <a:spcAft>
                          <a:spcPts val="0"/>
                        </a:spcAft>
                        <a:buNone/>
                      </a:pPr>
                      <a:r>
                        <a:rPr lang="en-US" sz="2800" u="none" cap="none" strike="noStrike"/>
                        <a:t>Mentee</a:t>
                      </a:r>
                      <a:endParaRPr/>
                    </a:p>
                  </a:txBody>
                  <a:tcPr marT="45725" marB="45725" marR="91450" marL="91450"/>
                </a:tc>
              </a:tr>
              <a:tr h="811900">
                <a:tc>
                  <a:txBody>
                    <a:bodyPr/>
                    <a:lstStyle/>
                    <a:p>
                      <a:pPr indent="0" lvl="0" marL="0" marR="0" rtl="0" algn="l">
                        <a:lnSpc>
                          <a:spcPct val="100000"/>
                        </a:lnSpc>
                        <a:spcBef>
                          <a:spcPts val="0"/>
                        </a:spcBef>
                        <a:spcAft>
                          <a:spcPts val="0"/>
                        </a:spcAft>
                        <a:buNone/>
                      </a:pPr>
                      <a:r>
                        <a:rPr lang="en-US" sz="2800" u="none" cap="none" strike="noStrike"/>
                        <a:t>Determine frequency and setting of regular meetings</a:t>
                      </a:r>
                      <a:endParaRPr/>
                    </a:p>
                  </a:txBody>
                  <a:tcPr marT="45725" marB="45725" marR="91450" marL="91450"/>
                </a:tc>
                <a:tc>
                  <a:txBody>
                    <a:bodyPr/>
                    <a:lstStyle/>
                    <a:p>
                      <a:pPr indent="0" lvl="0" marL="0" marR="0" rtl="0" algn="ctr">
                        <a:lnSpc>
                          <a:spcPct val="100000"/>
                        </a:lnSpc>
                        <a:spcBef>
                          <a:spcPts val="0"/>
                        </a:spcBef>
                        <a:spcAft>
                          <a:spcPts val="0"/>
                        </a:spcAft>
                        <a:buNone/>
                      </a:pPr>
                      <a:r>
                        <a:rPr lang="en-US" sz="2800" u="none" cap="none" strike="noStrike"/>
                        <a:t>X</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800" u="none" cap="none" strike="noStrike"/>
                        <a:t>X</a:t>
                      </a:r>
                      <a:endParaRPr/>
                    </a:p>
                  </a:txBody>
                  <a:tcPr marT="45725" marB="45725" marR="91450" marL="91450" anchor="ctr"/>
                </a:tc>
              </a:tr>
              <a:tr h="319825">
                <a:tc>
                  <a:txBody>
                    <a:bodyPr/>
                    <a:lstStyle/>
                    <a:p>
                      <a:pPr indent="0" lvl="0" marL="0" marR="0" rtl="0" algn="l">
                        <a:lnSpc>
                          <a:spcPct val="100000"/>
                        </a:lnSpc>
                        <a:spcBef>
                          <a:spcPts val="0"/>
                        </a:spcBef>
                        <a:spcAft>
                          <a:spcPts val="0"/>
                        </a:spcAft>
                        <a:buNone/>
                      </a:pPr>
                      <a:r>
                        <a:rPr lang="en-US" sz="2800" u="none" cap="none" strike="noStrike"/>
                        <a:t>Send meeting agenda</a:t>
                      </a:r>
                      <a:endParaRPr/>
                    </a:p>
                  </a:txBody>
                  <a:tcPr marT="45725" marB="45725" marR="91450" marL="91450"/>
                </a:tc>
                <a:tc>
                  <a:txBody>
                    <a:bodyPr/>
                    <a:lstStyle/>
                    <a:p>
                      <a:pPr indent="0" lvl="0" marL="0" marR="0" rtl="0" algn="ctr">
                        <a:lnSpc>
                          <a:spcPct val="100000"/>
                        </a:lnSpc>
                        <a:spcBef>
                          <a:spcPts val="0"/>
                        </a:spcBef>
                        <a:spcAft>
                          <a:spcPts val="0"/>
                        </a:spcAft>
                        <a:buNone/>
                      </a:pPr>
                      <a:r>
                        <a:t/>
                      </a:r>
                      <a:endParaRPr sz="28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800" u="none" cap="none" strike="noStrike"/>
                        <a:t>X</a:t>
                      </a:r>
                      <a:endParaRPr/>
                    </a:p>
                  </a:txBody>
                  <a:tcPr marT="45725" marB="45725" marR="91450" marL="91450" anchor="ctr"/>
                </a:tc>
              </a:tr>
              <a:tr h="565875">
                <a:tc>
                  <a:txBody>
                    <a:bodyPr/>
                    <a:lstStyle/>
                    <a:p>
                      <a:pPr indent="0" lvl="0" marL="0" marR="0" rtl="0" algn="l">
                        <a:lnSpc>
                          <a:spcPct val="100000"/>
                        </a:lnSpc>
                        <a:spcBef>
                          <a:spcPts val="0"/>
                        </a:spcBef>
                        <a:spcAft>
                          <a:spcPts val="0"/>
                        </a:spcAft>
                        <a:buNone/>
                      </a:pPr>
                      <a:r>
                        <a:rPr lang="en-US" sz="2800" u="none" cap="none" strike="noStrike"/>
                        <a:t>Come prepared to meeting</a:t>
                      </a:r>
                      <a:endParaRPr/>
                    </a:p>
                  </a:txBody>
                  <a:tcPr marT="45725" marB="45725" marR="91450" marL="91450"/>
                </a:tc>
                <a:tc>
                  <a:txBody>
                    <a:bodyPr/>
                    <a:lstStyle/>
                    <a:p>
                      <a:pPr indent="0" lvl="0" marL="0" marR="0" rtl="0" algn="ctr">
                        <a:lnSpc>
                          <a:spcPct val="100000"/>
                        </a:lnSpc>
                        <a:spcBef>
                          <a:spcPts val="0"/>
                        </a:spcBef>
                        <a:spcAft>
                          <a:spcPts val="0"/>
                        </a:spcAft>
                        <a:buNone/>
                      </a:pPr>
                      <a:r>
                        <a:rPr lang="en-US" sz="2800" u="none" cap="none" strike="noStrike"/>
                        <a:t>X</a:t>
                      </a:r>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800" u="none" cap="none" strike="noStrike"/>
                        <a:t>X</a:t>
                      </a:r>
                      <a:endParaRPr/>
                    </a:p>
                  </a:txBody>
                  <a:tcPr marT="45725" marB="45725" marR="91450" marL="91450" anchor="ctr"/>
                </a:tc>
              </a:tr>
              <a:tr h="580050">
                <a:tc>
                  <a:txBody>
                    <a:bodyPr/>
                    <a:lstStyle/>
                    <a:p>
                      <a:pPr indent="0" lvl="0" marL="0" marR="0" rtl="0" algn="l">
                        <a:lnSpc>
                          <a:spcPct val="100000"/>
                        </a:lnSpc>
                        <a:spcBef>
                          <a:spcPts val="0"/>
                        </a:spcBef>
                        <a:spcAft>
                          <a:spcPts val="0"/>
                        </a:spcAft>
                        <a:buNone/>
                      </a:pPr>
                      <a:r>
                        <a:rPr lang="en-US" sz="2800" u="none" cap="none" strike="noStrike"/>
                        <a:t>Formulate goals and concise questions</a:t>
                      </a:r>
                      <a:endParaRPr/>
                    </a:p>
                  </a:txBody>
                  <a:tcPr marT="45725" marB="45725" marR="91450" marL="91450"/>
                </a:tc>
                <a:tc>
                  <a:txBody>
                    <a:bodyPr/>
                    <a:lstStyle/>
                    <a:p>
                      <a:pPr indent="0" lvl="0" marL="0" marR="0" rtl="0" algn="ctr">
                        <a:lnSpc>
                          <a:spcPct val="100000"/>
                        </a:lnSpc>
                        <a:spcBef>
                          <a:spcPts val="0"/>
                        </a:spcBef>
                        <a:spcAft>
                          <a:spcPts val="0"/>
                        </a:spcAft>
                        <a:buNone/>
                      </a:pPr>
                      <a:r>
                        <a:t/>
                      </a:r>
                      <a:endParaRPr sz="28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800" u="none" cap="none" strike="noStrike"/>
                        <a:t>X</a:t>
                      </a:r>
                      <a:endParaRPr/>
                    </a:p>
                  </a:txBody>
                  <a:tcPr marT="45725" marB="45725" marR="91450" marL="91450" anchor="ctr"/>
                </a:tc>
              </a:tr>
              <a:tr h="81190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t>Offer probing questions, guidance, and resources</a:t>
                      </a:r>
                      <a:endParaRPr/>
                    </a:p>
                  </a:txBody>
                  <a:tcPr marT="45725" marB="45725" marR="91450" marL="91450"/>
                </a:tc>
                <a:tc>
                  <a:txBody>
                    <a:bodyPr/>
                    <a:lstStyle/>
                    <a:p>
                      <a:pPr indent="0" lvl="0" marL="0" marR="0" rtl="0" algn="ctr">
                        <a:lnSpc>
                          <a:spcPct val="100000"/>
                        </a:lnSpc>
                        <a:spcBef>
                          <a:spcPts val="0"/>
                        </a:spcBef>
                        <a:spcAft>
                          <a:spcPts val="0"/>
                        </a:spcAft>
                        <a:buNone/>
                      </a:pPr>
                      <a:r>
                        <a:rPr lang="en-US" sz="2800" u="none" cap="none" strike="noStrike"/>
                        <a:t>X</a:t>
                      </a:r>
                      <a:endParaRPr/>
                    </a:p>
                  </a:txBody>
                  <a:tcPr marT="45725" marB="45725" marR="91450" marL="91450" anchor="ctr"/>
                </a:tc>
                <a:tc>
                  <a:txBody>
                    <a:bodyPr/>
                    <a:lstStyle/>
                    <a:p>
                      <a:pPr indent="0" lvl="0" marL="0" marR="0" rtl="0" algn="ctr">
                        <a:lnSpc>
                          <a:spcPct val="100000"/>
                        </a:lnSpc>
                        <a:spcBef>
                          <a:spcPts val="0"/>
                        </a:spcBef>
                        <a:spcAft>
                          <a:spcPts val="0"/>
                        </a:spcAft>
                        <a:buNone/>
                      </a:pPr>
                      <a:r>
                        <a:t/>
                      </a:r>
                      <a:endParaRPr sz="2800" u="none" cap="none" strike="noStrike"/>
                    </a:p>
                  </a:txBody>
                  <a:tcPr marT="45725" marB="45725" marR="91450" marL="91450" anchor="ctr"/>
                </a:tc>
              </a:tr>
              <a:tr h="568600">
                <a:tc>
                  <a:txBody>
                    <a:bodyPr/>
                    <a:lstStyle/>
                    <a:p>
                      <a:pPr indent="0" lvl="0" marL="0" marR="0" rtl="0" algn="l">
                        <a:lnSpc>
                          <a:spcPct val="100000"/>
                        </a:lnSpc>
                        <a:spcBef>
                          <a:spcPts val="0"/>
                        </a:spcBef>
                        <a:spcAft>
                          <a:spcPts val="0"/>
                        </a:spcAft>
                        <a:buNone/>
                      </a:pPr>
                      <a:r>
                        <a:rPr lang="en-US" sz="2800" u="none" cap="none" strike="noStrike"/>
                        <a:t>Email meeting summary and next steps</a:t>
                      </a:r>
                      <a:endParaRPr/>
                    </a:p>
                  </a:txBody>
                  <a:tcPr marT="45725" marB="45725" marR="91450" marL="91450"/>
                </a:tc>
                <a:tc>
                  <a:txBody>
                    <a:bodyPr/>
                    <a:lstStyle/>
                    <a:p>
                      <a:pPr indent="0" lvl="0" marL="0" marR="0" rtl="0" algn="ctr">
                        <a:lnSpc>
                          <a:spcPct val="100000"/>
                        </a:lnSpc>
                        <a:spcBef>
                          <a:spcPts val="0"/>
                        </a:spcBef>
                        <a:spcAft>
                          <a:spcPts val="0"/>
                        </a:spcAft>
                        <a:buNone/>
                      </a:pPr>
                      <a:r>
                        <a:t/>
                      </a:r>
                      <a:endParaRPr sz="28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800" u="none" cap="none" strike="noStrike"/>
                        <a:t>X</a:t>
                      </a:r>
                      <a:endParaRPr/>
                    </a:p>
                  </a:txBody>
                  <a:tcPr marT="45725" marB="45725" marR="91450" marL="91450" anchor="ctr"/>
                </a:tc>
              </a:tr>
              <a:tr h="565875">
                <a:tc>
                  <a:txBody>
                    <a:bodyPr/>
                    <a:lstStyle/>
                    <a:p>
                      <a:pPr indent="0" lvl="0" marL="0" marR="0" rtl="0" algn="l">
                        <a:lnSpc>
                          <a:spcPct val="100000"/>
                        </a:lnSpc>
                        <a:spcBef>
                          <a:spcPts val="0"/>
                        </a:spcBef>
                        <a:spcAft>
                          <a:spcPts val="0"/>
                        </a:spcAft>
                        <a:buNone/>
                      </a:pPr>
                      <a:r>
                        <a:rPr lang="en-US" sz="2800" u="none" cap="none" strike="noStrike"/>
                        <a:t>Follow up on next steps</a:t>
                      </a:r>
                      <a:endParaRPr/>
                    </a:p>
                  </a:txBody>
                  <a:tcPr marT="45725" marB="45725" marR="91450" marL="91450"/>
                </a:tc>
                <a:tc>
                  <a:txBody>
                    <a:bodyPr/>
                    <a:lstStyle/>
                    <a:p>
                      <a:pPr indent="0" lvl="0" marL="0" marR="0" rtl="0" algn="ctr">
                        <a:lnSpc>
                          <a:spcPct val="100000"/>
                        </a:lnSpc>
                        <a:spcBef>
                          <a:spcPts val="0"/>
                        </a:spcBef>
                        <a:spcAft>
                          <a:spcPts val="0"/>
                        </a:spcAft>
                        <a:buNone/>
                      </a:pPr>
                      <a:r>
                        <a:t/>
                      </a:r>
                      <a:endParaRPr sz="28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800" u="none" cap="none" strike="noStrike"/>
                        <a:t>X</a:t>
                      </a:r>
                      <a:endParaRPr/>
                    </a:p>
                  </a:txBody>
                  <a:tcPr marT="45725" marB="45725" marR="91450" marL="91450"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70"/>
          <p:cNvPicPr preferRelativeResize="0"/>
          <p:nvPr/>
        </p:nvPicPr>
        <p:blipFill rotWithShape="1">
          <a:blip r:embed="rId3">
            <a:alphaModFix/>
          </a:blip>
          <a:srcRect b="74007" l="0" r="0" t="0"/>
          <a:stretch/>
        </p:blipFill>
        <p:spPr>
          <a:xfrm>
            <a:off x="1350817" y="1282183"/>
            <a:ext cx="9490365" cy="1262080"/>
          </a:xfrm>
          <a:prstGeom prst="rect">
            <a:avLst/>
          </a:prstGeom>
          <a:noFill/>
          <a:ln>
            <a:noFill/>
          </a:ln>
        </p:spPr>
      </p:pic>
      <p:pic>
        <p:nvPicPr>
          <p:cNvPr id="447" name="Google Shape;447;p70"/>
          <p:cNvPicPr preferRelativeResize="0"/>
          <p:nvPr/>
        </p:nvPicPr>
        <p:blipFill rotWithShape="1">
          <a:blip r:embed="rId3">
            <a:alphaModFix/>
          </a:blip>
          <a:srcRect b="49872" l="0" r="0" t="0"/>
          <a:stretch/>
        </p:blipFill>
        <p:spPr>
          <a:xfrm>
            <a:off x="1350817" y="1282183"/>
            <a:ext cx="9490365" cy="2434001"/>
          </a:xfrm>
          <a:prstGeom prst="rect">
            <a:avLst/>
          </a:prstGeom>
          <a:noFill/>
          <a:ln>
            <a:noFill/>
          </a:ln>
        </p:spPr>
      </p:pic>
      <p:pic>
        <p:nvPicPr>
          <p:cNvPr id="448" name="Google Shape;448;p70"/>
          <p:cNvPicPr preferRelativeResize="0"/>
          <p:nvPr/>
        </p:nvPicPr>
        <p:blipFill rotWithShape="1">
          <a:blip r:embed="rId3">
            <a:alphaModFix/>
          </a:blip>
          <a:srcRect b="25222" l="0" r="0" t="0"/>
          <a:stretch/>
        </p:blipFill>
        <p:spPr>
          <a:xfrm>
            <a:off x="1350817" y="1282183"/>
            <a:ext cx="9490365" cy="3630856"/>
          </a:xfrm>
          <a:prstGeom prst="rect">
            <a:avLst/>
          </a:prstGeom>
          <a:noFill/>
          <a:ln>
            <a:noFill/>
          </a:ln>
        </p:spPr>
      </p:pic>
      <p:pic>
        <p:nvPicPr>
          <p:cNvPr id="449" name="Google Shape;449;p70"/>
          <p:cNvPicPr preferRelativeResize="0"/>
          <p:nvPr/>
        </p:nvPicPr>
        <p:blipFill rotWithShape="1">
          <a:blip r:embed="rId3">
            <a:alphaModFix/>
          </a:blip>
          <a:srcRect b="0" l="0" r="0" t="0"/>
          <a:stretch/>
        </p:blipFill>
        <p:spPr>
          <a:xfrm>
            <a:off x="1350817" y="1282183"/>
            <a:ext cx="9490365" cy="4855534"/>
          </a:xfrm>
          <a:prstGeom prst="rect">
            <a:avLst/>
          </a:prstGeom>
          <a:noFill/>
          <a:ln>
            <a:noFill/>
          </a:ln>
        </p:spPr>
      </p:pic>
      <p:sp>
        <p:nvSpPr>
          <p:cNvPr id="450" name="Google Shape;450;p70"/>
          <p:cNvSpPr txBox="1"/>
          <p:nvPr/>
        </p:nvSpPr>
        <p:spPr>
          <a:xfrm>
            <a:off x="263351" y="246199"/>
            <a:ext cx="11665200" cy="692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900"/>
              <a:buFont typeface="Arial"/>
              <a:buNone/>
            </a:pPr>
            <a:r>
              <a:rPr b="0" i="0" lang="en-US" sz="3900" u="none" cap="none" strike="noStrike">
                <a:solidFill>
                  <a:schemeClr val="dk1"/>
                </a:solidFill>
                <a:latin typeface="Cabin"/>
                <a:ea typeface="Cabin"/>
                <a:cs typeface="Cabin"/>
                <a:sym typeface="Cabin"/>
              </a:rPr>
              <a:t>GROW: A framework for mentoring conversations</a:t>
            </a:r>
            <a:endParaRPr b="1" i="0" sz="3900" u="none" cap="none" strike="noStrike">
              <a:solidFill>
                <a:schemeClr val="dk1"/>
              </a:solidFill>
              <a:latin typeface="Cabin"/>
              <a:ea typeface="Cabin"/>
              <a:cs typeface="Cabin"/>
              <a:sym typeface="Cabin"/>
            </a:endParaRPr>
          </a:p>
        </p:txBody>
      </p:sp>
      <p:sp>
        <p:nvSpPr>
          <p:cNvPr id="451" name="Google Shape;451;p70"/>
          <p:cNvSpPr txBox="1"/>
          <p:nvPr/>
        </p:nvSpPr>
        <p:spPr>
          <a:xfrm>
            <a:off x="7145979" y="6481001"/>
            <a:ext cx="4910100" cy="261600"/>
          </a:xfrm>
          <a:prstGeom prst="rect">
            <a:avLst/>
          </a:prstGeom>
          <a:noFill/>
          <a:ln>
            <a:noFill/>
          </a:ln>
        </p:spPr>
        <p:txBody>
          <a:bodyPr anchorCtr="0" anchor="t" bIns="22850" lIns="45700" spcFirstLastPara="1" rIns="45700" wrap="square" tIns="2285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333333"/>
                </a:solidFill>
                <a:latin typeface="Cabin"/>
                <a:ea typeface="Cabin"/>
                <a:cs typeface="Cabin"/>
                <a:sym typeface="Cabin"/>
              </a:rPr>
              <a:t>Adapted from Alexander, G.; Fine, A.; &amp; Whitmore, J.</a:t>
            </a:r>
            <a:endParaRPr b="0" i="0" sz="1400" u="none" cap="none" strike="noStrike">
              <a:solidFill>
                <a:srgbClr val="333333"/>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0"/>
          <p:cNvSpPr txBox="1"/>
          <p:nvPr/>
        </p:nvSpPr>
        <p:spPr>
          <a:xfrm>
            <a:off x="76350" y="494850"/>
            <a:ext cx="12039300" cy="598800"/>
          </a:xfrm>
          <a:prstGeom prst="rect">
            <a:avLst/>
          </a:prstGeom>
          <a:noFill/>
          <a:ln>
            <a:noFill/>
          </a:ln>
        </p:spPr>
        <p:txBody>
          <a:bodyPr anchorCtr="0" anchor="t" bIns="0" lIns="0" spcFirstLastPara="1" rIns="0" wrap="square" tIns="0">
            <a:spAutoFit/>
          </a:bodyPr>
          <a:lstStyle/>
          <a:p>
            <a:pPr indent="0" lvl="0" marL="0" marR="0" rtl="0" algn="ctr">
              <a:lnSpc>
                <a:spcPct val="86675"/>
              </a:lnSpc>
              <a:spcBef>
                <a:spcPts val="0"/>
              </a:spcBef>
              <a:spcAft>
                <a:spcPts val="0"/>
              </a:spcAft>
              <a:buClr>
                <a:srgbClr val="000000"/>
              </a:buClr>
              <a:buSzPts val="4400"/>
              <a:buFont typeface="Arial"/>
              <a:buNone/>
            </a:pPr>
            <a:r>
              <a:rPr b="0" i="0" lang="en-US" sz="4400" u="none" cap="none" strike="noStrike">
                <a:solidFill>
                  <a:srgbClr val="2B2C30"/>
                </a:solidFill>
                <a:latin typeface="Cabin"/>
                <a:ea typeface="Cabin"/>
                <a:cs typeface="Cabin"/>
                <a:sym typeface="Cabin"/>
              </a:rPr>
              <a:t>Benefits and Opportunities of </a:t>
            </a:r>
            <a:r>
              <a:rPr b="1" i="0" lang="en-US" sz="4400" u="sng" cap="none" strike="noStrike">
                <a:solidFill>
                  <a:srgbClr val="2B2C30"/>
                </a:solidFill>
                <a:latin typeface="Cabin"/>
                <a:ea typeface="Cabin"/>
                <a:cs typeface="Cabin"/>
                <a:sym typeface="Cabin"/>
              </a:rPr>
              <a:t>Peer Mentorship</a:t>
            </a:r>
            <a:endParaRPr b="1" i="0" sz="4400" u="sng" cap="none" strike="noStrike">
              <a:solidFill>
                <a:srgbClr val="000000"/>
              </a:solidFill>
              <a:latin typeface="Cabin"/>
              <a:ea typeface="Cabin"/>
              <a:cs typeface="Cabin"/>
              <a:sym typeface="Cabin"/>
            </a:endParaRPr>
          </a:p>
          <a:p>
            <a:pPr indent="0" lvl="0" marL="0" marR="0" rtl="0" algn="ctr">
              <a:lnSpc>
                <a:spcPct val="1724"/>
              </a:lnSpc>
              <a:spcBef>
                <a:spcPts val="0"/>
              </a:spcBef>
              <a:spcAft>
                <a:spcPts val="0"/>
              </a:spcAft>
              <a:buClr>
                <a:srgbClr val="000000"/>
              </a:buClr>
              <a:buSzPts val="4400"/>
              <a:buFont typeface="Arial"/>
              <a:buNone/>
            </a:pPr>
            <a:r>
              <a:t/>
            </a:r>
            <a:endParaRPr b="0" i="0" sz="4400" u="none" cap="none" strike="noStrike">
              <a:solidFill>
                <a:srgbClr val="2B2C30"/>
              </a:solidFill>
              <a:latin typeface="Cabin"/>
              <a:ea typeface="Cabin"/>
              <a:cs typeface="Cabin"/>
              <a:sym typeface="Cabin"/>
            </a:endParaRPr>
          </a:p>
        </p:txBody>
      </p:sp>
      <p:sp>
        <p:nvSpPr>
          <p:cNvPr id="457" name="Google Shape;457;p20"/>
          <p:cNvSpPr txBox="1"/>
          <p:nvPr/>
        </p:nvSpPr>
        <p:spPr>
          <a:xfrm>
            <a:off x="520350" y="1463475"/>
            <a:ext cx="10949100" cy="4771500"/>
          </a:xfrm>
          <a:prstGeom prst="rect">
            <a:avLst/>
          </a:prstGeom>
          <a:noFill/>
          <a:ln>
            <a:noFill/>
          </a:ln>
        </p:spPr>
        <p:txBody>
          <a:bodyPr anchorCtr="0" anchor="t" bIns="0" lIns="0" spcFirstLastPara="1" rIns="0" wrap="square" tIns="0">
            <a:spAutoFit/>
          </a:bodyPr>
          <a:lstStyle/>
          <a:p>
            <a:pPr indent="-233267" lvl="1" marL="403033" marR="0" rtl="0" algn="l">
              <a:lnSpc>
                <a:spcPct val="100000"/>
              </a:lnSpc>
              <a:spcBef>
                <a:spcPts val="0"/>
              </a:spcBef>
              <a:spcAft>
                <a:spcPts val="0"/>
              </a:spcAft>
              <a:buClr>
                <a:schemeClr val="dk1"/>
              </a:buClr>
              <a:buSzPts val="3100"/>
              <a:buFont typeface="Cabin"/>
              <a:buChar char="•"/>
            </a:pPr>
            <a:r>
              <a:rPr b="0" i="0" lang="en-US" sz="3100" u="none" cap="none" strike="noStrike">
                <a:solidFill>
                  <a:schemeClr val="dk1"/>
                </a:solidFill>
                <a:latin typeface="Cabin"/>
                <a:ea typeface="Cabin"/>
                <a:cs typeface="Cabin"/>
                <a:sym typeface="Cabin"/>
              </a:rPr>
              <a:t>Co-mentoring or collaboration between individuals at similar levels of professional development</a:t>
            </a:r>
            <a:endParaRPr b="0" i="0" sz="3100" u="none" cap="none" strike="noStrike">
              <a:solidFill>
                <a:srgbClr val="000000"/>
              </a:solidFill>
              <a:latin typeface="Cabin"/>
              <a:ea typeface="Cabin"/>
              <a:cs typeface="Cabin"/>
              <a:sym typeface="Cabin"/>
            </a:endParaRPr>
          </a:p>
          <a:p>
            <a:pPr indent="-233267" lvl="1" marL="403033" marR="0" rtl="0" algn="l">
              <a:lnSpc>
                <a:spcPct val="100000"/>
              </a:lnSpc>
              <a:spcBef>
                <a:spcPts val="0"/>
              </a:spcBef>
              <a:spcAft>
                <a:spcPts val="0"/>
              </a:spcAft>
              <a:buClr>
                <a:schemeClr val="dk1"/>
              </a:buClr>
              <a:buSzPts val="3100"/>
              <a:buFont typeface="Arial"/>
              <a:buChar char="•"/>
            </a:pPr>
            <a:r>
              <a:rPr b="0" i="0" lang="en-US" sz="3100" u="none" cap="none" strike="noStrike">
                <a:solidFill>
                  <a:schemeClr val="dk1"/>
                </a:solidFill>
                <a:latin typeface="Cabin"/>
                <a:ea typeface="Cabin"/>
                <a:cs typeface="Cabin"/>
                <a:sym typeface="Cabin"/>
              </a:rPr>
              <a:t>Focus on </a:t>
            </a:r>
            <a:r>
              <a:rPr b="1" i="0" lang="en-US" sz="3100" u="none" cap="none" strike="noStrike">
                <a:solidFill>
                  <a:schemeClr val="dk1"/>
                </a:solidFill>
                <a:latin typeface="Cabin"/>
                <a:ea typeface="Cabin"/>
                <a:cs typeface="Cabin"/>
                <a:sym typeface="Cabin"/>
              </a:rPr>
              <a:t>reciprocal learning</a:t>
            </a:r>
            <a:endParaRPr b="0" i="0" sz="3100" u="none" cap="none" strike="noStrike">
              <a:solidFill>
                <a:srgbClr val="000000"/>
              </a:solidFill>
              <a:latin typeface="Cabin"/>
              <a:ea typeface="Cabin"/>
              <a:cs typeface="Cabin"/>
              <a:sym typeface="Cabin"/>
            </a:endParaRPr>
          </a:p>
          <a:p>
            <a:pPr indent="-233267" lvl="1" marL="403033" marR="0" rtl="0" algn="l">
              <a:lnSpc>
                <a:spcPct val="100000"/>
              </a:lnSpc>
              <a:spcBef>
                <a:spcPts val="0"/>
              </a:spcBef>
              <a:spcAft>
                <a:spcPts val="0"/>
              </a:spcAft>
              <a:buClr>
                <a:schemeClr val="dk1"/>
              </a:buClr>
              <a:buSzPts val="3100"/>
              <a:buFont typeface="Arial"/>
              <a:buChar char="•"/>
            </a:pPr>
            <a:r>
              <a:rPr b="1" i="0" lang="en-US" sz="3100" u="none" cap="none" strike="noStrike">
                <a:solidFill>
                  <a:schemeClr val="dk1"/>
                </a:solidFill>
                <a:latin typeface="Cabin"/>
                <a:ea typeface="Cabin"/>
                <a:cs typeface="Cabin"/>
                <a:sym typeface="Cabin"/>
              </a:rPr>
              <a:t>Promotes collegiality </a:t>
            </a:r>
            <a:endParaRPr b="0" i="0" sz="3100" u="none" cap="none" strike="noStrike">
              <a:solidFill>
                <a:srgbClr val="000000"/>
              </a:solidFill>
              <a:latin typeface="Cabin"/>
              <a:ea typeface="Cabin"/>
              <a:cs typeface="Cabin"/>
              <a:sym typeface="Cabin"/>
            </a:endParaRPr>
          </a:p>
          <a:p>
            <a:pPr indent="-233267" lvl="1" marL="403033" marR="0" rtl="0" algn="l">
              <a:lnSpc>
                <a:spcPct val="100000"/>
              </a:lnSpc>
              <a:spcBef>
                <a:spcPts val="0"/>
              </a:spcBef>
              <a:spcAft>
                <a:spcPts val="0"/>
              </a:spcAft>
              <a:buClr>
                <a:schemeClr val="dk1"/>
              </a:buClr>
              <a:buSzPts val="3100"/>
              <a:buFont typeface="Cabin"/>
              <a:buChar char="•"/>
            </a:pPr>
            <a:r>
              <a:rPr b="0" i="0" lang="en-US" sz="3100" u="none" cap="none" strike="noStrike">
                <a:solidFill>
                  <a:schemeClr val="dk1"/>
                </a:solidFill>
                <a:latin typeface="Cabin"/>
                <a:ea typeface="Cabin"/>
                <a:cs typeface="Cabin"/>
                <a:sym typeface="Cabin"/>
              </a:rPr>
              <a:t>Enhances the ability for mentees to expand their social network</a:t>
            </a:r>
            <a:endParaRPr b="0" i="0" sz="3100" u="none" cap="none" strike="noStrike">
              <a:solidFill>
                <a:srgbClr val="000000"/>
              </a:solidFill>
              <a:latin typeface="Cabin"/>
              <a:ea typeface="Cabin"/>
              <a:cs typeface="Cabin"/>
              <a:sym typeface="Cabin"/>
            </a:endParaRPr>
          </a:p>
          <a:p>
            <a:pPr indent="-233267" lvl="1" marL="403033" marR="0" rtl="0" algn="l">
              <a:lnSpc>
                <a:spcPct val="100000"/>
              </a:lnSpc>
              <a:spcBef>
                <a:spcPts val="0"/>
              </a:spcBef>
              <a:spcAft>
                <a:spcPts val="0"/>
              </a:spcAft>
              <a:buClr>
                <a:schemeClr val="dk1"/>
              </a:buClr>
              <a:buSzPts val="3100"/>
              <a:buFont typeface="Arial"/>
              <a:buChar char="•"/>
            </a:pPr>
            <a:r>
              <a:rPr b="0" i="0" lang="en-US" sz="3100" u="none" cap="none" strike="noStrike">
                <a:solidFill>
                  <a:schemeClr val="dk1"/>
                </a:solidFill>
                <a:latin typeface="Cabin"/>
                <a:ea typeface="Cabin"/>
                <a:cs typeface="Cabin"/>
                <a:sym typeface="Cabin"/>
              </a:rPr>
              <a:t>Peers are often better able to address daily issues, especially if they have </a:t>
            </a:r>
            <a:r>
              <a:rPr b="1" i="0" lang="en-US" sz="3100" u="none" cap="none" strike="noStrike">
                <a:solidFill>
                  <a:schemeClr val="dk1"/>
                </a:solidFill>
                <a:latin typeface="Cabin"/>
                <a:ea typeface="Cabin"/>
                <a:cs typeface="Cabin"/>
                <a:sym typeface="Cabin"/>
              </a:rPr>
              <a:t>recently</a:t>
            </a:r>
            <a:r>
              <a:rPr b="0" i="0" lang="en-US" sz="3100" u="none" cap="none" strike="noStrike">
                <a:solidFill>
                  <a:schemeClr val="dk1"/>
                </a:solidFill>
                <a:latin typeface="Cabin"/>
                <a:ea typeface="Cabin"/>
                <a:cs typeface="Cabin"/>
                <a:sym typeface="Cabin"/>
              </a:rPr>
              <a:t> </a:t>
            </a:r>
            <a:r>
              <a:rPr b="1" i="0" lang="en-US" sz="3100" u="none" cap="none" strike="noStrike">
                <a:solidFill>
                  <a:schemeClr val="dk1"/>
                </a:solidFill>
                <a:latin typeface="Cabin"/>
                <a:ea typeface="Cabin"/>
                <a:cs typeface="Cabin"/>
                <a:sym typeface="Cabin"/>
              </a:rPr>
              <a:t>navigated similar experiences</a:t>
            </a:r>
            <a:endParaRPr b="0" i="0" sz="3100" u="none" cap="none" strike="noStrike">
              <a:solidFill>
                <a:srgbClr val="000000"/>
              </a:solidFill>
              <a:latin typeface="Cabin"/>
              <a:ea typeface="Cabin"/>
              <a:cs typeface="Cabin"/>
              <a:sym typeface="Cabin"/>
            </a:endParaRPr>
          </a:p>
          <a:p>
            <a:pPr indent="-233267" lvl="1" marL="403033" marR="0" rtl="0" algn="l">
              <a:lnSpc>
                <a:spcPct val="100000"/>
              </a:lnSpc>
              <a:spcBef>
                <a:spcPts val="0"/>
              </a:spcBef>
              <a:spcAft>
                <a:spcPts val="0"/>
              </a:spcAft>
              <a:buClr>
                <a:schemeClr val="dk1"/>
              </a:buClr>
              <a:buSzPts val="3100"/>
              <a:buFont typeface="Arial"/>
              <a:buChar char="•"/>
            </a:pPr>
            <a:r>
              <a:rPr b="0" i="0" lang="en-US" sz="3100" u="none" cap="none" strike="noStrike">
                <a:solidFill>
                  <a:schemeClr val="dk1"/>
                </a:solidFill>
                <a:latin typeface="Cabin"/>
                <a:ea typeface="Cabin"/>
                <a:cs typeface="Cabin"/>
                <a:sym typeface="Cabin"/>
              </a:rPr>
              <a:t>Peers can be perceived as </a:t>
            </a:r>
            <a:r>
              <a:rPr b="1" i="0" lang="en-US" sz="3100" u="none" cap="none" strike="noStrike">
                <a:solidFill>
                  <a:schemeClr val="dk1"/>
                </a:solidFill>
                <a:latin typeface="Cabin"/>
                <a:ea typeface="Cabin"/>
                <a:cs typeface="Cabin"/>
                <a:sym typeface="Cabin"/>
              </a:rPr>
              <a:t>more approachable </a:t>
            </a:r>
            <a:r>
              <a:rPr b="0" i="0" lang="en-US" sz="3100" u="none" cap="none" strike="noStrike">
                <a:solidFill>
                  <a:schemeClr val="dk1"/>
                </a:solidFill>
                <a:latin typeface="Cabin"/>
                <a:ea typeface="Cabin"/>
                <a:cs typeface="Cabin"/>
                <a:sym typeface="Cabin"/>
              </a:rPr>
              <a:t>for certain discussions</a:t>
            </a:r>
            <a:endParaRPr b="0" i="0" sz="3100" u="none" cap="none" strike="noStrike">
              <a:solidFill>
                <a:srgbClr val="000000"/>
              </a:solidFill>
              <a:latin typeface="Cabin"/>
              <a:ea typeface="Cabin"/>
              <a:cs typeface="Cabin"/>
              <a:sym typeface="Cabin"/>
            </a:endParaRPr>
          </a:p>
          <a:p>
            <a:pPr indent="0" lvl="0" marL="91440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Cabin"/>
              <a:ea typeface="Cabin"/>
              <a:cs typeface="Cabin"/>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1"/>
          <p:cNvSpPr/>
          <p:nvPr/>
        </p:nvSpPr>
        <p:spPr>
          <a:xfrm>
            <a:off x="1650" y="0"/>
            <a:ext cx="12188700" cy="6858000"/>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463" name="Google Shape;463;p21"/>
          <p:cNvSpPr txBox="1"/>
          <p:nvPr>
            <p:ph type="title"/>
          </p:nvPr>
        </p:nvSpPr>
        <p:spPr>
          <a:xfrm>
            <a:off x="726550" y="906788"/>
            <a:ext cx="10515600" cy="2852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Play"/>
              <a:buNone/>
            </a:pPr>
            <a:r>
              <a:rPr lang="en-US">
                <a:solidFill>
                  <a:schemeClr val="lt1"/>
                </a:solidFill>
                <a:latin typeface="Cabin"/>
                <a:ea typeface="Cabin"/>
                <a:cs typeface="Cabin"/>
                <a:sym typeface="Cabin"/>
              </a:rPr>
              <a:t>M</a:t>
            </a:r>
            <a:r>
              <a:rPr lang="en-US" sz="6000">
                <a:solidFill>
                  <a:schemeClr val="lt1"/>
                </a:solidFill>
                <a:latin typeface="Cabin"/>
                <a:ea typeface="Cabin"/>
                <a:cs typeface="Cabin"/>
                <a:sym typeface="Cabin"/>
              </a:rPr>
              <a:t>entor-mentee partnerships</a:t>
            </a:r>
            <a:endParaRPr>
              <a:solidFill>
                <a:schemeClr val="lt1"/>
              </a:solidFill>
              <a:latin typeface="Cabin"/>
              <a:ea typeface="Cabin"/>
              <a:cs typeface="Cabin"/>
              <a:sym typeface="Cabin"/>
            </a:endParaRPr>
          </a:p>
        </p:txBody>
      </p:sp>
      <p:sp>
        <p:nvSpPr>
          <p:cNvPr id="464" name="Google Shape;464;p21"/>
          <p:cNvSpPr txBox="1"/>
          <p:nvPr>
            <p:ph idx="1" type="body"/>
          </p:nvPr>
        </p:nvSpPr>
        <p:spPr>
          <a:xfrm>
            <a:off x="726550" y="3904975"/>
            <a:ext cx="10627200" cy="150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57575"/>
              </a:buClr>
              <a:buSzPts val="3200"/>
              <a:buNone/>
            </a:pPr>
            <a:r>
              <a:rPr lang="en-US" sz="3200">
                <a:solidFill>
                  <a:schemeClr val="lt1"/>
                </a:solidFill>
                <a:latin typeface="Cabin"/>
                <a:ea typeface="Cabin"/>
                <a:cs typeface="Cabin"/>
                <a:sym typeface="Cabin"/>
              </a:rPr>
              <a:t>Case studies and potential challenges</a:t>
            </a:r>
            <a:endParaRPr>
              <a:solidFill>
                <a:schemeClr val="lt1"/>
              </a:solidFill>
              <a:latin typeface="Cabin"/>
              <a:ea typeface="Cabin"/>
              <a:cs typeface="Cabin"/>
              <a:sym typeface="Cabin"/>
            </a:endParaRPr>
          </a:p>
        </p:txBody>
      </p:sp>
      <p:pic>
        <p:nvPicPr>
          <p:cNvPr id="465" name="Google Shape;465;p21"/>
          <p:cNvPicPr preferRelativeResize="0"/>
          <p:nvPr/>
        </p:nvPicPr>
        <p:blipFill rotWithShape="1">
          <a:blip r:embed="rId3">
            <a:alphaModFix/>
          </a:blip>
          <a:srcRect b="0" l="0" r="0" t="0"/>
          <a:stretch/>
        </p:blipFill>
        <p:spPr>
          <a:xfrm>
            <a:off x="8904231" y="383964"/>
            <a:ext cx="2812019" cy="2068286"/>
          </a:xfrm>
          <a:prstGeom prst="wedgeEllipseCallout">
            <a:avLst>
              <a:gd fmla="val -28174" name="adj1"/>
              <a:gd fmla="val 73361" name="adj2"/>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9" name="Shape 469"/>
        <p:cNvGrpSpPr/>
        <p:nvPr/>
      </p:nvGrpSpPr>
      <p:grpSpPr>
        <a:xfrm>
          <a:off x="0" y="0"/>
          <a:ext cx="0" cy="0"/>
          <a:chOff x="0" y="0"/>
          <a:chExt cx="0" cy="0"/>
        </a:xfrm>
      </p:grpSpPr>
      <p:sp>
        <p:nvSpPr>
          <p:cNvPr id="470" name="Google Shape;470;p7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71" name="Google Shape;471;p71"/>
          <p:cNvSpPr/>
          <p:nvPr/>
        </p:nvSpPr>
        <p:spPr>
          <a:xfrm>
            <a:off x="0" y="0"/>
            <a:ext cx="6741994" cy="6858000"/>
          </a:xfrm>
          <a:custGeom>
            <a:rect b="b" l="l" r="r" t="t"/>
            <a:pathLst>
              <a:path extrusionOk="0" h="6858000" w="6568309">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72" name="Google Shape;472;p71"/>
          <p:cNvSpPr txBox="1"/>
          <p:nvPr>
            <p:ph type="title"/>
          </p:nvPr>
        </p:nvSpPr>
        <p:spPr>
          <a:xfrm>
            <a:off x="654319" y="431631"/>
            <a:ext cx="5403466" cy="133084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Play"/>
              <a:buNone/>
            </a:pPr>
            <a:r>
              <a:rPr lang="en-US" sz="3600">
                <a:latin typeface="Cabin"/>
                <a:ea typeface="Cabin"/>
                <a:cs typeface="Cabin"/>
                <a:sym typeface="Cabin"/>
              </a:rPr>
              <a:t>How to make mentorship (and menteeship) work</a:t>
            </a:r>
            <a:endParaRPr>
              <a:latin typeface="Cabin"/>
              <a:ea typeface="Cabin"/>
              <a:cs typeface="Cabin"/>
              <a:sym typeface="Cabin"/>
            </a:endParaRPr>
          </a:p>
        </p:txBody>
      </p:sp>
      <p:sp>
        <p:nvSpPr>
          <p:cNvPr id="473" name="Google Shape;473;p71"/>
          <p:cNvSpPr txBox="1"/>
          <p:nvPr>
            <p:ph idx="1" type="body"/>
          </p:nvPr>
        </p:nvSpPr>
        <p:spPr>
          <a:xfrm>
            <a:off x="946534" y="1952802"/>
            <a:ext cx="4438036" cy="390858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Font typeface="Cabin"/>
              <a:buChar char="•"/>
            </a:pPr>
            <a:r>
              <a:rPr lang="en-US">
                <a:latin typeface="Cabin"/>
                <a:ea typeface="Cabin"/>
                <a:cs typeface="Cabin"/>
                <a:sym typeface="Cabin"/>
              </a:rPr>
              <a:t>Real cases</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Common pitfalls</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Typical mentorship relationship trajectories</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Defining success</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Points of failure or expectation mismatch</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Mentorship-menteeship approaches that work</a:t>
            </a:r>
            <a:endParaRPr>
              <a:latin typeface="Cabin"/>
              <a:ea typeface="Cabin"/>
              <a:cs typeface="Cabin"/>
              <a:sym typeface="Cabin"/>
            </a:endParaRPr>
          </a:p>
        </p:txBody>
      </p:sp>
      <p:pic>
        <p:nvPicPr>
          <p:cNvPr id="474" name="Google Shape;474;p71"/>
          <p:cNvPicPr preferRelativeResize="0"/>
          <p:nvPr/>
        </p:nvPicPr>
        <p:blipFill rotWithShape="1">
          <a:blip r:embed="rId3">
            <a:alphaModFix/>
          </a:blip>
          <a:srcRect b="0" l="0" r="0" t="0"/>
          <a:stretch/>
        </p:blipFill>
        <p:spPr>
          <a:xfrm>
            <a:off x="7939445" y="1249451"/>
            <a:ext cx="3096855" cy="407103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8" name="Shape 478"/>
        <p:cNvGrpSpPr/>
        <p:nvPr/>
      </p:nvGrpSpPr>
      <p:grpSpPr>
        <a:xfrm>
          <a:off x="0" y="0"/>
          <a:ext cx="0" cy="0"/>
          <a:chOff x="0" y="0"/>
          <a:chExt cx="0" cy="0"/>
        </a:xfrm>
      </p:grpSpPr>
      <p:sp>
        <p:nvSpPr>
          <p:cNvPr id="479" name="Google Shape;479;p7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80" name="Google Shape;480;p72"/>
          <p:cNvSpPr/>
          <p:nvPr/>
        </p:nvSpPr>
        <p:spPr>
          <a:xfrm>
            <a:off x="0" y="0"/>
            <a:ext cx="6741994" cy="6858000"/>
          </a:xfrm>
          <a:custGeom>
            <a:rect b="b" l="l" r="r" t="t"/>
            <a:pathLst>
              <a:path extrusionOk="0" h="6858000" w="6568309">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81" name="Google Shape;481;p72"/>
          <p:cNvSpPr txBox="1"/>
          <p:nvPr>
            <p:ph type="title"/>
          </p:nvPr>
        </p:nvSpPr>
        <p:spPr>
          <a:xfrm>
            <a:off x="573740" y="285691"/>
            <a:ext cx="4784796" cy="13308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Cabin"/>
                <a:ea typeface="Cabin"/>
                <a:cs typeface="Cabin"/>
                <a:sym typeface="Cabin"/>
              </a:rPr>
              <a:t>Scenario 1: Context is Everything</a:t>
            </a:r>
            <a:endParaRPr>
              <a:latin typeface="Cabin"/>
              <a:ea typeface="Cabin"/>
              <a:cs typeface="Cabin"/>
              <a:sym typeface="Cabin"/>
            </a:endParaRPr>
          </a:p>
        </p:txBody>
      </p:sp>
      <p:sp>
        <p:nvSpPr>
          <p:cNvPr id="482" name="Google Shape;482;p72"/>
          <p:cNvSpPr txBox="1"/>
          <p:nvPr>
            <p:ph idx="1" type="body"/>
          </p:nvPr>
        </p:nvSpPr>
        <p:spPr>
          <a:xfrm>
            <a:off x="374754" y="1827098"/>
            <a:ext cx="5721246" cy="462504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Font typeface="Cabin"/>
              <a:buChar char="•"/>
            </a:pPr>
            <a:r>
              <a:rPr lang="en-US" sz="2600">
                <a:latin typeface="Cabin"/>
                <a:ea typeface="Cabin"/>
                <a:cs typeface="Cabin"/>
                <a:sym typeface="Cabin"/>
              </a:rPr>
              <a:t>Mentee: An African graduate student interested in global public health </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ct val="100000"/>
              <a:buFont typeface="Cabin"/>
              <a:buChar char="•"/>
            </a:pPr>
            <a:r>
              <a:rPr lang="en-US" sz="2600">
                <a:latin typeface="Cabin"/>
                <a:ea typeface="Cabin"/>
                <a:cs typeface="Cabin"/>
                <a:sym typeface="Cabin"/>
              </a:rPr>
              <a:t>Mentor: Senior faculty member at an American University</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ct val="100000"/>
              <a:buFont typeface="Cabin"/>
              <a:buChar char="•"/>
            </a:pPr>
            <a:r>
              <a:rPr lang="en-US" sz="2600">
                <a:latin typeface="Cabin"/>
                <a:ea typeface="Cabin"/>
                <a:cs typeface="Cabin"/>
                <a:sym typeface="Cabin"/>
              </a:rPr>
              <a:t>The mentee shares that she is often not heard by male colleagues </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ct val="100000"/>
              <a:buFont typeface="Cabin"/>
              <a:buChar char="•"/>
            </a:pPr>
            <a:r>
              <a:rPr lang="en-US" sz="2600">
                <a:latin typeface="Cabin"/>
                <a:ea typeface="Cabin"/>
                <a:cs typeface="Cabin"/>
                <a:sym typeface="Cabin"/>
              </a:rPr>
              <a:t> She is not offered academic opportunities to the degree her male counterparts are</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ct val="100000"/>
              <a:buFont typeface="Cabin"/>
              <a:buChar char="•"/>
            </a:pPr>
            <a:r>
              <a:rPr lang="en-US" sz="2600">
                <a:latin typeface="Cabin"/>
                <a:ea typeface="Cabin"/>
                <a:cs typeface="Cabin"/>
                <a:sym typeface="Cabin"/>
              </a:rPr>
              <a:t>The mentor advises that the mentee should complain directly to her director and confront her colleagues about their behavior</a:t>
            </a:r>
            <a:endParaRPr>
              <a:latin typeface="Cabin"/>
              <a:ea typeface="Cabin"/>
              <a:cs typeface="Cabin"/>
              <a:sym typeface="Cabin"/>
            </a:endParaRPr>
          </a:p>
          <a:p>
            <a:pPr indent="-134620" lvl="0" marL="228600" rtl="0" algn="l">
              <a:lnSpc>
                <a:spcPct val="90000"/>
              </a:lnSpc>
              <a:spcBef>
                <a:spcPts val="1000"/>
              </a:spcBef>
              <a:spcAft>
                <a:spcPts val="0"/>
              </a:spcAft>
              <a:buClr>
                <a:schemeClr val="dk1"/>
              </a:buClr>
              <a:buSzPct val="100000"/>
              <a:buNone/>
            </a:pPr>
            <a:r>
              <a:t/>
            </a:r>
            <a:endParaRPr sz="1600">
              <a:latin typeface="Cabin"/>
              <a:ea typeface="Cabin"/>
              <a:cs typeface="Cabin"/>
              <a:sym typeface="Cabin"/>
            </a:endParaRPr>
          </a:p>
        </p:txBody>
      </p:sp>
      <p:pic>
        <p:nvPicPr>
          <p:cNvPr id="483" name="Google Shape;483;p72"/>
          <p:cNvPicPr preferRelativeResize="0"/>
          <p:nvPr/>
        </p:nvPicPr>
        <p:blipFill rotWithShape="1">
          <a:blip r:embed="rId3">
            <a:alphaModFix/>
          </a:blip>
          <a:srcRect b="0" l="0" r="0" t="0"/>
          <a:stretch/>
        </p:blipFill>
        <p:spPr>
          <a:xfrm>
            <a:off x="6880610" y="1071282"/>
            <a:ext cx="4737650" cy="4737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Cabin"/>
                <a:ea typeface="Cabin"/>
                <a:cs typeface="Cabin"/>
                <a:sym typeface="Cabin"/>
              </a:rPr>
              <a:t>Scenario 1: Context is Everything</a:t>
            </a:r>
            <a:endParaRPr>
              <a:latin typeface="Cabin"/>
              <a:ea typeface="Cabin"/>
              <a:cs typeface="Cabin"/>
              <a:sym typeface="Cabin"/>
            </a:endParaRPr>
          </a:p>
        </p:txBody>
      </p:sp>
      <p:sp>
        <p:nvSpPr>
          <p:cNvPr id="489" name="Google Shape;489;p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Font typeface="Cabin"/>
              <a:buChar char="•"/>
            </a:pPr>
            <a:r>
              <a:rPr lang="en-US" sz="3200">
                <a:latin typeface="Cabin"/>
                <a:ea typeface="Cabin"/>
                <a:cs typeface="Cabin"/>
                <a:sym typeface="Cabin"/>
              </a:rPr>
              <a:t>Is this sage advice?  </a:t>
            </a:r>
            <a:endParaRPr>
              <a:latin typeface="Cabin"/>
              <a:ea typeface="Cabin"/>
              <a:cs typeface="Cabin"/>
              <a:sym typeface="Cabin"/>
            </a:endParaRPr>
          </a:p>
          <a:p>
            <a:pPr indent="0" lvl="0" marL="0" rtl="0" algn="l">
              <a:lnSpc>
                <a:spcPct val="90000"/>
              </a:lnSpc>
              <a:spcBef>
                <a:spcPts val="1000"/>
              </a:spcBef>
              <a:spcAft>
                <a:spcPts val="0"/>
              </a:spcAft>
              <a:buClr>
                <a:schemeClr val="dk1"/>
              </a:buClr>
              <a:buSzPts val="3200"/>
              <a:buNone/>
            </a:pPr>
            <a:r>
              <a:t/>
            </a:r>
            <a:endParaRPr sz="3200">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Knowing your limitations as a mentor (and a mentee)</a:t>
            </a:r>
            <a:endParaRPr>
              <a:latin typeface="Cabin"/>
              <a:ea typeface="Cabin"/>
              <a:cs typeface="Cabin"/>
              <a:sym typeface="Cabin"/>
            </a:endParaRPr>
          </a:p>
          <a:p>
            <a:pPr indent="-25400" lvl="0" marL="228600" rtl="0" algn="l">
              <a:lnSpc>
                <a:spcPct val="90000"/>
              </a:lnSpc>
              <a:spcBef>
                <a:spcPts val="1000"/>
              </a:spcBef>
              <a:spcAft>
                <a:spcPts val="0"/>
              </a:spcAft>
              <a:buClr>
                <a:schemeClr val="dk1"/>
              </a:buClr>
              <a:buSzPts val="3200"/>
              <a:buNone/>
            </a:pPr>
            <a:r>
              <a:t/>
            </a:r>
            <a:endParaRPr sz="3200">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Examining ‘fit’ 	</a:t>
            </a:r>
            <a:endParaRPr>
              <a:latin typeface="Cabin"/>
              <a:ea typeface="Cabin"/>
              <a:cs typeface="Cabin"/>
              <a:sym typeface="Cabin"/>
            </a:endParaRPr>
          </a:p>
          <a:p>
            <a:pPr indent="0" lvl="0" marL="0" rtl="0" algn="l">
              <a:lnSpc>
                <a:spcPct val="90000"/>
              </a:lnSpc>
              <a:spcBef>
                <a:spcPts val="1000"/>
              </a:spcBef>
              <a:spcAft>
                <a:spcPts val="0"/>
              </a:spcAft>
              <a:buClr>
                <a:schemeClr val="dk1"/>
              </a:buClr>
              <a:buSzPts val="3200"/>
              <a:buNone/>
            </a:pPr>
            <a:r>
              <a:t/>
            </a:r>
            <a:endParaRPr sz="3200">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Potential solutions?  </a:t>
            </a:r>
            <a:endParaRPr>
              <a:latin typeface="Cabin"/>
              <a:ea typeface="Cabin"/>
              <a:cs typeface="Cabin"/>
              <a:sym typeface="Cabin"/>
            </a:endParaRPr>
          </a:p>
          <a:p>
            <a:pPr indent="0" lvl="0" marL="0" rtl="0" algn="l">
              <a:lnSpc>
                <a:spcPct val="90000"/>
              </a:lnSpc>
              <a:spcBef>
                <a:spcPts val="1000"/>
              </a:spcBef>
              <a:spcAft>
                <a:spcPts val="0"/>
              </a:spcAft>
              <a:buClr>
                <a:schemeClr val="dk1"/>
              </a:buClr>
              <a:buSzPts val="3200"/>
              <a:buNone/>
            </a:pPr>
            <a:r>
              <a:t/>
            </a:r>
            <a:endParaRPr sz="3200">
              <a:latin typeface="Cabin"/>
              <a:ea typeface="Cabin"/>
              <a:cs typeface="Cabin"/>
              <a:sym typeface="Cabin"/>
            </a:endParaRPr>
          </a:p>
          <a:p>
            <a:pPr indent="0" lvl="0" marL="0" rtl="0" algn="l">
              <a:lnSpc>
                <a:spcPct val="90000"/>
              </a:lnSpc>
              <a:spcBef>
                <a:spcPts val="1000"/>
              </a:spcBef>
              <a:spcAft>
                <a:spcPts val="0"/>
              </a:spcAft>
              <a:buClr>
                <a:schemeClr val="dk1"/>
              </a:buClr>
              <a:buSzPts val="3200"/>
              <a:buNone/>
            </a:pPr>
            <a:r>
              <a:t/>
            </a:r>
            <a:endParaRPr sz="3200">
              <a:latin typeface="Cabin"/>
              <a:ea typeface="Cabin"/>
              <a:cs typeface="Cabin"/>
              <a:sym typeface="Cabin"/>
            </a:endParaRPr>
          </a:p>
        </p:txBody>
      </p:sp>
      <p:pic>
        <p:nvPicPr>
          <p:cNvPr id="490" name="Google Shape;490;p73"/>
          <p:cNvPicPr preferRelativeResize="0"/>
          <p:nvPr/>
        </p:nvPicPr>
        <p:blipFill rotWithShape="1">
          <a:blip r:embed="rId3">
            <a:alphaModFix/>
          </a:blip>
          <a:srcRect b="0" l="0" r="0" t="0"/>
          <a:stretch/>
        </p:blipFill>
        <p:spPr>
          <a:xfrm>
            <a:off x="5343524" y="4265550"/>
            <a:ext cx="6987687" cy="2227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4" name="Shape 494"/>
        <p:cNvGrpSpPr/>
        <p:nvPr/>
      </p:nvGrpSpPr>
      <p:grpSpPr>
        <a:xfrm>
          <a:off x="0" y="0"/>
          <a:ext cx="0" cy="0"/>
          <a:chOff x="0" y="0"/>
          <a:chExt cx="0" cy="0"/>
        </a:xfrm>
      </p:grpSpPr>
      <p:sp>
        <p:nvSpPr>
          <p:cNvPr id="495" name="Google Shape;495;p7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96" name="Google Shape;496;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n-US" sz="5400">
                <a:latin typeface="Cabin"/>
                <a:ea typeface="Cabin"/>
                <a:cs typeface="Cabin"/>
                <a:sym typeface="Cabin"/>
              </a:rPr>
              <a:t>Scenario 2: Win-Win?</a:t>
            </a:r>
            <a:endParaRPr>
              <a:latin typeface="Cabin"/>
              <a:ea typeface="Cabin"/>
              <a:cs typeface="Cabin"/>
              <a:sym typeface="Cabin"/>
            </a:endParaRPr>
          </a:p>
        </p:txBody>
      </p:sp>
      <p:sp>
        <p:nvSpPr>
          <p:cNvPr id="497" name="Google Shape;497;p74"/>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98" name="Google Shape;498;p74"/>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Cabin"/>
              <a:buChar char="•"/>
            </a:pPr>
            <a:r>
              <a:rPr lang="en-US">
                <a:latin typeface="Cabin"/>
                <a:ea typeface="Cabin"/>
                <a:cs typeface="Cabin"/>
                <a:sym typeface="Cabin"/>
              </a:rPr>
              <a:t>A resident in emergency medicine has difficulty identifying a capstone research project to meet their graduation requirements</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The resident’s mentor who has several active research projects ongoing suggests that he bring the mentee onto one of his projects as a ‘win-win’</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After several months of participation on the project the resident realizes they are gaining minimal experience or knowledge in research methods or study design and spend most of their time enrolling patients and performing data entry</a:t>
            </a:r>
            <a:endParaRPr>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grpSp>
        <p:nvGrpSpPr>
          <p:cNvPr id="319" name="Google Shape;319;p2"/>
          <p:cNvGrpSpPr/>
          <p:nvPr/>
        </p:nvGrpSpPr>
        <p:grpSpPr>
          <a:xfrm>
            <a:off x="4527376" y="1790228"/>
            <a:ext cx="3344398" cy="3798639"/>
            <a:chOff x="3789363" y="966788"/>
            <a:chExt cx="4608513" cy="4716463"/>
          </a:xfrm>
        </p:grpSpPr>
        <p:sp>
          <p:nvSpPr>
            <p:cNvPr id="320" name="Google Shape;320;p2"/>
            <p:cNvSpPr/>
            <p:nvPr/>
          </p:nvSpPr>
          <p:spPr>
            <a:xfrm>
              <a:off x="6099176" y="1868488"/>
              <a:ext cx="36513" cy="19050"/>
            </a:xfrm>
            <a:custGeom>
              <a:rect b="b" l="l" r="r" t="t"/>
              <a:pathLst>
                <a:path extrusionOk="0" h="17" w="31">
                  <a:moveTo>
                    <a:pt x="0" y="17"/>
                  </a:moveTo>
                  <a:cubicBezTo>
                    <a:pt x="0" y="17"/>
                    <a:pt x="6" y="14"/>
                    <a:pt x="21" y="6"/>
                  </a:cubicBezTo>
                  <a:cubicBezTo>
                    <a:pt x="27" y="2"/>
                    <a:pt x="30" y="1"/>
                    <a:pt x="31" y="0"/>
                  </a:cubicBezTo>
                  <a:cubicBezTo>
                    <a:pt x="29" y="1"/>
                    <a:pt x="1" y="17"/>
                    <a:pt x="0" y="17"/>
                  </a:cubicBezTo>
                  <a:close/>
                </a:path>
              </a:pathLst>
            </a:custGeom>
            <a:solidFill>
              <a:srgbClr val="45737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grpSp>
          <p:nvGrpSpPr>
            <p:cNvPr id="321" name="Google Shape;321;p2"/>
            <p:cNvGrpSpPr/>
            <p:nvPr/>
          </p:nvGrpSpPr>
          <p:grpSpPr>
            <a:xfrm>
              <a:off x="5145088" y="966788"/>
              <a:ext cx="2692401" cy="2822575"/>
              <a:chOff x="5145088" y="966788"/>
              <a:chExt cx="2692401" cy="2822575"/>
            </a:xfrm>
          </p:grpSpPr>
          <p:sp>
            <p:nvSpPr>
              <p:cNvPr id="322" name="Google Shape;322;p2"/>
              <p:cNvSpPr/>
              <p:nvPr/>
            </p:nvSpPr>
            <p:spPr>
              <a:xfrm>
                <a:off x="5145088" y="966788"/>
                <a:ext cx="1100138" cy="1195388"/>
              </a:xfrm>
              <a:custGeom>
                <a:rect b="b" l="l" r="r" t="t"/>
                <a:pathLst>
                  <a:path extrusionOk="0" h="1035" w="951">
                    <a:moveTo>
                      <a:pt x="471" y="888"/>
                    </a:moveTo>
                    <a:cubicBezTo>
                      <a:pt x="471" y="888"/>
                      <a:pt x="471" y="888"/>
                      <a:pt x="471" y="888"/>
                    </a:cubicBezTo>
                    <a:cubicBezTo>
                      <a:pt x="513" y="940"/>
                      <a:pt x="561" y="988"/>
                      <a:pt x="609" y="1035"/>
                    </a:cubicBezTo>
                    <a:cubicBezTo>
                      <a:pt x="654" y="897"/>
                      <a:pt x="781" y="821"/>
                      <a:pt x="846" y="786"/>
                    </a:cubicBezTo>
                    <a:cubicBezTo>
                      <a:pt x="831" y="794"/>
                      <a:pt x="825" y="797"/>
                      <a:pt x="825" y="797"/>
                    </a:cubicBezTo>
                    <a:cubicBezTo>
                      <a:pt x="825" y="798"/>
                      <a:pt x="825" y="798"/>
                      <a:pt x="825" y="797"/>
                    </a:cubicBezTo>
                    <a:cubicBezTo>
                      <a:pt x="826" y="797"/>
                      <a:pt x="854" y="781"/>
                      <a:pt x="856" y="780"/>
                    </a:cubicBezTo>
                    <a:cubicBezTo>
                      <a:pt x="856" y="780"/>
                      <a:pt x="856" y="780"/>
                      <a:pt x="856" y="780"/>
                    </a:cubicBezTo>
                    <a:cubicBezTo>
                      <a:pt x="855" y="781"/>
                      <a:pt x="852" y="782"/>
                      <a:pt x="846" y="786"/>
                    </a:cubicBezTo>
                    <a:cubicBezTo>
                      <a:pt x="889" y="762"/>
                      <a:pt x="923" y="753"/>
                      <a:pt x="951" y="753"/>
                    </a:cubicBezTo>
                    <a:cubicBezTo>
                      <a:pt x="918" y="718"/>
                      <a:pt x="885" y="683"/>
                      <a:pt x="857" y="644"/>
                    </a:cubicBezTo>
                    <a:cubicBezTo>
                      <a:pt x="827" y="602"/>
                      <a:pt x="800" y="558"/>
                      <a:pt x="773" y="513"/>
                    </a:cubicBezTo>
                    <a:cubicBezTo>
                      <a:pt x="717" y="419"/>
                      <a:pt x="664" y="322"/>
                      <a:pt x="612" y="225"/>
                    </a:cubicBezTo>
                    <a:cubicBezTo>
                      <a:pt x="572" y="150"/>
                      <a:pt x="533" y="75"/>
                      <a:pt x="495" y="0"/>
                    </a:cubicBezTo>
                    <a:cubicBezTo>
                      <a:pt x="321" y="38"/>
                      <a:pt x="155" y="97"/>
                      <a:pt x="0" y="174"/>
                    </a:cubicBezTo>
                    <a:cubicBezTo>
                      <a:pt x="100" y="336"/>
                      <a:pt x="201" y="497"/>
                      <a:pt x="306" y="655"/>
                    </a:cubicBezTo>
                    <a:cubicBezTo>
                      <a:pt x="359" y="734"/>
                      <a:pt x="411" y="815"/>
                      <a:pt x="471" y="88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sp>
            <p:nvSpPr>
              <p:cNvPr id="323" name="Google Shape;323;p2"/>
              <p:cNvSpPr/>
              <p:nvPr/>
            </p:nvSpPr>
            <p:spPr>
              <a:xfrm>
                <a:off x="6508751" y="2503488"/>
                <a:ext cx="1328738" cy="1285875"/>
              </a:xfrm>
              <a:custGeom>
                <a:rect b="b" l="l" r="r" t="t"/>
                <a:pathLst>
                  <a:path extrusionOk="0" h="1114" w="1147">
                    <a:moveTo>
                      <a:pt x="327" y="84"/>
                    </a:moveTo>
                    <a:cubicBezTo>
                      <a:pt x="167" y="154"/>
                      <a:pt x="167" y="154"/>
                      <a:pt x="167" y="154"/>
                    </a:cubicBezTo>
                    <a:cubicBezTo>
                      <a:pt x="69" y="198"/>
                      <a:pt x="69" y="198"/>
                      <a:pt x="69" y="198"/>
                    </a:cubicBezTo>
                    <a:cubicBezTo>
                      <a:pt x="0" y="228"/>
                      <a:pt x="0" y="228"/>
                      <a:pt x="0" y="228"/>
                    </a:cubicBezTo>
                    <a:cubicBezTo>
                      <a:pt x="78" y="297"/>
                      <a:pt x="156" y="366"/>
                      <a:pt x="234" y="434"/>
                    </a:cubicBezTo>
                    <a:cubicBezTo>
                      <a:pt x="185" y="540"/>
                      <a:pt x="201" y="678"/>
                      <a:pt x="292" y="763"/>
                    </a:cubicBezTo>
                    <a:cubicBezTo>
                      <a:pt x="339" y="806"/>
                      <a:pt x="339" y="806"/>
                      <a:pt x="339" y="806"/>
                    </a:cubicBezTo>
                    <a:cubicBezTo>
                      <a:pt x="426" y="887"/>
                      <a:pt x="426" y="887"/>
                      <a:pt x="426" y="887"/>
                    </a:cubicBezTo>
                    <a:cubicBezTo>
                      <a:pt x="505" y="960"/>
                      <a:pt x="505" y="960"/>
                      <a:pt x="505" y="960"/>
                    </a:cubicBezTo>
                    <a:cubicBezTo>
                      <a:pt x="633" y="1079"/>
                      <a:pt x="633" y="1079"/>
                      <a:pt x="633" y="1079"/>
                    </a:cubicBezTo>
                    <a:cubicBezTo>
                      <a:pt x="667" y="1110"/>
                      <a:pt x="724" y="1114"/>
                      <a:pt x="764" y="1095"/>
                    </a:cubicBezTo>
                    <a:cubicBezTo>
                      <a:pt x="782" y="1087"/>
                      <a:pt x="796" y="1075"/>
                      <a:pt x="800" y="1055"/>
                    </a:cubicBezTo>
                    <a:cubicBezTo>
                      <a:pt x="804" y="1038"/>
                      <a:pt x="802" y="1020"/>
                      <a:pt x="803" y="1002"/>
                    </a:cubicBezTo>
                    <a:cubicBezTo>
                      <a:pt x="804" y="988"/>
                      <a:pt x="806" y="979"/>
                      <a:pt x="820" y="974"/>
                    </a:cubicBezTo>
                    <a:cubicBezTo>
                      <a:pt x="836" y="969"/>
                      <a:pt x="853" y="966"/>
                      <a:pt x="869" y="960"/>
                    </a:cubicBezTo>
                    <a:cubicBezTo>
                      <a:pt x="888" y="952"/>
                      <a:pt x="909" y="939"/>
                      <a:pt x="915" y="919"/>
                    </a:cubicBezTo>
                    <a:cubicBezTo>
                      <a:pt x="921" y="900"/>
                      <a:pt x="917" y="879"/>
                      <a:pt x="919" y="860"/>
                    </a:cubicBezTo>
                    <a:cubicBezTo>
                      <a:pt x="923" y="815"/>
                      <a:pt x="973" y="825"/>
                      <a:pt x="1004" y="810"/>
                    </a:cubicBezTo>
                    <a:cubicBezTo>
                      <a:pt x="1021" y="802"/>
                      <a:pt x="1033" y="789"/>
                      <a:pt x="1036" y="769"/>
                    </a:cubicBezTo>
                    <a:cubicBezTo>
                      <a:pt x="1040" y="752"/>
                      <a:pt x="1039" y="734"/>
                      <a:pt x="1039" y="716"/>
                    </a:cubicBezTo>
                    <a:cubicBezTo>
                      <a:pt x="1040" y="704"/>
                      <a:pt x="1039" y="688"/>
                      <a:pt x="1050" y="681"/>
                    </a:cubicBezTo>
                    <a:cubicBezTo>
                      <a:pt x="1062" y="673"/>
                      <a:pt x="1078" y="674"/>
                      <a:pt x="1090" y="669"/>
                    </a:cubicBezTo>
                    <a:cubicBezTo>
                      <a:pt x="1132" y="651"/>
                      <a:pt x="1147" y="609"/>
                      <a:pt x="1137" y="567"/>
                    </a:cubicBezTo>
                    <a:cubicBezTo>
                      <a:pt x="1131" y="543"/>
                      <a:pt x="1119" y="518"/>
                      <a:pt x="1101" y="502"/>
                    </a:cubicBezTo>
                    <a:cubicBezTo>
                      <a:pt x="1018" y="425"/>
                      <a:pt x="1018" y="425"/>
                      <a:pt x="1018" y="425"/>
                    </a:cubicBezTo>
                    <a:cubicBezTo>
                      <a:pt x="1058" y="421"/>
                      <a:pt x="1052" y="373"/>
                      <a:pt x="1041" y="346"/>
                    </a:cubicBezTo>
                    <a:cubicBezTo>
                      <a:pt x="1026" y="309"/>
                      <a:pt x="999" y="277"/>
                      <a:pt x="972" y="249"/>
                    </a:cubicBezTo>
                    <a:cubicBezTo>
                      <a:pt x="913" y="187"/>
                      <a:pt x="839" y="139"/>
                      <a:pt x="757" y="117"/>
                    </a:cubicBezTo>
                    <a:cubicBezTo>
                      <a:pt x="734" y="111"/>
                      <a:pt x="711" y="107"/>
                      <a:pt x="687" y="105"/>
                    </a:cubicBezTo>
                    <a:cubicBezTo>
                      <a:pt x="688" y="104"/>
                      <a:pt x="689" y="103"/>
                      <a:pt x="689" y="102"/>
                    </a:cubicBezTo>
                    <a:cubicBezTo>
                      <a:pt x="640" y="100"/>
                      <a:pt x="589" y="108"/>
                      <a:pt x="538" y="128"/>
                    </a:cubicBezTo>
                    <a:cubicBezTo>
                      <a:pt x="538" y="128"/>
                      <a:pt x="528" y="119"/>
                      <a:pt x="510" y="104"/>
                    </a:cubicBezTo>
                    <a:cubicBezTo>
                      <a:pt x="510" y="104"/>
                      <a:pt x="510" y="104"/>
                      <a:pt x="510" y="104"/>
                    </a:cubicBezTo>
                    <a:cubicBezTo>
                      <a:pt x="484" y="82"/>
                      <a:pt x="442" y="46"/>
                      <a:pt x="390" y="0"/>
                    </a:cubicBezTo>
                    <a:cubicBezTo>
                      <a:pt x="382" y="36"/>
                      <a:pt x="358" y="70"/>
                      <a:pt x="327" y="84"/>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grpSp>
        <p:sp>
          <p:nvSpPr>
            <p:cNvPr id="324" name="Google Shape;324;p2"/>
            <p:cNvSpPr/>
            <p:nvPr/>
          </p:nvSpPr>
          <p:spPr>
            <a:xfrm>
              <a:off x="5167313" y="4508500"/>
              <a:ext cx="11113" cy="12700"/>
            </a:xfrm>
            <a:custGeom>
              <a:rect b="b" l="l" r="r" t="t"/>
              <a:pathLst>
                <a:path extrusionOk="0" h="12" w="9">
                  <a:moveTo>
                    <a:pt x="9" y="2"/>
                  </a:moveTo>
                  <a:cubicBezTo>
                    <a:pt x="0" y="0"/>
                    <a:pt x="0" y="0"/>
                    <a:pt x="0" y="0"/>
                  </a:cubicBezTo>
                  <a:cubicBezTo>
                    <a:pt x="0" y="4"/>
                    <a:pt x="0" y="8"/>
                    <a:pt x="0" y="12"/>
                  </a:cubicBezTo>
                  <a:cubicBezTo>
                    <a:pt x="3" y="8"/>
                    <a:pt x="6" y="5"/>
                    <a:pt x="9" y="2"/>
                  </a:cubicBezTo>
                  <a:close/>
                </a:path>
              </a:pathLst>
            </a:custGeom>
            <a:solidFill>
              <a:srgbClr val="EA71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grpSp>
          <p:nvGrpSpPr>
            <p:cNvPr id="325" name="Google Shape;325;p2"/>
            <p:cNvGrpSpPr/>
            <p:nvPr/>
          </p:nvGrpSpPr>
          <p:grpSpPr>
            <a:xfrm>
              <a:off x="3789363" y="1825625"/>
              <a:ext cx="3178175" cy="1651001"/>
              <a:chOff x="3789363" y="1825625"/>
              <a:chExt cx="3178175" cy="1651001"/>
            </a:xfrm>
          </p:grpSpPr>
          <p:sp>
            <p:nvSpPr>
              <p:cNvPr id="326" name="Google Shape;326;p2"/>
              <p:cNvSpPr/>
              <p:nvPr/>
            </p:nvSpPr>
            <p:spPr>
              <a:xfrm>
                <a:off x="5726113" y="1825625"/>
                <a:ext cx="1241425" cy="1049338"/>
              </a:xfrm>
              <a:custGeom>
                <a:rect b="b" l="l" r="r" t="t"/>
                <a:pathLst>
                  <a:path extrusionOk="0" h="908" w="1071">
                    <a:moveTo>
                      <a:pt x="45" y="668"/>
                    </a:moveTo>
                    <a:cubicBezTo>
                      <a:pt x="52" y="775"/>
                      <a:pt x="52" y="775"/>
                      <a:pt x="52" y="775"/>
                    </a:cubicBezTo>
                    <a:cubicBezTo>
                      <a:pt x="58" y="872"/>
                      <a:pt x="58" y="872"/>
                      <a:pt x="58" y="872"/>
                    </a:cubicBezTo>
                    <a:cubicBezTo>
                      <a:pt x="174" y="817"/>
                      <a:pt x="252" y="780"/>
                      <a:pt x="252" y="780"/>
                    </a:cubicBezTo>
                    <a:cubicBezTo>
                      <a:pt x="329" y="867"/>
                      <a:pt x="462" y="908"/>
                      <a:pt x="576" y="857"/>
                    </a:cubicBezTo>
                    <a:cubicBezTo>
                      <a:pt x="675" y="814"/>
                      <a:pt x="675" y="814"/>
                      <a:pt x="675" y="814"/>
                    </a:cubicBezTo>
                    <a:cubicBezTo>
                      <a:pt x="744" y="784"/>
                      <a:pt x="744" y="784"/>
                      <a:pt x="744" y="784"/>
                    </a:cubicBezTo>
                    <a:cubicBezTo>
                      <a:pt x="842" y="740"/>
                      <a:pt x="842" y="740"/>
                      <a:pt x="842" y="740"/>
                    </a:cubicBezTo>
                    <a:cubicBezTo>
                      <a:pt x="1002" y="670"/>
                      <a:pt x="1002" y="670"/>
                      <a:pt x="1002" y="670"/>
                    </a:cubicBezTo>
                    <a:cubicBezTo>
                      <a:pt x="1044" y="651"/>
                      <a:pt x="1071" y="599"/>
                      <a:pt x="1068" y="554"/>
                    </a:cubicBezTo>
                    <a:cubicBezTo>
                      <a:pt x="1067" y="533"/>
                      <a:pt x="1061" y="516"/>
                      <a:pt x="1043" y="505"/>
                    </a:cubicBezTo>
                    <a:cubicBezTo>
                      <a:pt x="1029" y="496"/>
                      <a:pt x="1013" y="491"/>
                      <a:pt x="998" y="483"/>
                    </a:cubicBezTo>
                    <a:cubicBezTo>
                      <a:pt x="985" y="477"/>
                      <a:pt x="979" y="471"/>
                      <a:pt x="980" y="456"/>
                    </a:cubicBezTo>
                    <a:cubicBezTo>
                      <a:pt x="982" y="434"/>
                      <a:pt x="988" y="413"/>
                      <a:pt x="985" y="391"/>
                    </a:cubicBezTo>
                    <a:cubicBezTo>
                      <a:pt x="983" y="369"/>
                      <a:pt x="975" y="351"/>
                      <a:pt x="956" y="340"/>
                    </a:cubicBezTo>
                    <a:cubicBezTo>
                      <a:pt x="941" y="332"/>
                      <a:pt x="925" y="328"/>
                      <a:pt x="911" y="319"/>
                    </a:cubicBezTo>
                    <a:cubicBezTo>
                      <a:pt x="874" y="296"/>
                      <a:pt x="906" y="250"/>
                      <a:pt x="902" y="217"/>
                    </a:cubicBezTo>
                    <a:cubicBezTo>
                      <a:pt x="897" y="178"/>
                      <a:pt x="859" y="167"/>
                      <a:pt x="828" y="152"/>
                    </a:cubicBezTo>
                    <a:cubicBezTo>
                      <a:pt x="818" y="147"/>
                      <a:pt x="804" y="142"/>
                      <a:pt x="802" y="129"/>
                    </a:cubicBezTo>
                    <a:cubicBezTo>
                      <a:pt x="800" y="117"/>
                      <a:pt x="807" y="103"/>
                      <a:pt x="807" y="91"/>
                    </a:cubicBezTo>
                    <a:cubicBezTo>
                      <a:pt x="809" y="50"/>
                      <a:pt x="782" y="18"/>
                      <a:pt x="744" y="8"/>
                    </a:cubicBezTo>
                    <a:cubicBezTo>
                      <a:pt x="717" y="0"/>
                      <a:pt x="684" y="0"/>
                      <a:pt x="658" y="12"/>
                    </a:cubicBezTo>
                    <a:cubicBezTo>
                      <a:pt x="520" y="72"/>
                      <a:pt x="520" y="72"/>
                      <a:pt x="520" y="72"/>
                    </a:cubicBezTo>
                    <a:cubicBezTo>
                      <a:pt x="530" y="40"/>
                      <a:pt x="497" y="16"/>
                      <a:pt x="469" y="10"/>
                    </a:cubicBezTo>
                    <a:cubicBezTo>
                      <a:pt x="425" y="2"/>
                      <a:pt x="379" y="22"/>
                      <a:pt x="341" y="43"/>
                    </a:cubicBezTo>
                    <a:cubicBezTo>
                      <a:pt x="281" y="76"/>
                      <a:pt x="223" y="116"/>
                      <a:pt x="177" y="169"/>
                    </a:cubicBezTo>
                    <a:cubicBezTo>
                      <a:pt x="125" y="228"/>
                      <a:pt x="93" y="301"/>
                      <a:pt x="91" y="380"/>
                    </a:cubicBezTo>
                    <a:cubicBezTo>
                      <a:pt x="91" y="380"/>
                      <a:pt x="57" y="397"/>
                      <a:pt x="0" y="424"/>
                    </a:cubicBezTo>
                    <a:cubicBezTo>
                      <a:pt x="19" y="443"/>
                      <a:pt x="32" y="469"/>
                      <a:pt x="34" y="494"/>
                    </a:cubicBezTo>
                    <a:lnTo>
                      <a:pt x="45" y="668"/>
                    </a:lnTo>
                    <a:close/>
                  </a:path>
                </a:pathLst>
              </a:custGeom>
              <a:solidFill>
                <a:schemeClr val="accent4"/>
              </a:soli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sp>
            <p:nvSpPr>
              <p:cNvPr id="327" name="Google Shape;327;p2"/>
              <p:cNvSpPr/>
              <p:nvPr/>
            </p:nvSpPr>
            <p:spPr>
              <a:xfrm>
                <a:off x="3789363" y="2716213"/>
                <a:ext cx="1174750" cy="760413"/>
              </a:xfrm>
              <a:custGeom>
                <a:rect b="b" l="l" r="r" t="t"/>
                <a:pathLst>
                  <a:path extrusionOk="0" h="658" w="1014">
                    <a:moveTo>
                      <a:pt x="756" y="522"/>
                    </a:moveTo>
                    <a:cubicBezTo>
                      <a:pt x="842" y="498"/>
                      <a:pt x="925" y="461"/>
                      <a:pt x="1008" y="427"/>
                    </a:cubicBezTo>
                    <a:cubicBezTo>
                      <a:pt x="1010" y="426"/>
                      <a:pt x="1012" y="425"/>
                      <a:pt x="1014" y="424"/>
                    </a:cubicBezTo>
                    <a:cubicBezTo>
                      <a:pt x="929" y="365"/>
                      <a:pt x="911" y="289"/>
                      <a:pt x="891" y="126"/>
                    </a:cubicBezTo>
                    <a:cubicBezTo>
                      <a:pt x="895" y="159"/>
                      <a:pt x="905" y="245"/>
                      <a:pt x="891" y="126"/>
                    </a:cubicBezTo>
                    <a:cubicBezTo>
                      <a:pt x="889" y="110"/>
                      <a:pt x="889" y="114"/>
                      <a:pt x="891" y="125"/>
                    </a:cubicBezTo>
                    <a:cubicBezTo>
                      <a:pt x="883" y="66"/>
                      <a:pt x="887" y="26"/>
                      <a:pt x="895" y="0"/>
                    </a:cubicBezTo>
                    <a:cubicBezTo>
                      <a:pt x="816" y="31"/>
                      <a:pt x="736" y="62"/>
                      <a:pt x="652" y="78"/>
                    </a:cubicBezTo>
                    <a:cubicBezTo>
                      <a:pt x="569" y="94"/>
                      <a:pt x="485" y="104"/>
                      <a:pt x="402" y="112"/>
                    </a:cubicBezTo>
                    <a:cubicBezTo>
                      <a:pt x="281" y="125"/>
                      <a:pt x="161" y="135"/>
                      <a:pt x="40" y="143"/>
                    </a:cubicBezTo>
                    <a:cubicBezTo>
                      <a:pt x="14" y="275"/>
                      <a:pt x="0" y="411"/>
                      <a:pt x="0" y="551"/>
                    </a:cubicBezTo>
                    <a:cubicBezTo>
                      <a:pt x="0" y="587"/>
                      <a:pt x="1" y="623"/>
                      <a:pt x="3" y="658"/>
                    </a:cubicBezTo>
                    <a:cubicBezTo>
                      <a:pt x="186" y="631"/>
                      <a:pt x="369" y="603"/>
                      <a:pt x="550" y="568"/>
                    </a:cubicBezTo>
                    <a:cubicBezTo>
                      <a:pt x="619" y="555"/>
                      <a:pt x="688" y="542"/>
                      <a:pt x="756" y="522"/>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grpSp>
        <p:sp>
          <p:nvSpPr>
            <p:cNvPr id="328" name="Google Shape;328;p2"/>
            <p:cNvSpPr/>
            <p:nvPr/>
          </p:nvSpPr>
          <p:spPr>
            <a:xfrm>
              <a:off x="4821238" y="2860675"/>
              <a:ext cx="0" cy="1588"/>
            </a:xfrm>
            <a:custGeom>
              <a:rect b="b" l="l" r="r" t="t"/>
              <a:pathLst>
                <a:path extrusionOk="0" h="1" w="120000">
                  <a:moveTo>
                    <a:pt x="0" y="1"/>
                  </a:moveTo>
                  <a:cubicBezTo>
                    <a:pt x="0" y="1"/>
                    <a:pt x="0" y="1"/>
                    <a:pt x="0" y="0"/>
                  </a:cubicBezTo>
                  <a:cubicBezTo>
                    <a:pt x="0" y="1"/>
                    <a:pt x="0" y="1"/>
                    <a:pt x="0" y="1"/>
                  </a:cubicBezTo>
                  <a:cubicBezTo>
                    <a:pt x="0" y="1"/>
                    <a:pt x="0" y="1"/>
                    <a:pt x="0" y="1"/>
                  </a:cubicBezTo>
                  <a:close/>
                </a:path>
              </a:pathLst>
            </a:custGeom>
            <a:solidFill>
              <a:srgbClr val="B3B3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sp>
          <p:nvSpPr>
            <p:cNvPr id="329" name="Google Shape;329;p2"/>
            <p:cNvSpPr/>
            <p:nvPr/>
          </p:nvSpPr>
          <p:spPr>
            <a:xfrm>
              <a:off x="7593013" y="2749550"/>
              <a:ext cx="0" cy="1588"/>
            </a:xfrm>
            <a:custGeom>
              <a:rect b="b" l="l" r="r" t="t"/>
              <a:pathLst>
                <a:path extrusionOk="0" h="2" w="1">
                  <a:moveTo>
                    <a:pt x="0" y="2"/>
                  </a:moveTo>
                  <a:cubicBezTo>
                    <a:pt x="0" y="1"/>
                    <a:pt x="0" y="0"/>
                    <a:pt x="0" y="2"/>
                  </a:cubicBezTo>
                  <a:close/>
                </a:path>
              </a:pathLst>
            </a:custGeom>
            <a:solidFill>
              <a:srgbClr val="FFC81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sp>
          <p:nvSpPr>
            <p:cNvPr id="330" name="Google Shape;330;p2"/>
            <p:cNvSpPr/>
            <p:nvPr/>
          </p:nvSpPr>
          <p:spPr>
            <a:xfrm>
              <a:off x="7626351" y="2782888"/>
              <a:ext cx="1588" cy="0"/>
            </a:xfrm>
            <a:custGeom>
              <a:rect b="b" l="l" r="r" t="t"/>
              <a:pathLst>
                <a:path extrusionOk="0" h="1" w="1">
                  <a:moveTo>
                    <a:pt x="0" y="0"/>
                  </a:moveTo>
                  <a:cubicBezTo>
                    <a:pt x="1" y="0"/>
                    <a:pt x="1" y="0"/>
                    <a:pt x="1" y="0"/>
                  </a:cubicBezTo>
                  <a:cubicBezTo>
                    <a:pt x="1" y="0"/>
                    <a:pt x="1" y="0"/>
                    <a:pt x="0" y="0"/>
                  </a:cubicBezTo>
                  <a:close/>
                </a:path>
              </a:pathLst>
            </a:custGeom>
            <a:solidFill>
              <a:srgbClr val="FFC81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sp>
          <p:nvSpPr>
            <p:cNvPr id="331" name="Google Shape;331;p2"/>
            <p:cNvSpPr/>
            <p:nvPr/>
          </p:nvSpPr>
          <p:spPr>
            <a:xfrm>
              <a:off x="7631113" y="2786063"/>
              <a:ext cx="1588" cy="1588"/>
            </a:xfrm>
            <a:prstGeom prst="rect">
              <a:avLst/>
            </a:prstGeom>
            <a:solidFill>
              <a:srgbClr val="FFC81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grpSp>
          <p:nvGrpSpPr>
            <p:cNvPr id="332" name="Google Shape;332;p2"/>
            <p:cNvGrpSpPr/>
            <p:nvPr/>
          </p:nvGrpSpPr>
          <p:grpSpPr>
            <a:xfrm>
              <a:off x="6116638" y="1708150"/>
              <a:ext cx="2281238" cy="3171826"/>
              <a:chOff x="6116638" y="1708150"/>
              <a:chExt cx="2281238" cy="3171826"/>
            </a:xfrm>
          </p:grpSpPr>
          <p:sp>
            <p:nvSpPr>
              <p:cNvPr id="333" name="Google Shape;333;p2"/>
              <p:cNvSpPr/>
              <p:nvPr/>
            </p:nvSpPr>
            <p:spPr>
              <a:xfrm>
                <a:off x="6116638" y="3433763"/>
                <a:ext cx="1173163" cy="1446213"/>
              </a:xfrm>
              <a:custGeom>
                <a:rect b="b" l="l" r="r" t="t"/>
                <a:pathLst>
                  <a:path extrusionOk="0" h="1252" w="1013">
                    <a:moveTo>
                      <a:pt x="929" y="951"/>
                    </a:moveTo>
                    <a:cubicBezTo>
                      <a:pt x="945" y="886"/>
                      <a:pt x="966" y="824"/>
                      <a:pt x="971" y="757"/>
                    </a:cubicBezTo>
                    <a:cubicBezTo>
                      <a:pt x="976" y="676"/>
                      <a:pt x="956" y="595"/>
                      <a:pt x="905" y="530"/>
                    </a:cubicBezTo>
                    <a:cubicBezTo>
                      <a:pt x="905" y="530"/>
                      <a:pt x="949" y="432"/>
                      <a:pt x="1013" y="295"/>
                    </a:cubicBezTo>
                    <a:cubicBezTo>
                      <a:pt x="997" y="291"/>
                      <a:pt x="983" y="283"/>
                      <a:pt x="971" y="273"/>
                    </a:cubicBezTo>
                    <a:cubicBezTo>
                      <a:pt x="843" y="154"/>
                      <a:pt x="843" y="154"/>
                      <a:pt x="843" y="154"/>
                    </a:cubicBezTo>
                    <a:cubicBezTo>
                      <a:pt x="764" y="81"/>
                      <a:pt x="764" y="81"/>
                      <a:pt x="764" y="81"/>
                    </a:cubicBezTo>
                    <a:cubicBezTo>
                      <a:pt x="677" y="0"/>
                      <a:pt x="677" y="0"/>
                      <a:pt x="677" y="0"/>
                    </a:cubicBezTo>
                    <a:cubicBezTo>
                      <a:pt x="590" y="185"/>
                      <a:pt x="526" y="326"/>
                      <a:pt x="526" y="326"/>
                    </a:cubicBezTo>
                    <a:cubicBezTo>
                      <a:pt x="410" y="308"/>
                      <a:pt x="282" y="362"/>
                      <a:pt x="227" y="474"/>
                    </a:cubicBezTo>
                    <a:cubicBezTo>
                      <a:pt x="200" y="529"/>
                      <a:pt x="200" y="529"/>
                      <a:pt x="200" y="529"/>
                    </a:cubicBezTo>
                    <a:cubicBezTo>
                      <a:pt x="146" y="638"/>
                      <a:pt x="146" y="638"/>
                      <a:pt x="146" y="638"/>
                    </a:cubicBezTo>
                    <a:cubicBezTo>
                      <a:pt x="98" y="734"/>
                      <a:pt x="98" y="734"/>
                      <a:pt x="98" y="734"/>
                    </a:cubicBezTo>
                    <a:cubicBezTo>
                      <a:pt x="20" y="891"/>
                      <a:pt x="20" y="891"/>
                      <a:pt x="20" y="891"/>
                    </a:cubicBezTo>
                    <a:cubicBezTo>
                      <a:pt x="0" y="932"/>
                      <a:pt x="12" y="988"/>
                      <a:pt x="42" y="1021"/>
                    </a:cubicBezTo>
                    <a:cubicBezTo>
                      <a:pt x="55" y="1035"/>
                      <a:pt x="71" y="1046"/>
                      <a:pt x="91" y="1044"/>
                    </a:cubicBezTo>
                    <a:cubicBezTo>
                      <a:pt x="109" y="1042"/>
                      <a:pt x="126" y="1035"/>
                      <a:pt x="144" y="1031"/>
                    </a:cubicBezTo>
                    <a:cubicBezTo>
                      <a:pt x="157" y="1028"/>
                      <a:pt x="165" y="1029"/>
                      <a:pt x="173" y="1040"/>
                    </a:cubicBezTo>
                    <a:cubicBezTo>
                      <a:pt x="183" y="1053"/>
                      <a:pt x="189" y="1067"/>
                      <a:pt x="199" y="1080"/>
                    </a:cubicBezTo>
                    <a:cubicBezTo>
                      <a:pt x="211" y="1095"/>
                      <a:pt x="227" y="1112"/>
                      <a:pt x="247" y="1115"/>
                    </a:cubicBezTo>
                    <a:cubicBezTo>
                      <a:pt x="267" y="1118"/>
                      <a:pt x="286" y="1109"/>
                      <a:pt x="304" y="1104"/>
                    </a:cubicBezTo>
                    <a:cubicBezTo>
                      <a:pt x="321" y="1100"/>
                      <a:pt x="337" y="1100"/>
                      <a:pt x="349" y="1114"/>
                    </a:cubicBezTo>
                    <a:cubicBezTo>
                      <a:pt x="360" y="1127"/>
                      <a:pt x="365" y="1144"/>
                      <a:pt x="373" y="1158"/>
                    </a:cubicBezTo>
                    <a:cubicBezTo>
                      <a:pt x="383" y="1173"/>
                      <a:pt x="397" y="1187"/>
                      <a:pt x="416" y="1190"/>
                    </a:cubicBezTo>
                    <a:cubicBezTo>
                      <a:pt x="434" y="1192"/>
                      <a:pt x="452" y="1186"/>
                      <a:pt x="470" y="1181"/>
                    </a:cubicBezTo>
                    <a:cubicBezTo>
                      <a:pt x="482" y="1178"/>
                      <a:pt x="500" y="1170"/>
                      <a:pt x="513" y="1174"/>
                    </a:cubicBezTo>
                    <a:cubicBezTo>
                      <a:pt x="525" y="1177"/>
                      <a:pt x="529" y="1191"/>
                      <a:pt x="534" y="1201"/>
                    </a:cubicBezTo>
                    <a:cubicBezTo>
                      <a:pt x="555" y="1238"/>
                      <a:pt x="599" y="1252"/>
                      <a:pt x="638" y="1236"/>
                    </a:cubicBezTo>
                    <a:cubicBezTo>
                      <a:pt x="666" y="1225"/>
                      <a:pt x="693" y="1203"/>
                      <a:pt x="706" y="1176"/>
                    </a:cubicBezTo>
                    <a:cubicBezTo>
                      <a:pt x="768" y="1052"/>
                      <a:pt x="768" y="1052"/>
                      <a:pt x="768" y="1052"/>
                    </a:cubicBezTo>
                    <a:cubicBezTo>
                      <a:pt x="775" y="1069"/>
                      <a:pt x="796" y="1077"/>
                      <a:pt x="814" y="1078"/>
                    </a:cubicBezTo>
                    <a:cubicBezTo>
                      <a:pt x="835" y="1078"/>
                      <a:pt x="855" y="1070"/>
                      <a:pt x="871" y="1056"/>
                    </a:cubicBezTo>
                    <a:cubicBezTo>
                      <a:pt x="903" y="1030"/>
                      <a:pt x="919" y="989"/>
                      <a:pt x="929" y="951"/>
                    </a:cubicBezTo>
                    <a:cubicBezTo>
                      <a:pt x="945" y="885"/>
                      <a:pt x="912" y="1016"/>
                      <a:pt x="929" y="95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sp>
            <p:nvSpPr>
              <p:cNvPr id="334" name="Google Shape;334;p2"/>
              <p:cNvSpPr/>
              <p:nvPr/>
            </p:nvSpPr>
            <p:spPr>
              <a:xfrm>
                <a:off x="7304088" y="1708150"/>
                <a:ext cx="1093788" cy="1219200"/>
              </a:xfrm>
              <a:custGeom>
                <a:rect b="b" l="l" r="r" t="t"/>
                <a:pathLst>
                  <a:path extrusionOk="0" h="1056" w="945">
                    <a:moveTo>
                      <a:pt x="290" y="399"/>
                    </a:moveTo>
                    <a:cubicBezTo>
                      <a:pt x="195" y="511"/>
                      <a:pt x="97" y="623"/>
                      <a:pt x="24" y="751"/>
                    </a:cubicBezTo>
                    <a:cubicBezTo>
                      <a:pt x="16" y="765"/>
                      <a:pt x="8" y="779"/>
                      <a:pt x="0" y="793"/>
                    </a:cubicBezTo>
                    <a:cubicBezTo>
                      <a:pt x="118" y="802"/>
                      <a:pt x="216" y="869"/>
                      <a:pt x="261" y="912"/>
                    </a:cubicBezTo>
                    <a:cubicBezTo>
                      <a:pt x="256" y="908"/>
                      <a:pt x="252" y="904"/>
                      <a:pt x="250" y="903"/>
                    </a:cubicBezTo>
                    <a:cubicBezTo>
                      <a:pt x="249" y="901"/>
                      <a:pt x="249" y="902"/>
                      <a:pt x="250" y="903"/>
                    </a:cubicBezTo>
                    <a:cubicBezTo>
                      <a:pt x="252" y="904"/>
                      <a:pt x="255" y="907"/>
                      <a:pt x="261" y="913"/>
                    </a:cubicBezTo>
                    <a:cubicBezTo>
                      <a:pt x="270" y="922"/>
                      <a:pt x="276" y="927"/>
                      <a:pt x="279" y="930"/>
                    </a:cubicBezTo>
                    <a:cubicBezTo>
                      <a:pt x="280" y="931"/>
                      <a:pt x="280" y="931"/>
                      <a:pt x="280" y="931"/>
                    </a:cubicBezTo>
                    <a:cubicBezTo>
                      <a:pt x="281" y="932"/>
                      <a:pt x="282" y="933"/>
                      <a:pt x="282" y="933"/>
                    </a:cubicBezTo>
                    <a:cubicBezTo>
                      <a:pt x="282" y="933"/>
                      <a:pt x="282" y="933"/>
                      <a:pt x="282" y="933"/>
                    </a:cubicBezTo>
                    <a:cubicBezTo>
                      <a:pt x="282" y="933"/>
                      <a:pt x="281" y="932"/>
                      <a:pt x="280" y="931"/>
                    </a:cubicBezTo>
                    <a:cubicBezTo>
                      <a:pt x="280" y="931"/>
                      <a:pt x="280" y="931"/>
                      <a:pt x="279" y="930"/>
                    </a:cubicBezTo>
                    <a:cubicBezTo>
                      <a:pt x="275" y="926"/>
                      <a:pt x="267" y="919"/>
                      <a:pt x="261" y="913"/>
                    </a:cubicBezTo>
                    <a:cubicBezTo>
                      <a:pt x="326" y="975"/>
                      <a:pt x="354" y="1022"/>
                      <a:pt x="361" y="1056"/>
                    </a:cubicBezTo>
                    <a:cubicBezTo>
                      <a:pt x="381" y="1024"/>
                      <a:pt x="401" y="993"/>
                      <a:pt x="424" y="964"/>
                    </a:cubicBezTo>
                    <a:cubicBezTo>
                      <a:pt x="445" y="936"/>
                      <a:pt x="468" y="910"/>
                      <a:pt x="491" y="884"/>
                    </a:cubicBezTo>
                    <a:cubicBezTo>
                      <a:pt x="555" y="814"/>
                      <a:pt x="621" y="746"/>
                      <a:pt x="688" y="680"/>
                    </a:cubicBezTo>
                    <a:cubicBezTo>
                      <a:pt x="772" y="595"/>
                      <a:pt x="858" y="512"/>
                      <a:pt x="945" y="430"/>
                    </a:cubicBezTo>
                    <a:cubicBezTo>
                      <a:pt x="861" y="274"/>
                      <a:pt x="759" y="129"/>
                      <a:pt x="641" y="0"/>
                    </a:cubicBezTo>
                    <a:cubicBezTo>
                      <a:pt x="523" y="132"/>
                      <a:pt x="405" y="264"/>
                      <a:pt x="290" y="399"/>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grpSp>
        <p:sp>
          <p:nvSpPr>
            <p:cNvPr id="335" name="Google Shape;335;p2"/>
            <p:cNvSpPr/>
            <p:nvPr/>
          </p:nvSpPr>
          <p:spPr>
            <a:xfrm>
              <a:off x="7605713" y="2762250"/>
              <a:ext cx="0" cy="0"/>
            </a:xfrm>
            <a:custGeom>
              <a:rect b="b" l="l" r="r" t="t"/>
              <a:pathLst>
                <a:path extrusionOk="0" h="1" w="120000">
                  <a:moveTo>
                    <a:pt x="0" y="0"/>
                  </a:moveTo>
                  <a:cubicBezTo>
                    <a:pt x="0" y="0"/>
                    <a:pt x="0" y="0"/>
                    <a:pt x="0" y="0"/>
                  </a:cubicBezTo>
                  <a:cubicBezTo>
                    <a:pt x="0" y="0"/>
                    <a:pt x="0" y="0"/>
                    <a:pt x="0" y="0"/>
                  </a:cubicBezTo>
                  <a:cubicBezTo>
                    <a:pt x="0" y="0"/>
                    <a:pt x="0" y="0"/>
                    <a:pt x="0" y="0"/>
                  </a:cubicBezTo>
                  <a:close/>
                </a:path>
              </a:pathLst>
            </a:custGeom>
            <a:solidFill>
              <a:srgbClr val="FFC81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grpSp>
          <p:nvGrpSpPr>
            <p:cNvPr id="336" name="Google Shape;336;p2"/>
            <p:cNvGrpSpPr/>
            <p:nvPr/>
          </p:nvGrpSpPr>
          <p:grpSpPr>
            <a:xfrm>
              <a:off x="5013326" y="3640138"/>
              <a:ext cx="3341688" cy="1417638"/>
              <a:chOff x="5013326" y="3640138"/>
              <a:chExt cx="3341688" cy="1417638"/>
            </a:xfrm>
          </p:grpSpPr>
          <p:sp>
            <p:nvSpPr>
              <p:cNvPr id="337" name="Google Shape;337;p2"/>
              <p:cNvSpPr/>
              <p:nvPr/>
            </p:nvSpPr>
            <p:spPr>
              <a:xfrm>
                <a:off x="5013326" y="3640138"/>
                <a:ext cx="1335088" cy="1031875"/>
              </a:xfrm>
              <a:custGeom>
                <a:rect b="b" l="l" r="r" t="t"/>
                <a:pathLst>
                  <a:path extrusionOk="0" h="893" w="1153">
                    <a:moveTo>
                      <a:pt x="1051" y="555"/>
                    </a:moveTo>
                    <a:cubicBezTo>
                      <a:pt x="1099" y="459"/>
                      <a:pt x="1099" y="459"/>
                      <a:pt x="1099" y="459"/>
                    </a:cubicBezTo>
                    <a:cubicBezTo>
                      <a:pt x="1153" y="350"/>
                      <a:pt x="1153" y="350"/>
                      <a:pt x="1153" y="350"/>
                    </a:cubicBezTo>
                    <a:cubicBezTo>
                      <a:pt x="983" y="328"/>
                      <a:pt x="862" y="314"/>
                      <a:pt x="862" y="314"/>
                    </a:cubicBezTo>
                    <a:cubicBezTo>
                      <a:pt x="843" y="199"/>
                      <a:pt x="752" y="94"/>
                      <a:pt x="628" y="76"/>
                    </a:cubicBezTo>
                    <a:cubicBezTo>
                      <a:pt x="530" y="61"/>
                      <a:pt x="530" y="61"/>
                      <a:pt x="530" y="61"/>
                    </a:cubicBezTo>
                    <a:cubicBezTo>
                      <a:pt x="448" y="49"/>
                      <a:pt x="448" y="49"/>
                      <a:pt x="448" y="49"/>
                    </a:cubicBezTo>
                    <a:cubicBezTo>
                      <a:pt x="341" y="33"/>
                      <a:pt x="341" y="33"/>
                      <a:pt x="341" y="33"/>
                    </a:cubicBezTo>
                    <a:cubicBezTo>
                      <a:pt x="169" y="7"/>
                      <a:pt x="169" y="7"/>
                      <a:pt x="169" y="7"/>
                    </a:cubicBezTo>
                    <a:cubicBezTo>
                      <a:pt x="121" y="0"/>
                      <a:pt x="69" y="32"/>
                      <a:pt x="48" y="74"/>
                    </a:cubicBezTo>
                    <a:cubicBezTo>
                      <a:pt x="39" y="92"/>
                      <a:pt x="38" y="109"/>
                      <a:pt x="47" y="127"/>
                    </a:cubicBezTo>
                    <a:cubicBezTo>
                      <a:pt x="55" y="143"/>
                      <a:pt x="67" y="157"/>
                      <a:pt x="75" y="173"/>
                    </a:cubicBezTo>
                    <a:cubicBezTo>
                      <a:pt x="82" y="185"/>
                      <a:pt x="79" y="193"/>
                      <a:pt x="71" y="203"/>
                    </a:cubicBezTo>
                    <a:cubicBezTo>
                      <a:pt x="60" y="216"/>
                      <a:pt x="48" y="228"/>
                      <a:pt x="39" y="243"/>
                    </a:cubicBezTo>
                    <a:cubicBezTo>
                      <a:pt x="29" y="259"/>
                      <a:pt x="21" y="280"/>
                      <a:pt x="26" y="299"/>
                    </a:cubicBezTo>
                    <a:cubicBezTo>
                      <a:pt x="32" y="317"/>
                      <a:pt x="45" y="330"/>
                      <a:pt x="54" y="346"/>
                    </a:cubicBezTo>
                    <a:cubicBezTo>
                      <a:pt x="63" y="360"/>
                      <a:pt x="66" y="374"/>
                      <a:pt x="57" y="388"/>
                    </a:cubicBezTo>
                    <a:cubicBezTo>
                      <a:pt x="49" y="402"/>
                      <a:pt x="35" y="412"/>
                      <a:pt x="25" y="423"/>
                    </a:cubicBezTo>
                    <a:cubicBezTo>
                      <a:pt x="14" y="436"/>
                      <a:pt x="3" y="454"/>
                      <a:pt x="5" y="472"/>
                    </a:cubicBezTo>
                    <a:cubicBezTo>
                      <a:pt x="7" y="490"/>
                      <a:pt x="18" y="506"/>
                      <a:pt x="28" y="520"/>
                    </a:cubicBezTo>
                    <a:cubicBezTo>
                      <a:pt x="36" y="532"/>
                      <a:pt x="48" y="546"/>
                      <a:pt x="50" y="561"/>
                    </a:cubicBezTo>
                    <a:cubicBezTo>
                      <a:pt x="52" y="572"/>
                      <a:pt x="43" y="580"/>
                      <a:pt x="36" y="587"/>
                    </a:cubicBezTo>
                    <a:cubicBezTo>
                      <a:pt x="10" y="614"/>
                      <a:pt x="0" y="653"/>
                      <a:pt x="20" y="687"/>
                    </a:cubicBezTo>
                    <a:cubicBezTo>
                      <a:pt x="37" y="717"/>
                      <a:pt x="73" y="742"/>
                      <a:pt x="108" y="748"/>
                    </a:cubicBezTo>
                    <a:cubicBezTo>
                      <a:pt x="133" y="751"/>
                      <a:pt x="133" y="751"/>
                      <a:pt x="133" y="751"/>
                    </a:cubicBezTo>
                    <a:cubicBezTo>
                      <a:pt x="142" y="753"/>
                      <a:pt x="142" y="753"/>
                      <a:pt x="142" y="753"/>
                    </a:cubicBezTo>
                    <a:cubicBezTo>
                      <a:pt x="124" y="768"/>
                      <a:pt x="117" y="794"/>
                      <a:pt x="131" y="815"/>
                    </a:cubicBezTo>
                    <a:cubicBezTo>
                      <a:pt x="135" y="821"/>
                      <a:pt x="140" y="827"/>
                      <a:pt x="146" y="831"/>
                    </a:cubicBezTo>
                    <a:cubicBezTo>
                      <a:pt x="164" y="846"/>
                      <a:pt x="186" y="855"/>
                      <a:pt x="208" y="862"/>
                    </a:cubicBezTo>
                    <a:cubicBezTo>
                      <a:pt x="246" y="874"/>
                      <a:pt x="286" y="880"/>
                      <a:pt x="326" y="884"/>
                    </a:cubicBezTo>
                    <a:cubicBezTo>
                      <a:pt x="373" y="890"/>
                      <a:pt x="422" y="893"/>
                      <a:pt x="470" y="892"/>
                    </a:cubicBezTo>
                    <a:cubicBezTo>
                      <a:pt x="531" y="889"/>
                      <a:pt x="593" y="878"/>
                      <a:pt x="649" y="853"/>
                    </a:cubicBezTo>
                    <a:cubicBezTo>
                      <a:pt x="704" y="828"/>
                      <a:pt x="751" y="788"/>
                      <a:pt x="784" y="738"/>
                    </a:cubicBezTo>
                    <a:cubicBezTo>
                      <a:pt x="784" y="738"/>
                      <a:pt x="856" y="746"/>
                      <a:pt x="964" y="759"/>
                    </a:cubicBezTo>
                    <a:cubicBezTo>
                      <a:pt x="963" y="742"/>
                      <a:pt x="966" y="726"/>
                      <a:pt x="973" y="712"/>
                    </a:cubicBezTo>
                    <a:lnTo>
                      <a:pt x="1051" y="555"/>
                    </a:lnTo>
                    <a:close/>
                  </a:path>
                </a:pathLst>
              </a:custGeom>
              <a:solidFill>
                <a:schemeClr val="accent5"/>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sp>
            <p:nvSpPr>
              <p:cNvPr id="338" name="Google Shape;338;p2"/>
              <p:cNvSpPr/>
              <p:nvPr/>
            </p:nvSpPr>
            <p:spPr>
              <a:xfrm>
                <a:off x="7108826" y="4170363"/>
                <a:ext cx="1246188" cy="887413"/>
              </a:xfrm>
              <a:custGeom>
                <a:rect b="b" l="l" r="r" t="t"/>
                <a:pathLst>
                  <a:path extrusionOk="0" h="769" w="1076">
                    <a:moveTo>
                      <a:pt x="554" y="132"/>
                    </a:moveTo>
                    <a:cubicBezTo>
                      <a:pt x="485" y="104"/>
                      <a:pt x="416" y="77"/>
                      <a:pt x="345" y="54"/>
                    </a:cubicBezTo>
                    <a:cubicBezTo>
                      <a:pt x="267" y="29"/>
                      <a:pt x="185" y="15"/>
                      <a:pt x="104" y="0"/>
                    </a:cubicBezTo>
                    <a:cubicBezTo>
                      <a:pt x="127" y="87"/>
                      <a:pt x="111" y="176"/>
                      <a:pt x="87" y="260"/>
                    </a:cubicBezTo>
                    <a:cubicBezTo>
                      <a:pt x="71" y="319"/>
                      <a:pt x="59" y="396"/>
                      <a:pt x="0" y="429"/>
                    </a:cubicBezTo>
                    <a:cubicBezTo>
                      <a:pt x="43" y="438"/>
                      <a:pt x="87" y="448"/>
                      <a:pt x="129" y="462"/>
                    </a:cubicBezTo>
                    <a:cubicBezTo>
                      <a:pt x="161" y="473"/>
                      <a:pt x="191" y="485"/>
                      <a:pt x="221" y="498"/>
                    </a:cubicBezTo>
                    <a:cubicBezTo>
                      <a:pt x="307" y="535"/>
                      <a:pt x="390" y="577"/>
                      <a:pt x="474" y="619"/>
                    </a:cubicBezTo>
                    <a:cubicBezTo>
                      <a:pt x="570" y="668"/>
                      <a:pt x="665" y="718"/>
                      <a:pt x="760" y="769"/>
                    </a:cubicBezTo>
                    <a:cubicBezTo>
                      <a:pt x="881" y="645"/>
                      <a:pt x="988" y="505"/>
                      <a:pt x="1076" y="354"/>
                    </a:cubicBezTo>
                    <a:cubicBezTo>
                      <a:pt x="903" y="277"/>
                      <a:pt x="730" y="202"/>
                      <a:pt x="554" y="132"/>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grpSp>
        <p:sp>
          <p:nvSpPr>
            <p:cNvPr id="339" name="Google Shape;339;p2"/>
            <p:cNvSpPr/>
            <p:nvPr/>
          </p:nvSpPr>
          <p:spPr>
            <a:xfrm>
              <a:off x="5465763" y="4668838"/>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solidFill>
              <a:srgbClr val="EA71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grpSp>
          <p:nvGrpSpPr>
            <p:cNvPr id="340" name="Google Shape;340;p2"/>
            <p:cNvGrpSpPr/>
            <p:nvPr/>
          </p:nvGrpSpPr>
          <p:grpSpPr>
            <a:xfrm>
              <a:off x="4813301" y="2271713"/>
              <a:ext cx="996950" cy="3411538"/>
              <a:chOff x="4813301" y="2271713"/>
              <a:chExt cx="996950" cy="3411538"/>
            </a:xfrm>
          </p:grpSpPr>
          <p:sp>
            <p:nvSpPr>
              <p:cNvPr id="341" name="Google Shape;341;p2"/>
              <p:cNvSpPr/>
              <p:nvPr/>
            </p:nvSpPr>
            <p:spPr>
              <a:xfrm>
                <a:off x="4813301" y="2271713"/>
                <a:ext cx="996950" cy="1439863"/>
              </a:xfrm>
              <a:custGeom>
                <a:rect b="b" l="l" r="r" t="t"/>
                <a:pathLst>
                  <a:path extrusionOk="0" h="1247" w="861">
                    <a:moveTo>
                      <a:pt x="342" y="1193"/>
                    </a:moveTo>
                    <a:cubicBezTo>
                      <a:pt x="514" y="1219"/>
                      <a:pt x="514" y="1219"/>
                      <a:pt x="514" y="1219"/>
                    </a:cubicBezTo>
                    <a:cubicBezTo>
                      <a:pt x="621" y="1235"/>
                      <a:pt x="621" y="1235"/>
                      <a:pt x="621" y="1235"/>
                    </a:cubicBezTo>
                    <a:cubicBezTo>
                      <a:pt x="703" y="1247"/>
                      <a:pt x="703" y="1247"/>
                      <a:pt x="703" y="1247"/>
                    </a:cubicBezTo>
                    <a:cubicBezTo>
                      <a:pt x="685" y="1025"/>
                      <a:pt x="668" y="851"/>
                      <a:pt x="668" y="851"/>
                    </a:cubicBezTo>
                    <a:cubicBezTo>
                      <a:pt x="777" y="808"/>
                      <a:pt x="861" y="697"/>
                      <a:pt x="853" y="573"/>
                    </a:cubicBezTo>
                    <a:cubicBezTo>
                      <a:pt x="847" y="487"/>
                      <a:pt x="847" y="487"/>
                      <a:pt x="847" y="487"/>
                    </a:cubicBezTo>
                    <a:cubicBezTo>
                      <a:pt x="841" y="390"/>
                      <a:pt x="841" y="390"/>
                      <a:pt x="841" y="390"/>
                    </a:cubicBezTo>
                    <a:cubicBezTo>
                      <a:pt x="834" y="283"/>
                      <a:pt x="834" y="283"/>
                      <a:pt x="834" y="283"/>
                    </a:cubicBezTo>
                    <a:cubicBezTo>
                      <a:pt x="823" y="109"/>
                      <a:pt x="823" y="109"/>
                      <a:pt x="823" y="109"/>
                    </a:cubicBezTo>
                    <a:cubicBezTo>
                      <a:pt x="820" y="61"/>
                      <a:pt x="777" y="16"/>
                      <a:pt x="732" y="5"/>
                    </a:cubicBezTo>
                    <a:cubicBezTo>
                      <a:pt x="711" y="0"/>
                      <a:pt x="695" y="3"/>
                      <a:pt x="679" y="16"/>
                    </a:cubicBezTo>
                    <a:cubicBezTo>
                      <a:pt x="666" y="27"/>
                      <a:pt x="655" y="41"/>
                      <a:pt x="641" y="53"/>
                    </a:cubicBezTo>
                    <a:cubicBezTo>
                      <a:pt x="631" y="62"/>
                      <a:pt x="622" y="60"/>
                      <a:pt x="610" y="53"/>
                    </a:cubicBezTo>
                    <a:cubicBezTo>
                      <a:pt x="594" y="45"/>
                      <a:pt x="578" y="35"/>
                      <a:pt x="561" y="30"/>
                    </a:cubicBezTo>
                    <a:cubicBezTo>
                      <a:pt x="542" y="24"/>
                      <a:pt x="521" y="22"/>
                      <a:pt x="504" y="33"/>
                    </a:cubicBezTo>
                    <a:cubicBezTo>
                      <a:pt x="490" y="43"/>
                      <a:pt x="480" y="57"/>
                      <a:pt x="468" y="69"/>
                    </a:cubicBezTo>
                    <a:cubicBezTo>
                      <a:pt x="457" y="79"/>
                      <a:pt x="443" y="86"/>
                      <a:pt x="428" y="80"/>
                    </a:cubicBezTo>
                    <a:cubicBezTo>
                      <a:pt x="412" y="75"/>
                      <a:pt x="400" y="63"/>
                      <a:pt x="386" y="55"/>
                    </a:cubicBezTo>
                    <a:cubicBezTo>
                      <a:pt x="370" y="47"/>
                      <a:pt x="350" y="41"/>
                      <a:pt x="333" y="47"/>
                    </a:cubicBezTo>
                    <a:cubicBezTo>
                      <a:pt x="316" y="54"/>
                      <a:pt x="303" y="68"/>
                      <a:pt x="290" y="80"/>
                    </a:cubicBezTo>
                    <a:cubicBezTo>
                      <a:pt x="281" y="90"/>
                      <a:pt x="269" y="105"/>
                      <a:pt x="256" y="110"/>
                    </a:cubicBezTo>
                    <a:cubicBezTo>
                      <a:pt x="245" y="113"/>
                      <a:pt x="235" y="105"/>
                      <a:pt x="227" y="100"/>
                    </a:cubicBezTo>
                    <a:cubicBezTo>
                      <a:pt x="196" y="81"/>
                      <a:pt x="156" y="80"/>
                      <a:pt x="128" y="105"/>
                    </a:cubicBezTo>
                    <a:cubicBezTo>
                      <a:pt x="102" y="129"/>
                      <a:pt x="84" y="169"/>
                      <a:pt x="87" y="205"/>
                    </a:cubicBezTo>
                    <a:cubicBezTo>
                      <a:pt x="95" y="337"/>
                      <a:pt x="95" y="337"/>
                      <a:pt x="95" y="337"/>
                    </a:cubicBezTo>
                    <a:cubicBezTo>
                      <a:pt x="79" y="331"/>
                      <a:pt x="61" y="332"/>
                      <a:pt x="46" y="340"/>
                    </a:cubicBezTo>
                    <a:cubicBezTo>
                      <a:pt x="14" y="356"/>
                      <a:pt x="6" y="397"/>
                      <a:pt x="3" y="429"/>
                    </a:cubicBezTo>
                    <a:cubicBezTo>
                      <a:pt x="0" y="478"/>
                      <a:pt x="8" y="528"/>
                      <a:pt x="15" y="577"/>
                    </a:cubicBezTo>
                    <a:cubicBezTo>
                      <a:pt x="21" y="616"/>
                      <a:pt x="28" y="655"/>
                      <a:pt x="41" y="692"/>
                    </a:cubicBezTo>
                    <a:cubicBezTo>
                      <a:pt x="53" y="727"/>
                      <a:pt x="72" y="759"/>
                      <a:pt x="99" y="784"/>
                    </a:cubicBezTo>
                    <a:cubicBezTo>
                      <a:pt x="138" y="821"/>
                      <a:pt x="188" y="844"/>
                      <a:pt x="237" y="864"/>
                    </a:cubicBezTo>
                    <a:cubicBezTo>
                      <a:pt x="237" y="864"/>
                      <a:pt x="253" y="1014"/>
                      <a:pt x="269" y="1210"/>
                    </a:cubicBezTo>
                    <a:cubicBezTo>
                      <a:pt x="292" y="1197"/>
                      <a:pt x="318" y="1190"/>
                      <a:pt x="342" y="1193"/>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sp>
            <p:nvSpPr>
              <p:cNvPr id="342" name="Google Shape;342;p2"/>
              <p:cNvSpPr/>
              <p:nvPr/>
            </p:nvSpPr>
            <p:spPr>
              <a:xfrm>
                <a:off x="4957763" y="4579938"/>
                <a:ext cx="723900" cy="1103313"/>
              </a:xfrm>
              <a:custGeom>
                <a:rect b="b" l="l" r="r" t="t"/>
                <a:pathLst>
                  <a:path extrusionOk="0" h="955" w="625">
                    <a:moveTo>
                      <a:pt x="579" y="426"/>
                    </a:moveTo>
                    <a:cubicBezTo>
                      <a:pt x="601" y="307"/>
                      <a:pt x="624" y="185"/>
                      <a:pt x="625" y="63"/>
                    </a:cubicBezTo>
                    <a:cubicBezTo>
                      <a:pt x="552" y="81"/>
                      <a:pt x="483" y="79"/>
                      <a:pt x="439" y="76"/>
                    </a:cubicBezTo>
                    <a:cubicBezTo>
                      <a:pt x="446" y="76"/>
                      <a:pt x="448" y="77"/>
                      <a:pt x="439" y="76"/>
                    </a:cubicBezTo>
                    <a:cubicBezTo>
                      <a:pt x="300" y="67"/>
                      <a:pt x="411" y="74"/>
                      <a:pt x="439" y="76"/>
                    </a:cubicBezTo>
                    <a:cubicBezTo>
                      <a:pt x="265" y="65"/>
                      <a:pt x="198" y="32"/>
                      <a:pt x="178" y="0"/>
                    </a:cubicBezTo>
                    <a:cubicBezTo>
                      <a:pt x="174" y="69"/>
                      <a:pt x="159" y="137"/>
                      <a:pt x="144" y="203"/>
                    </a:cubicBezTo>
                    <a:cubicBezTo>
                      <a:pt x="121" y="302"/>
                      <a:pt x="95" y="400"/>
                      <a:pt x="69" y="497"/>
                    </a:cubicBezTo>
                    <a:cubicBezTo>
                      <a:pt x="46" y="578"/>
                      <a:pt x="23" y="659"/>
                      <a:pt x="0" y="739"/>
                    </a:cubicBezTo>
                    <a:cubicBezTo>
                      <a:pt x="147" y="830"/>
                      <a:pt x="307" y="903"/>
                      <a:pt x="476" y="955"/>
                    </a:cubicBezTo>
                    <a:cubicBezTo>
                      <a:pt x="512" y="780"/>
                      <a:pt x="548" y="603"/>
                      <a:pt x="579" y="426"/>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bin"/>
                  <a:ea typeface="Cabin"/>
                  <a:cs typeface="Cabin"/>
                  <a:sym typeface="Cabin"/>
                </a:endParaRPr>
              </a:p>
            </p:txBody>
          </p:sp>
        </p:grpSp>
      </p:grpSp>
      <p:sp>
        <p:nvSpPr>
          <p:cNvPr id="343" name="Google Shape;343;p2"/>
          <p:cNvSpPr txBox="1"/>
          <p:nvPr/>
        </p:nvSpPr>
        <p:spPr>
          <a:xfrm>
            <a:off x="6096000" y="5061030"/>
            <a:ext cx="5287500" cy="15699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bin"/>
                <a:ea typeface="Cabin"/>
                <a:cs typeface="Cabin"/>
                <a:sym typeface="Cabin"/>
              </a:rPr>
              <a:t>3</a:t>
            </a:r>
            <a:endParaRPr b="0" i="0" sz="1400" u="none" cap="none" strike="noStrike">
              <a:solidFill>
                <a:srgbClr val="000000"/>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bin"/>
                <a:ea typeface="Cabin"/>
                <a:cs typeface="Cabin"/>
                <a:sym typeface="Cabin"/>
              </a:rPr>
              <a:t>Address potential challenges in mentoring relationships</a:t>
            </a:r>
            <a:endParaRPr b="0" i="0" sz="1400" u="none" cap="none" strike="noStrike">
              <a:solidFill>
                <a:srgbClr val="000000"/>
              </a:solidFill>
              <a:latin typeface="Cabin"/>
              <a:ea typeface="Cabin"/>
              <a:cs typeface="Cabin"/>
              <a:sym typeface="Cabin"/>
            </a:endParaRPr>
          </a:p>
        </p:txBody>
      </p:sp>
      <p:sp>
        <p:nvSpPr>
          <p:cNvPr id="344" name="Google Shape;344;p2"/>
          <p:cNvSpPr txBox="1"/>
          <p:nvPr/>
        </p:nvSpPr>
        <p:spPr>
          <a:xfrm>
            <a:off x="7971196" y="2842429"/>
            <a:ext cx="3716100" cy="15699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bin"/>
                <a:ea typeface="Cabin"/>
                <a:cs typeface="Cabin"/>
                <a:sym typeface="Cabin"/>
              </a:rPr>
              <a:t>4</a:t>
            </a:r>
            <a:endParaRPr b="0" i="0" sz="1400" u="none" cap="none" strike="noStrike">
              <a:solidFill>
                <a:srgbClr val="000000"/>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bin"/>
                <a:ea typeface="Cabin"/>
                <a:cs typeface="Cabin"/>
                <a:sym typeface="Cabin"/>
              </a:rPr>
              <a:t>Know mentoring resources </a:t>
            </a:r>
            <a:endParaRPr b="0" i="0" sz="1400" u="none" cap="none" strike="noStrike">
              <a:solidFill>
                <a:srgbClr val="000000"/>
              </a:solidFill>
              <a:latin typeface="Cabin"/>
              <a:ea typeface="Cabin"/>
              <a:cs typeface="Cabin"/>
              <a:sym typeface="Cabin"/>
            </a:endParaRPr>
          </a:p>
        </p:txBody>
      </p:sp>
      <p:sp>
        <p:nvSpPr>
          <p:cNvPr id="345" name="Google Shape;345;p2"/>
          <p:cNvSpPr txBox="1"/>
          <p:nvPr/>
        </p:nvSpPr>
        <p:spPr>
          <a:xfrm>
            <a:off x="273825" y="902925"/>
            <a:ext cx="4451700" cy="1939500"/>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bin"/>
                <a:ea typeface="Cabin"/>
                <a:cs typeface="Cabin"/>
                <a:sym typeface="Cabin"/>
              </a:rPr>
              <a:t>1</a:t>
            </a:r>
            <a:endParaRPr b="0" i="0" sz="3000" u="none" cap="none" strike="noStrike">
              <a:solidFill>
                <a:srgbClr val="000000"/>
              </a:solidFill>
              <a:latin typeface="Cabin"/>
              <a:ea typeface="Cabin"/>
              <a:cs typeface="Cabin"/>
              <a:sym typeface="Cabin"/>
            </a:endParaRPr>
          </a:p>
          <a:p>
            <a:pPr indent="0" lvl="0" marL="0" marR="0" rtl="0" algn="r">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Cabin"/>
                <a:ea typeface="Cabin"/>
                <a:cs typeface="Cabin"/>
                <a:sym typeface="Cabin"/>
              </a:rPr>
              <a:t>Describe attributes of effective mentors and mentees</a:t>
            </a:r>
            <a:endParaRPr b="0" i="0" sz="3000" u="none" cap="none" strike="noStrike">
              <a:solidFill>
                <a:srgbClr val="000000"/>
              </a:solidFill>
              <a:latin typeface="Cabin"/>
              <a:ea typeface="Cabin"/>
              <a:cs typeface="Cabin"/>
              <a:sym typeface="Cabin"/>
            </a:endParaRPr>
          </a:p>
        </p:txBody>
      </p:sp>
      <p:sp>
        <p:nvSpPr>
          <p:cNvPr id="346" name="Google Shape;346;p2"/>
          <p:cNvSpPr txBox="1"/>
          <p:nvPr/>
        </p:nvSpPr>
        <p:spPr>
          <a:xfrm>
            <a:off x="-49875" y="3994375"/>
            <a:ext cx="4775400" cy="2062500"/>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bin"/>
                <a:ea typeface="Cabin"/>
                <a:cs typeface="Cabin"/>
                <a:sym typeface="Cabin"/>
              </a:rPr>
              <a:t>2</a:t>
            </a:r>
            <a:endParaRPr b="0" i="0" sz="1400" u="none" cap="none" strike="noStrike">
              <a:solidFill>
                <a:srgbClr val="000000"/>
              </a:solidFill>
              <a:latin typeface="Cabin"/>
              <a:ea typeface="Cabin"/>
              <a:cs typeface="Cabin"/>
              <a:sym typeface="Cabin"/>
            </a:endParaRPr>
          </a:p>
          <a:p>
            <a:pPr indent="0" lvl="0" marL="0" marR="0" rtl="0" algn="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bin"/>
                <a:ea typeface="Cabin"/>
                <a:cs typeface="Cabin"/>
                <a:sym typeface="Cabin"/>
              </a:rPr>
              <a:t>Identify characteristics of successful mentor-mentee partnerships</a:t>
            </a:r>
            <a:endParaRPr b="0" i="0" sz="3200" u="none" cap="none" strike="noStrike">
              <a:solidFill>
                <a:schemeClr val="dk1"/>
              </a:solidFill>
              <a:latin typeface="Cabin"/>
              <a:ea typeface="Cabin"/>
              <a:cs typeface="Cabin"/>
              <a:sym typeface="Cabin"/>
            </a:endParaRPr>
          </a:p>
        </p:txBody>
      </p:sp>
      <p:sp>
        <p:nvSpPr>
          <p:cNvPr id="347" name="Google Shape;347;p2"/>
          <p:cNvSpPr/>
          <p:nvPr/>
        </p:nvSpPr>
        <p:spPr>
          <a:xfrm>
            <a:off x="359965" y="268948"/>
            <a:ext cx="6289921" cy="633979"/>
          </a:xfrm>
          <a:prstGeom prst="rect">
            <a:avLst/>
          </a:prstGeom>
          <a:noFill/>
          <a:ln>
            <a:noFill/>
          </a:ln>
        </p:spPr>
        <p:txBody>
          <a:bodyPr anchorCtr="0" anchor="b" bIns="45700" lIns="91425" spcFirstLastPara="1" rIns="91425" wrap="square" tIns="45700">
            <a:spAutoFit/>
          </a:bodyPr>
          <a:lstStyle/>
          <a:p>
            <a:pPr indent="0" lvl="0" marL="0" marR="0" rtl="0" algn="l">
              <a:lnSpc>
                <a:spcPct val="80000"/>
              </a:lnSpc>
              <a:spcBef>
                <a:spcPts val="0"/>
              </a:spcBef>
              <a:spcAft>
                <a:spcPts val="0"/>
              </a:spcAft>
              <a:buClr>
                <a:srgbClr val="000000"/>
              </a:buClr>
              <a:buSzPts val="4400"/>
              <a:buFont typeface="Arial"/>
              <a:buNone/>
            </a:pPr>
            <a:r>
              <a:rPr b="0" i="0" lang="en-US" sz="4400" u="none" cap="none" strike="noStrike">
                <a:solidFill>
                  <a:schemeClr val="dk1"/>
                </a:solidFill>
                <a:latin typeface="Cabin"/>
                <a:ea typeface="Cabin"/>
                <a:cs typeface="Cabin"/>
                <a:sym typeface="Cabin"/>
              </a:rPr>
              <a:t>Session Objectives</a:t>
            </a:r>
            <a:endParaRPr b="0" i="0" sz="4400" u="none" cap="none" strike="noStrike">
              <a:solidFill>
                <a:srgbClr val="3F3F3F"/>
              </a:solidFill>
              <a:latin typeface="Cabin"/>
              <a:ea typeface="Cabin"/>
              <a:cs typeface="Cabin"/>
              <a:sym typeface="Cabin"/>
            </a:endParaRPr>
          </a:p>
        </p:txBody>
      </p:sp>
      <p:sp>
        <p:nvSpPr>
          <p:cNvPr id="348" name="Google Shape;348;p2"/>
          <p:cNvSpPr txBox="1"/>
          <p:nvPr/>
        </p:nvSpPr>
        <p:spPr>
          <a:xfrm>
            <a:off x="6649875" y="721675"/>
            <a:ext cx="47754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bin"/>
                <a:ea typeface="Cabin"/>
                <a:cs typeface="Cabin"/>
                <a:sym typeface="Cabin"/>
              </a:rPr>
              <a:t>5</a:t>
            </a:r>
            <a:endParaRPr b="0" i="0" sz="3200" u="none" cap="none" strike="noStrike">
              <a:solidFill>
                <a:srgbClr val="000000"/>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bin"/>
                <a:ea typeface="Cabin"/>
                <a:cs typeface="Cabin"/>
                <a:sym typeface="Cabin"/>
              </a:rPr>
              <a:t>Understand the CUGH Mentorship Program </a:t>
            </a:r>
            <a:endParaRPr b="0" i="0" sz="3200" u="none" cap="none" strike="noStrike">
              <a:solidFill>
                <a:srgbClr val="000000"/>
              </a:solidFill>
              <a:latin typeface="Cabin"/>
              <a:ea typeface="Cabin"/>
              <a:cs typeface="Cabin"/>
              <a:sym typeface="Cabi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2" name="Shape 502"/>
        <p:cNvGrpSpPr/>
        <p:nvPr/>
      </p:nvGrpSpPr>
      <p:grpSpPr>
        <a:xfrm>
          <a:off x="0" y="0"/>
          <a:ext cx="0" cy="0"/>
          <a:chOff x="0" y="0"/>
          <a:chExt cx="0" cy="0"/>
        </a:xfrm>
      </p:grpSpPr>
      <p:sp>
        <p:nvSpPr>
          <p:cNvPr id="503" name="Google Shape;503;p7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4" name="Google Shape;504;p75"/>
          <p:cNvSpPr/>
          <p:nvPr/>
        </p:nvSpPr>
        <p:spPr>
          <a:xfrm>
            <a:off x="0" y="-1"/>
            <a:ext cx="11766176" cy="2061837"/>
          </a:xfrm>
          <a:custGeom>
            <a:rect b="b" l="l" r="r" t="t"/>
            <a:pathLst>
              <a:path extrusionOk="0" h="1978172" w="10768629">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5" name="Google Shape;505;p75"/>
          <p:cNvSpPr txBox="1"/>
          <p:nvPr>
            <p:ph type="title"/>
          </p:nvPr>
        </p:nvSpPr>
        <p:spPr>
          <a:xfrm>
            <a:off x="1035434" y="322948"/>
            <a:ext cx="9392421" cy="133084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Cabin"/>
                <a:ea typeface="Cabin"/>
                <a:cs typeface="Cabin"/>
                <a:sym typeface="Cabin"/>
              </a:rPr>
              <a:t>Scenario 2: Win-Win?</a:t>
            </a:r>
            <a:endParaRPr>
              <a:latin typeface="Cabin"/>
              <a:ea typeface="Cabin"/>
              <a:cs typeface="Cabin"/>
              <a:sym typeface="Cabin"/>
            </a:endParaRPr>
          </a:p>
        </p:txBody>
      </p:sp>
      <p:sp>
        <p:nvSpPr>
          <p:cNvPr id="506" name="Google Shape;506;p75"/>
          <p:cNvSpPr txBox="1"/>
          <p:nvPr>
            <p:ph idx="1" type="body"/>
          </p:nvPr>
        </p:nvSpPr>
        <p:spPr>
          <a:xfrm>
            <a:off x="772677" y="2103984"/>
            <a:ext cx="5262561" cy="391777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200"/>
              <a:buFont typeface="Cabin"/>
              <a:buChar char="•"/>
            </a:pPr>
            <a:r>
              <a:rPr lang="en-US" sz="3200">
                <a:latin typeface="Cabin"/>
                <a:ea typeface="Cabin"/>
                <a:cs typeface="Cabin"/>
                <a:sym typeface="Cabin"/>
              </a:rPr>
              <a:t>How should the mentee approach this situation?</a:t>
            </a:r>
            <a:endParaRPr>
              <a:latin typeface="Cabin"/>
              <a:ea typeface="Cabin"/>
              <a:cs typeface="Cabin"/>
              <a:sym typeface="Cabin"/>
            </a:endParaRPr>
          </a:p>
          <a:p>
            <a:pPr indent="-25400" lvl="0" marL="228600" rtl="0" algn="l">
              <a:lnSpc>
                <a:spcPct val="90000"/>
              </a:lnSpc>
              <a:spcBef>
                <a:spcPts val="1000"/>
              </a:spcBef>
              <a:spcAft>
                <a:spcPts val="0"/>
              </a:spcAft>
              <a:buClr>
                <a:schemeClr val="dk1"/>
              </a:buClr>
              <a:buSzPts val="3200"/>
              <a:buNone/>
            </a:pPr>
            <a:r>
              <a:t/>
            </a:r>
            <a:endParaRPr sz="3200">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What could have prevented this situation from developing?</a:t>
            </a:r>
            <a:endParaRPr>
              <a:latin typeface="Cabin"/>
              <a:ea typeface="Cabin"/>
              <a:cs typeface="Cabin"/>
              <a:sym typeface="Cabin"/>
            </a:endParaRPr>
          </a:p>
          <a:p>
            <a:pPr indent="-25400" lvl="0" marL="228600" rtl="0" algn="l">
              <a:lnSpc>
                <a:spcPct val="90000"/>
              </a:lnSpc>
              <a:spcBef>
                <a:spcPts val="1000"/>
              </a:spcBef>
              <a:spcAft>
                <a:spcPts val="0"/>
              </a:spcAft>
              <a:buClr>
                <a:schemeClr val="dk1"/>
              </a:buClr>
              <a:buSzPts val="3200"/>
              <a:buNone/>
            </a:pPr>
            <a:r>
              <a:t/>
            </a:r>
            <a:endParaRPr sz="3200">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What is the responsibility of the mentor?</a:t>
            </a:r>
            <a:endParaRPr>
              <a:latin typeface="Cabin"/>
              <a:ea typeface="Cabin"/>
              <a:cs typeface="Cabin"/>
              <a:sym typeface="Cabin"/>
            </a:endParaRPr>
          </a:p>
        </p:txBody>
      </p:sp>
      <p:pic>
        <p:nvPicPr>
          <p:cNvPr id="507" name="Google Shape;507;p75"/>
          <p:cNvPicPr preferRelativeResize="0"/>
          <p:nvPr/>
        </p:nvPicPr>
        <p:blipFill rotWithShape="1">
          <a:blip r:embed="rId3">
            <a:alphaModFix/>
          </a:blip>
          <a:srcRect b="0" l="0" r="0" t="0"/>
          <a:stretch/>
        </p:blipFill>
        <p:spPr>
          <a:xfrm>
            <a:off x="6719367" y="2722090"/>
            <a:ext cx="4788505" cy="2681563"/>
          </a:xfrm>
          <a:prstGeom prst="rect">
            <a:avLst/>
          </a:prstGeom>
          <a:noFill/>
          <a:ln>
            <a:noFill/>
          </a:ln>
        </p:spPr>
      </p:pic>
      <p:sp>
        <p:nvSpPr>
          <p:cNvPr id="508" name="Google Shape;508;p75"/>
          <p:cNvSpPr/>
          <p:nvPr/>
        </p:nvSpPr>
        <p:spPr>
          <a:xfrm rot="10800000">
            <a:off x="5381624" y="6209414"/>
            <a:ext cx="6810375" cy="648586"/>
          </a:xfrm>
          <a:custGeom>
            <a:rect b="b" l="l" r="r" t="t"/>
            <a:pathLst>
              <a:path extrusionOk="0" h="1027260" w="10753706">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2" name="Shape 512"/>
        <p:cNvGrpSpPr/>
        <p:nvPr/>
      </p:nvGrpSpPr>
      <p:grpSpPr>
        <a:xfrm>
          <a:off x="0" y="0"/>
          <a:ext cx="0" cy="0"/>
          <a:chOff x="0" y="0"/>
          <a:chExt cx="0" cy="0"/>
        </a:xfrm>
      </p:grpSpPr>
      <p:sp>
        <p:nvSpPr>
          <p:cNvPr id="513" name="Google Shape;513;p7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14" name="Google Shape;514;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n-US" sz="5400">
                <a:latin typeface="Cabin"/>
                <a:ea typeface="Cabin"/>
                <a:cs typeface="Cabin"/>
                <a:sym typeface="Cabin"/>
              </a:rPr>
              <a:t>Scenario 3: Bumps in the Road </a:t>
            </a:r>
            <a:endParaRPr>
              <a:latin typeface="Cabin"/>
              <a:ea typeface="Cabin"/>
              <a:cs typeface="Cabin"/>
              <a:sym typeface="Cabin"/>
            </a:endParaRPr>
          </a:p>
        </p:txBody>
      </p:sp>
      <p:sp>
        <p:nvSpPr>
          <p:cNvPr id="515" name="Google Shape;515;p76"/>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16" name="Google Shape;516;p76"/>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Cabin"/>
              <a:buChar char="•"/>
            </a:pPr>
            <a:r>
              <a:rPr lang="en-US">
                <a:latin typeface="Cabin"/>
                <a:ea typeface="Cabin"/>
                <a:cs typeface="Cabin"/>
                <a:sym typeface="Cabin"/>
              </a:rPr>
              <a:t>A medical resident with interest in global health research is assigned an international mentor with expertise in the field</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After several years of solid, ongoing communication and in person mentorship the mentee has completed her medical training, obtained a masters in public health and has established multiple relationships with international global health research groups</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However, several recent papers have been rejected from moderate impact journals, and a large grant submission which she had helped author was not funded.  </a:t>
            </a:r>
            <a:endParaRPr>
              <a:latin typeface="Cabin"/>
              <a:ea typeface="Cabin"/>
              <a:cs typeface="Cabin"/>
              <a:sym typeface="Cabin"/>
            </a:endParaRPr>
          </a:p>
          <a:p>
            <a:pPr indent="0" lvl="0" marL="0" rtl="0" algn="l">
              <a:lnSpc>
                <a:spcPct val="90000"/>
              </a:lnSpc>
              <a:spcBef>
                <a:spcPts val="1000"/>
              </a:spcBef>
              <a:spcAft>
                <a:spcPts val="0"/>
              </a:spcAft>
              <a:buClr>
                <a:schemeClr val="dk1"/>
              </a:buClr>
              <a:buSzPts val="2200"/>
              <a:buNone/>
            </a:pPr>
            <a:r>
              <a:t/>
            </a:r>
            <a:endParaRPr sz="2200">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1" name="Shape 521"/>
        <p:cNvGrpSpPr/>
        <p:nvPr/>
      </p:nvGrpSpPr>
      <p:grpSpPr>
        <a:xfrm>
          <a:off x="0" y="0"/>
          <a:ext cx="0" cy="0"/>
          <a:chOff x="0" y="0"/>
          <a:chExt cx="0" cy="0"/>
        </a:xfrm>
      </p:grpSpPr>
      <p:sp>
        <p:nvSpPr>
          <p:cNvPr id="522" name="Google Shape;522;p7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23" name="Google Shape;523;p77"/>
          <p:cNvSpPr/>
          <p:nvPr/>
        </p:nvSpPr>
        <p:spPr>
          <a:xfrm>
            <a:off x="-5503" y="-1"/>
            <a:ext cx="12192000" cy="6857999"/>
          </a:xfrm>
          <a:prstGeom prst="rect">
            <a:avLst/>
          </a:prstGeom>
          <a:solidFill>
            <a:srgbClr val="82766A">
              <a:alpha val="1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24" name="Google Shape;524;p77"/>
          <p:cNvSpPr txBox="1"/>
          <p:nvPr>
            <p:ph type="title"/>
          </p:nvPr>
        </p:nvSpPr>
        <p:spPr>
          <a:xfrm>
            <a:off x="286133" y="361314"/>
            <a:ext cx="7308467" cy="21488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Cabin"/>
                <a:ea typeface="Cabin"/>
                <a:cs typeface="Cabin"/>
                <a:sym typeface="Cabin"/>
              </a:rPr>
              <a:t>Scenario 3: Bumps in the Road</a:t>
            </a:r>
            <a:endParaRPr>
              <a:latin typeface="Cabin"/>
              <a:ea typeface="Cabin"/>
              <a:cs typeface="Cabin"/>
              <a:sym typeface="Cabin"/>
            </a:endParaRPr>
          </a:p>
        </p:txBody>
      </p:sp>
      <p:pic>
        <p:nvPicPr>
          <p:cNvPr id="525" name="Google Shape;525;p77"/>
          <p:cNvPicPr preferRelativeResize="0"/>
          <p:nvPr/>
        </p:nvPicPr>
        <p:blipFill rotWithShape="1">
          <a:blip r:embed="rId3">
            <a:alphaModFix/>
          </a:blip>
          <a:srcRect b="-1" l="14086" r="0" t="0"/>
          <a:stretch/>
        </p:blipFill>
        <p:spPr>
          <a:xfrm>
            <a:off x="1" y="3429000"/>
            <a:ext cx="5891963" cy="3429000"/>
          </a:xfrm>
          <a:custGeom>
            <a:rect b="b" l="l" r="r" t="t"/>
            <a:pathLst>
              <a:path extrusionOk="0" h="3752849" w="6448424">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ln>
            <a:noFill/>
          </a:ln>
        </p:spPr>
      </p:pic>
      <p:sp>
        <p:nvSpPr>
          <p:cNvPr id="526" name="Google Shape;526;p77"/>
          <p:cNvSpPr txBox="1"/>
          <p:nvPr>
            <p:ph idx="1" type="body"/>
          </p:nvPr>
        </p:nvSpPr>
        <p:spPr>
          <a:xfrm>
            <a:off x="4648665" y="1260522"/>
            <a:ext cx="7056724" cy="544507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Font typeface="Cabin"/>
              <a:buChar char="•"/>
            </a:pPr>
            <a:r>
              <a:rPr lang="en-US" sz="2400">
                <a:latin typeface="Cabin"/>
                <a:ea typeface="Cabin"/>
                <a:cs typeface="Cabin"/>
                <a:sym typeface="Cabin"/>
              </a:rPr>
              <a:t>How to deal with failure, or even worse demoralization</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400"/>
              <a:buFont typeface="Cabin"/>
              <a:buChar char="•"/>
            </a:pPr>
            <a:r>
              <a:rPr lang="en-US" sz="2400">
                <a:latin typeface="Cabin"/>
                <a:ea typeface="Cabin"/>
                <a:cs typeface="Cabin"/>
                <a:sym typeface="Cabin"/>
              </a:rPr>
              <a:t>What is the role of the mentor in this situation?</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400"/>
              <a:buFont typeface="Cabin"/>
              <a:buChar char="•"/>
            </a:pPr>
            <a:r>
              <a:rPr lang="en-US" sz="2400">
                <a:latin typeface="Cabin"/>
                <a:ea typeface="Cabin"/>
                <a:cs typeface="Cabin"/>
                <a:sym typeface="Cabin"/>
              </a:rPr>
              <a:t>How involved should a mentor become?</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400"/>
              <a:buFont typeface="Cabin"/>
              <a:buChar char="•"/>
            </a:pPr>
            <a:r>
              <a:rPr lang="en-US" sz="2400">
                <a:latin typeface="Cabin"/>
                <a:ea typeface="Cabin"/>
                <a:cs typeface="Cabin"/>
                <a:sym typeface="Cabin"/>
              </a:rPr>
              <a:t>What are some strategies that might help in this situation?</a:t>
            </a:r>
            <a:endParaRPr>
              <a:latin typeface="Cabin"/>
              <a:ea typeface="Cabin"/>
              <a:cs typeface="Cabin"/>
              <a:sym typeface="Cabin"/>
            </a:endParaRPr>
          </a:p>
          <a:p>
            <a:pPr indent="0" lvl="0" marL="0" rtl="0" algn="l">
              <a:lnSpc>
                <a:spcPct val="90000"/>
              </a:lnSpc>
              <a:spcBef>
                <a:spcPts val="1000"/>
              </a:spcBef>
              <a:spcAft>
                <a:spcPts val="0"/>
              </a:spcAft>
              <a:buClr>
                <a:schemeClr val="dk1"/>
              </a:buClr>
              <a:buSzPts val="2400"/>
              <a:buNone/>
            </a:pPr>
            <a:r>
              <a:rPr lang="en-US" sz="2400">
                <a:latin typeface="Cabin"/>
                <a:ea typeface="Cabin"/>
                <a:cs typeface="Cabin"/>
                <a:sym typeface="Cabin"/>
              </a:rPr>
              <a:t>	- Encouragement – foundation building</a:t>
            </a:r>
            <a:endParaRPr>
              <a:latin typeface="Cabin"/>
              <a:ea typeface="Cabin"/>
              <a:cs typeface="Cabin"/>
              <a:sym typeface="Cabin"/>
            </a:endParaRPr>
          </a:p>
          <a:p>
            <a:pPr indent="0" lvl="0" marL="0" rtl="0" algn="l">
              <a:lnSpc>
                <a:spcPct val="90000"/>
              </a:lnSpc>
              <a:spcBef>
                <a:spcPts val="0"/>
              </a:spcBef>
              <a:spcAft>
                <a:spcPts val="0"/>
              </a:spcAft>
              <a:buClr>
                <a:schemeClr val="dk1"/>
              </a:buClr>
              <a:buSzPts val="2400"/>
              <a:buNone/>
            </a:pPr>
            <a:r>
              <a:rPr lang="en-US" sz="2400">
                <a:latin typeface="Cabin"/>
                <a:ea typeface="Cabin"/>
                <a:cs typeface="Cabin"/>
                <a:sym typeface="Cabin"/>
              </a:rPr>
              <a:t>	- Re-examine/re-focus ‘defining success’</a:t>
            </a:r>
            <a:endParaRPr>
              <a:latin typeface="Cabin"/>
              <a:ea typeface="Cabin"/>
              <a:cs typeface="Cabin"/>
              <a:sym typeface="Cabin"/>
            </a:endParaRPr>
          </a:p>
          <a:p>
            <a:pPr indent="0" lvl="0" marL="0" rtl="0" algn="l">
              <a:lnSpc>
                <a:spcPct val="100000"/>
              </a:lnSpc>
              <a:spcBef>
                <a:spcPts val="0"/>
              </a:spcBef>
              <a:spcAft>
                <a:spcPts val="0"/>
              </a:spcAft>
              <a:buClr>
                <a:schemeClr val="dk1"/>
              </a:buClr>
              <a:buSzPts val="2400"/>
              <a:buNone/>
            </a:pPr>
            <a:r>
              <a:rPr lang="en-US" sz="2400">
                <a:latin typeface="Cabin"/>
                <a:ea typeface="Cabin"/>
                <a:cs typeface="Cabin"/>
                <a:sym typeface="Cabin"/>
              </a:rPr>
              <a:t>	- Identify possible resources or interventions: 	    </a:t>
            </a:r>
            <a:endParaRPr sz="2400">
              <a:latin typeface="Cabin"/>
              <a:ea typeface="Cabin"/>
              <a:cs typeface="Cabin"/>
              <a:sym typeface="Cabin"/>
            </a:endParaRPr>
          </a:p>
          <a:p>
            <a:pPr indent="0" lvl="0" marL="0" rtl="0" algn="l">
              <a:lnSpc>
                <a:spcPct val="100000"/>
              </a:lnSpc>
              <a:spcBef>
                <a:spcPts val="0"/>
              </a:spcBef>
              <a:spcAft>
                <a:spcPts val="0"/>
              </a:spcAft>
              <a:buClr>
                <a:schemeClr val="dk1"/>
              </a:buClr>
              <a:buSzPts val="2400"/>
              <a:buNone/>
            </a:pPr>
            <a:r>
              <a:rPr lang="en-US" sz="2400">
                <a:latin typeface="Cabin"/>
                <a:ea typeface="Cabin"/>
                <a:cs typeface="Cabin"/>
                <a:sym typeface="Cabin"/>
              </a:rPr>
              <a:t>          co-mentoring, consultants</a:t>
            </a:r>
            <a:endParaRPr>
              <a:latin typeface="Cabin"/>
              <a:ea typeface="Cabin"/>
              <a:cs typeface="Cabin"/>
              <a:sym typeface="Cabin"/>
            </a:endParaRPr>
          </a:p>
          <a:p>
            <a:pPr indent="0" lvl="0" marL="0" rtl="0" algn="l">
              <a:lnSpc>
                <a:spcPct val="90000"/>
              </a:lnSpc>
              <a:spcBef>
                <a:spcPts val="1000"/>
              </a:spcBef>
              <a:spcAft>
                <a:spcPts val="0"/>
              </a:spcAft>
              <a:buClr>
                <a:schemeClr val="dk1"/>
              </a:buClr>
              <a:buSzPts val="1100"/>
              <a:buNone/>
            </a:pPr>
            <a:r>
              <a:rPr lang="en-US" sz="1100">
                <a:latin typeface="Cabin"/>
                <a:ea typeface="Cabin"/>
                <a:cs typeface="Cabin"/>
                <a:sym typeface="Cabin"/>
              </a:rPr>
              <a:t>	</a:t>
            </a:r>
            <a:endParaRPr>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0" name="Shape 530"/>
        <p:cNvGrpSpPr/>
        <p:nvPr/>
      </p:nvGrpSpPr>
      <p:grpSpPr>
        <a:xfrm>
          <a:off x="0" y="0"/>
          <a:ext cx="0" cy="0"/>
          <a:chOff x="0" y="0"/>
          <a:chExt cx="0" cy="0"/>
        </a:xfrm>
      </p:grpSpPr>
      <p:sp>
        <p:nvSpPr>
          <p:cNvPr id="531" name="Google Shape;531;p7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32" name="Google Shape;532;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Play"/>
              <a:buNone/>
            </a:pPr>
            <a:r>
              <a:rPr lang="en-US" sz="5400">
                <a:latin typeface="Cabin"/>
                <a:ea typeface="Cabin"/>
                <a:cs typeface="Cabin"/>
                <a:sym typeface="Cabin"/>
              </a:rPr>
              <a:t>Scenario 4: Professionalism</a:t>
            </a:r>
            <a:endParaRPr>
              <a:latin typeface="Cabin"/>
              <a:ea typeface="Cabin"/>
              <a:cs typeface="Cabin"/>
              <a:sym typeface="Cabin"/>
            </a:endParaRPr>
          </a:p>
        </p:txBody>
      </p:sp>
      <p:sp>
        <p:nvSpPr>
          <p:cNvPr id="533" name="Google Shape;533;p78"/>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34" name="Google Shape;534;p78"/>
          <p:cNvSpPr txBox="1"/>
          <p:nvPr>
            <p:ph idx="1" type="body"/>
          </p:nvPr>
        </p:nvSpPr>
        <p:spPr>
          <a:xfrm>
            <a:off x="838200" y="1929384"/>
            <a:ext cx="10853928" cy="425196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Font typeface="Cabin"/>
              <a:buChar char="•"/>
            </a:pPr>
            <a:r>
              <a:rPr lang="en-US">
                <a:latin typeface="Cabin"/>
                <a:ea typeface="Cabin"/>
                <a:cs typeface="Cabin"/>
                <a:sym typeface="Cabin"/>
              </a:rPr>
              <a:t>A junior faculty member asks you to mentor them</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You share significant overlap in academic interests and educational background</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After two years of productive mentorship, you are approached by multiple colleagues and junior faculty regarding inappropriate behavior and comments made by your mentee</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The situation escalates and eventually the mentee is removed from committees, reassigned to less impactful academic tasks and is placed on academic leave</a:t>
            </a:r>
            <a:endParaRPr>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79"/>
          <p:cNvPicPr preferRelativeResize="0"/>
          <p:nvPr/>
        </p:nvPicPr>
        <p:blipFill rotWithShape="1">
          <a:blip r:embed="rId3">
            <a:alphaModFix/>
          </a:blip>
          <a:srcRect b="0" l="0" r="0" t="0"/>
          <a:stretch/>
        </p:blipFill>
        <p:spPr>
          <a:xfrm>
            <a:off x="8260650" y="4334150"/>
            <a:ext cx="3852473" cy="2621821"/>
          </a:xfrm>
          <a:prstGeom prst="rect">
            <a:avLst/>
          </a:prstGeom>
          <a:noFill/>
          <a:ln>
            <a:noFill/>
          </a:ln>
        </p:spPr>
      </p:pic>
      <p:sp>
        <p:nvSpPr>
          <p:cNvPr id="540" name="Google Shape;540;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Cabin"/>
                <a:ea typeface="Cabin"/>
                <a:cs typeface="Cabin"/>
                <a:sym typeface="Cabin"/>
              </a:rPr>
              <a:t>Scenario 4: Professionalism</a:t>
            </a:r>
            <a:endParaRPr>
              <a:latin typeface="Cabin"/>
              <a:ea typeface="Cabin"/>
              <a:cs typeface="Cabin"/>
              <a:sym typeface="Cabin"/>
            </a:endParaRPr>
          </a:p>
        </p:txBody>
      </p:sp>
      <p:sp>
        <p:nvSpPr>
          <p:cNvPr id="541" name="Google Shape;541;p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Font typeface="Cabin"/>
              <a:buChar char="•"/>
            </a:pPr>
            <a:r>
              <a:rPr lang="en-US" sz="3200">
                <a:latin typeface="Cabin"/>
                <a:ea typeface="Cabin"/>
                <a:cs typeface="Cabin"/>
                <a:sym typeface="Cabin"/>
              </a:rPr>
              <a:t>What could the mentor have done differently?</a:t>
            </a:r>
            <a:endParaRPr>
              <a:latin typeface="Cabin"/>
              <a:ea typeface="Cabin"/>
              <a:cs typeface="Cabin"/>
              <a:sym typeface="Cabin"/>
            </a:endParaRPr>
          </a:p>
          <a:p>
            <a:pPr indent="0" lvl="0" marL="0" rtl="0" algn="l">
              <a:lnSpc>
                <a:spcPct val="90000"/>
              </a:lnSpc>
              <a:spcBef>
                <a:spcPts val="1000"/>
              </a:spcBef>
              <a:spcAft>
                <a:spcPts val="0"/>
              </a:spcAft>
              <a:buClr>
                <a:schemeClr val="dk1"/>
              </a:buClr>
              <a:buSzPts val="3200"/>
              <a:buNone/>
            </a:pPr>
            <a:r>
              <a:t/>
            </a:r>
            <a:endParaRPr sz="3200">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What could the program have done differently?</a:t>
            </a:r>
            <a:endParaRPr>
              <a:latin typeface="Cabin"/>
              <a:ea typeface="Cabin"/>
              <a:cs typeface="Cabin"/>
              <a:sym typeface="Cabin"/>
            </a:endParaRPr>
          </a:p>
          <a:p>
            <a:pPr indent="0" lvl="0" marL="0" rtl="0" algn="l">
              <a:lnSpc>
                <a:spcPct val="90000"/>
              </a:lnSpc>
              <a:spcBef>
                <a:spcPts val="1000"/>
              </a:spcBef>
              <a:spcAft>
                <a:spcPts val="0"/>
              </a:spcAft>
              <a:buClr>
                <a:schemeClr val="dk1"/>
              </a:buClr>
              <a:buSzPts val="3200"/>
              <a:buNone/>
            </a:pPr>
            <a:r>
              <a:t/>
            </a:r>
            <a:endParaRPr sz="3200">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Traditional vs Non-traditional mentorship subject matter</a:t>
            </a:r>
            <a:endParaRPr>
              <a:latin typeface="Cabin"/>
              <a:ea typeface="Cabin"/>
              <a:cs typeface="Cabin"/>
              <a:sym typeface="Cabin"/>
            </a:endParaRPr>
          </a:p>
          <a:p>
            <a:pPr indent="0" lvl="0" marL="0" rtl="0" algn="l">
              <a:lnSpc>
                <a:spcPct val="90000"/>
              </a:lnSpc>
              <a:spcBef>
                <a:spcPts val="1000"/>
              </a:spcBef>
              <a:spcAft>
                <a:spcPts val="0"/>
              </a:spcAft>
              <a:buClr>
                <a:schemeClr val="dk1"/>
              </a:buClr>
              <a:buSzPts val="3200"/>
              <a:buNone/>
            </a:pPr>
            <a:r>
              <a:rPr lang="en-US" sz="3200">
                <a:latin typeface="Cabin"/>
                <a:ea typeface="Cabin"/>
                <a:cs typeface="Cabin"/>
                <a:sym typeface="Cabin"/>
              </a:rPr>
              <a:t>	- Broaching awkward conversations</a:t>
            </a:r>
            <a:endParaRPr>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Cabin"/>
                <a:ea typeface="Cabin"/>
                <a:cs typeface="Cabin"/>
                <a:sym typeface="Cabin"/>
              </a:rPr>
              <a:t>Putting it all Together: What works?</a:t>
            </a:r>
            <a:endParaRPr>
              <a:latin typeface="Cabin"/>
              <a:ea typeface="Cabin"/>
              <a:cs typeface="Cabin"/>
              <a:sym typeface="Cabin"/>
            </a:endParaRPr>
          </a:p>
        </p:txBody>
      </p:sp>
      <p:sp>
        <p:nvSpPr>
          <p:cNvPr id="547" name="Google Shape;547;p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Cabin"/>
              <a:buChar char="•"/>
            </a:pPr>
            <a:r>
              <a:rPr lang="en-US">
                <a:latin typeface="Cabin"/>
                <a:ea typeface="Cabin"/>
                <a:cs typeface="Cabin"/>
                <a:sym typeface="Cabin"/>
              </a:rPr>
              <a:t>Have early conversations delineating:</a:t>
            </a:r>
            <a:endParaRPr>
              <a:latin typeface="Cabin"/>
              <a:ea typeface="Cabin"/>
              <a:cs typeface="Cabin"/>
              <a:sym typeface="Cabin"/>
            </a:endParaRPr>
          </a:p>
          <a:p>
            <a:pPr indent="0" lvl="0" marL="0" rtl="0" algn="l">
              <a:lnSpc>
                <a:spcPct val="90000"/>
              </a:lnSpc>
              <a:spcBef>
                <a:spcPts val="1000"/>
              </a:spcBef>
              <a:spcAft>
                <a:spcPts val="0"/>
              </a:spcAft>
              <a:buClr>
                <a:schemeClr val="dk1"/>
              </a:buClr>
              <a:buSzPts val="2800"/>
              <a:buNone/>
            </a:pPr>
            <a:r>
              <a:rPr lang="en-US">
                <a:latin typeface="Cabin"/>
                <a:ea typeface="Cabin"/>
                <a:cs typeface="Cabin"/>
                <a:sym typeface="Cabin"/>
              </a:rPr>
              <a:t>	- Schedule of meetings</a:t>
            </a:r>
            <a:endParaRPr>
              <a:latin typeface="Cabin"/>
              <a:ea typeface="Cabin"/>
              <a:cs typeface="Cabin"/>
              <a:sym typeface="Cabin"/>
            </a:endParaRPr>
          </a:p>
          <a:p>
            <a:pPr indent="0" lvl="0" marL="0" rtl="0" algn="l">
              <a:lnSpc>
                <a:spcPct val="90000"/>
              </a:lnSpc>
              <a:spcBef>
                <a:spcPts val="1000"/>
              </a:spcBef>
              <a:spcAft>
                <a:spcPts val="0"/>
              </a:spcAft>
              <a:buClr>
                <a:schemeClr val="dk1"/>
              </a:buClr>
              <a:buSzPts val="2800"/>
              <a:buNone/>
            </a:pPr>
            <a:r>
              <a:rPr lang="en-US">
                <a:latin typeface="Cabin"/>
                <a:ea typeface="Cabin"/>
                <a:cs typeface="Cabin"/>
                <a:sym typeface="Cabin"/>
              </a:rPr>
              <a:t>	- Discuss deliverables and defining ‘success’</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Communication</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Know your limits</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Be aware of the common pitfalls</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2800"/>
              <a:buFont typeface="Cabin"/>
              <a:buChar char="•"/>
            </a:pPr>
            <a:r>
              <a:rPr lang="en-US">
                <a:latin typeface="Cabin"/>
                <a:ea typeface="Cabin"/>
                <a:cs typeface="Cabin"/>
                <a:sym typeface="Cabin"/>
              </a:rPr>
              <a:t>What are the components of the mentorship relationship? </a:t>
            </a:r>
            <a:endParaRPr>
              <a:latin typeface="Cabin"/>
              <a:ea typeface="Cabin"/>
              <a:cs typeface="Cabin"/>
              <a:sym typeface="Cabin"/>
            </a:endParaRPr>
          </a:p>
          <a:p>
            <a:pPr indent="0" lvl="0" marL="0" rtl="0" algn="l">
              <a:lnSpc>
                <a:spcPct val="90000"/>
              </a:lnSpc>
              <a:spcBef>
                <a:spcPts val="1000"/>
              </a:spcBef>
              <a:spcAft>
                <a:spcPts val="0"/>
              </a:spcAft>
              <a:buClr>
                <a:schemeClr val="dk1"/>
              </a:buClr>
              <a:buSzPts val="2800"/>
              <a:buNone/>
            </a:pPr>
            <a:r>
              <a:rPr lang="en-US">
                <a:latin typeface="Cabin"/>
                <a:ea typeface="Cabin"/>
                <a:cs typeface="Cabin"/>
                <a:sym typeface="Cabin"/>
              </a:rPr>
              <a:t>	- Traditional and non-traditional mentorship subjects</a:t>
            </a:r>
            <a:endParaRPr>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29"/>
          <p:cNvSpPr/>
          <p:nvPr/>
        </p:nvSpPr>
        <p:spPr>
          <a:xfrm>
            <a:off x="1650" y="0"/>
            <a:ext cx="12188700" cy="6858000"/>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553" name="Google Shape;553;p29"/>
          <p:cNvSpPr txBox="1"/>
          <p:nvPr>
            <p:ph type="title"/>
          </p:nvPr>
        </p:nvSpPr>
        <p:spPr>
          <a:xfrm>
            <a:off x="741900" y="3502717"/>
            <a:ext cx="10515600" cy="889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lay"/>
              <a:buNone/>
            </a:pPr>
            <a:r>
              <a:rPr lang="en-US">
                <a:solidFill>
                  <a:schemeClr val="lt1"/>
                </a:solidFill>
                <a:latin typeface="Cabin"/>
                <a:ea typeface="Cabin"/>
                <a:cs typeface="Cabin"/>
                <a:sym typeface="Cabin"/>
              </a:rPr>
              <a:t>R</a:t>
            </a:r>
            <a:r>
              <a:rPr lang="en-US" sz="6000">
                <a:solidFill>
                  <a:schemeClr val="lt1"/>
                </a:solidFill>
                <a:latin typeface="Cabin"/>
                <a:ea typeface="Cabin"/>
                <a:cs typeface="Cabin"/>
                <a:sym typeface="Cabin"/>
              </a:rPr>
              <a:t>esources </a:t>
            </a:r>
            <a:endParaRPr>
              <a:solidFill>
                <a:schemeClr val="lt1"/>
              </a:solidFill>
              <a:latin typeface="Cabin"/>
              <a:ea typeface="Cabin"/>
              <a:cs typeface="Cabin"/>
              <a:sym typeface="Cabi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33"/>
          <p:cNvSpPr txBox="1"/>
          <p:nvPr>
            <p:ph type="title"/>
          </p:nvPr>
        </p:nvSpPr>
        <p:spPr>
          <a:xfrm>
            <a:off x="1005150" y="127050"/>
            <a:ext cx="10181700" cy="1080600"/>
          </a:xfrm>
          <a:prstGeom prst="rect">
            <a:avLst/>
          </a:prstGeom>
          <a:noFill/>
          <a:ln>
            <a:noFill/>
          </a:ln>
        </p:spPr>
        <p:txBody>
          <a:bodyPr anchorCtr="0" anchor="ctr" bIns="45700" lIns="91425" spcFirstLastPara="1" rIns="91425" wrap="square" tIns="45700">
            <a:noAutofit/>
          </a:bodyPr>
          <a:lstStyle/>
          <a:p>
            <a:pPr indent="0" lvl="0" marL="0" rtl="0" algn="ctr">
              <a:lnSpc>
                <a:spcPct val="120000"/>
              </a:lnSpc>
              <a:spcBef>
                <a:spcPts val="0"/>
              </a:spcBef>
              <a:spcAft>
                <a:spcPts val="0"/>
              </a:spcAft>
              <a:buClr>
                <a:schemeClr val="dk1"/>
              </a:buClr>
              <a:buSzPts val="3200"/>
              <a:buFont typeface="Arial"/>
              <a:buNone/>
            </a:pPr>
            <a:r>
              <a:rPr lang="en-US" sz="2700">
                <a:latin typeface="Cabin"/>
                <a:ea typeface="Cabin"/>
                <a:cs typeface="Cabin"/>
                <a:sym typeface="Cabin"/>
              </a:rPr>
              <a:t>Resources from UCSF CTSI mentoring program</a:t>
            </a:r>
            <a:br>
              <a:rPr lang="en-US" sz="2700">
                <a:latin typeface="Cabin"/>
                <a:ea typeface="Cabin"/>
                <a:cs typeface="Cabin"/>
                <a:sym typeface="Cabin"/>
              </a:rPr>
            </a:br>
            <a:r>
              <a:rPr lang="en-US" sz="2300" u="sng">
                <a:solidFill>
                  <a:schemeClr val="hlink"/>
                </a:solidFill>
                <a:latin typeface="Cabin"/>
                <a:ea typeface="Cabin"/>
                <a:cs typeface="Cabin"/>
                <a:sym typeface="Cabin"/>
                <a:hlinkClick r:id="rId3"/>
              </a:rPr>
              <a:t>https://accelerate.ucsf.edu/training/mdp-materials</a:t>
            </a:r>
            <a:endParaRPr sz="2300">
              <a:solidFill>
                <a:schemeClr val="accent2"/>
              </a:solidFill>
              <a:latin typeface="Cabin"/>
              <a:ea typeface="Cabin"/>
              <a:cs typeface="Cabin"/>
              <a:sym typeface="Cabin"/>
            </a:endParaRPr>
          </a:p>
        </p:txBody>
      </p:sp>
      <p:pic>
        <p:nvPicPr>
          <p:cNvPr id="559" name="Google Shape;559;p33"/>
          <p:cNvPicPr preferRelativeResize="0"/>
          <p:nvPr/>
        </p:nvPicPr>
        <p:blipFill rotWithShape="1">
          <a:blip r:embed="rId4">
            <a:alphaModFix/>
          </a:blip>
          <a:srcRect b="0" l="6645" r="694" t="0"/>
          <a:stretch/>
        </p:blipFill>
        <p:spPr>
          <a:xfrm>
            <a:off x="2711450" y="1207655"/>
            <a:ext cx="6769099" cy="5468470"/>
          </a:xfrm>
          <a:prstGeom prst="rect">
            <a:avLst/>
          </a:prstGeom>
          <a:noFill/>
          <a:ln>
            <a:noFill/>
          </a:ln>
        </p:spPr>
      </p:pic>
      <p:pic>
        <p:nvPicPr>
          <p:cNvPr id="560" name="Google Shape;560;p33"/>
          <p:cNvPicPr preferRelativeResize="0"/>
          <p:nvPr/>
        </p:nvPicPr>
        <p:blipFill>
          <a:blip r:embed="rId5">
            <a:alphaModFix/>
          </a:blip>
          <a:stretch>
            <a:fillRect/>
          </a:stretch>
        </p:blipFill>
        <p:spPr>
          <a:xfrm>
            <a:off x="9907675" y="182700"/>
            <a:ext cx="1728350" cy="1750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35"/>
          <p:cNvSpPr/>
          <p:nvPr/>
        </p:nvSpPr>
        <p:spPr>
          <a:xfrm>
            <a:off x="1650" y="0"/>
            <a:ext cx="12188700" cy="6858000"/>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566" name="Google Shape;566;p35"/>
          <p:cNvSpPr txBox="1"/>
          <p:nvPr>
            <p:ph type="title"/>
          </p:nvPr>
        </p:nvSpPr>
        <p:spPr>
          <a:xfrm>
            <a:off x="838200" y="2830067"/>
            <a:ext cx="10515600" cy="955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Play"/>
              <a:buNone/>
            </a:pPr>
            <a:r>
              <a:rPr lang="en-US" sz="5400">
                <a:solidFill>
                  <a:schemeClr val="lt1"/>
                </a:solidFill>
                <a:latin typeface="Cabin"/>
                <a:ea typeface="Cabin"/>
                <a:cs typeface="Cabin"/>
                <a:sym typeface="Cabin"/>
              </a:rPr>
              <a:t>The CUGH Mentorship Program</a:t>
            </a:r>
            <a:endParaRPr sz="5400">
              <a:solidFill>
                <a:schemeClr val="lt1"/>
              </a:solidFill>
              <a:latin typeface="Cabin"/>
              <a:ea typeface="Cabin"/>
              <a:cs typeface="Cabin"/>
              <a:sym typeface="Cabin"/>
            </a:endParaRPr>
          </a:p>
        </p:txBody>
      </p:sp>
      <p:pic>
        <p:nvPicPr>
          <p:cNvPr id="567" name="Google Shape;567;p35"/>
          <p:cNvPicPr preferRelativeResize="0"/>
          <p:nvPr/>
        </p:nvPicPr>
        <p:blipFill rotWithShape="1">
          <a:blip r:embed="rId3">
            <a:alphaModFix/>
          </a:blip>
          <a:srcRect b="0" l="0" r="0" t="0"/>
          <a:stretch/>
        </p:blipFill>
        <p:spPr>
          <a:xfrm>
            <a:off x="8530400" y="3975778"/>
            <a:ext cx="3185275" cy="1670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36"/>
          <p:cNvSpPr txBox="1"/>
          <p:nvPr>
            <p:ph type="title"/>
          </p:nvPr>
        </p:nvSpPr>
        <p:spPr>
          <a:xfrm>
            <a:off x="838200" y="2200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n-US">
                <a:highlight>
                  <a:schemeClr val="lt1"/>
                </a:highlight>
                <a:latin typeface="Cabin"/>
                <a:ea typeface="Cabin"/>
                <a:cs typeface="Cabin"/>
                <a:sym typeface="Cabin"/>
              </a:rPr>
              <a:t>CUGH Mentorship Program</a:t>
            </a:r>
            <a:endParaRPr>
              <a:highlight>
                <a:schemeClr val="lt1"/>
              </a:highlight>
              <a:latin typeface="Cabin"/>
              <a:ea typeface="Cabin"/>
              <a:cs typeface="Cabin"/>
              <a:sym typeface="Cabin"/>
            </a:endParaRPr>
          </a:p>
        </p:txBody>
      </p:sp>
      <p:grpSp>
        <p:nvGrpSpPr>
          <p:cNvPr id="573" name="Google Shape;573;p36"/>
          <p:cNvGrpSpPr/>
          <p:nvPr/>
        </p:nvGrpSpPr>
        <p:grpSpPr>
          <a:xfrm>
            <a:off x="838200" y="1513954"/>
            <a:ext cx="7160161" cy="4526627"/>
            <a:chOff x="1489282" y="732"/>
            <a:chExt cx="7537035" cy="4665784"/>
          </a:xfrm>
        </p:grpSpPr>
        <p:sp>
          <p:nvSpPr>
            <p:cNvPr id="574" name="Google Shape;574;p36"/>
            <p:cNvSpPr/>
            <p:nvPr/>
          </p:nvSpPr>
          <p:spPr>
            <a:xfrm>
              <a:off x="1489282" y="732"/>
              <a:ext cx="3589064" cy="2153438"/>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bin"/>
                <a:ea typeface="Cabin"/>
                <a:cs typeface="Cabin"/>
                <a:sym typeface="Cabin"/>
              </a:endParaRPr>
            </a:p>
          </p:txBody>
        </p:sp>
        <p:sp>
          <p:nvSpPr>
            <p:cNvPr id="575" name="Google Shape;575;p36"/>
            <p:cNvSpPr txBox="1"/>
            <p:nvPr/>
          </p:nvSpPr>
          <p:spPr>
            <a:xfrm>
              <a:off x="1489282" y="732"/>
              <a:ext cx="3589064" cy="215343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Arial"/>
                <a:buNone/>
              </a:pPr>
              <a:r>
                <a:rPr b="0" i="0" lang="en-US" sz="3000" u="none" cap="none" strike="noStrike">
                  <a:solidFill>
                    <a:schemeClr val="lt1"/>
                  </a:solidFill>
                  <a:latin typeface="Cabin"/>
                  <a:ea typeface="Cabin"/>
                  <a:cs typeface="Cabin"/>
                  <a:sym typeface="Cabin"/>
                </a:rPr>
                <a:t>Who</a:t>
              </a:r>
              <a:endParaRPr b="0" i="0" sz="1400" u="none" cap="none" strike="noStrike">
                <a:solidFill>
                  <a:srgbClr val="000000"/>
                </a:solidFill>
                <a:latin typeface="Cabin"/>
                <a:ea typeface="Cabin"/>
                <a:cs typeface="Cabin"/>
                <a:sym typeface="Cabin"/>
              </a:endParaRPr>
            </a:p>
            <a:p>
              <a:pPr indent="-228600" lvl="1" marL="228600" marR="0" rtl="0" algn="l">
                <a:lnSpc>
                  <a:spcPct val="90000"/>
                </a:lnSpc>
                <a:spcBef>
                  <a:spcPts val="345"/>
                </a:spcBef>
                <a:spcAft>
                  <a:spcPts val="0"/>
                </a:spcAft>
                <a:buClr>
                  <a:schemeClr val="lt1"/>
                </a:buClr>
                <a:buSzPts val="2300"/>
                <a:buFont typeface="Cabin"/>
                <a:buChar char="•"/>
              </a:pPr>
              <a:r>
                <a:rPr b="0" i="0" lang="en-US" sz="2300" u="none" cap="none" strike="noStrike">
                  <a:solidFill>
                    <a:schemeClr val="lt1"/>
                  </a:solidFill>
                  <a:latin typeface="Cabin"/>
                  <a:ea typeface="Cabin"/>
                  <a:cs typeface="Cabin"/>
                  <a:sym typeface="Cabin"/>
                </a:rPr>
                <a:t>Researchers, educators, practitioners, and health professionals at any level</a:t>
              </a:r>
              <a:endParaRPr b="0" i="0" sz="2300" u="none" cap="none" strike="noStrike">
                <a:solidFill>
                  <a:schemeClr val="lt1"/>
                </a:solidFill>
                <a:latin typeface="Cabin"/>
                <a:ea typeface="Cabin"/>
                <a:cs typeface="Cabin"/>
                <a:sym typeface="Cabin"/>
              </a:endParaRPr>
            </a:p>
          </p:txBody>
        </p:sp>
        <p:sp>
          <p:nvSpPr>
            <p:cNvPr id="576" name="Google Shape;576;p36"/>
            <p:cNvSpPr/>
            <p:nvPr/>
          </p:nvSpPr>
          <p:spPr>
            <a:xfrm>
              <a:off x="5437253" y="732"/>
              <a:ext cx="3589064" cy="2153438"/>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bin"/>
                <a:ea typeface="Cabin"/>
                <a:cs typeface="Cabin"/>
                <a:sym typeface="Cabin"/>
              </a:endParaRPr>
            </a:p>
          </p:txBody>
        </p:sp>
        <p:sp>
          <p:nvSpPr>
            <p:cNvPr id="577" name="Google Shape;577;p36"/>
            <p:cNvSpPr txBox="1"/>
            <p:nvPr/>
          </p:nvSpPr>
          <p:spPr>
            <a:xfrm>
              <a:off x="5437253" y="732"/>
              <a:ext cx="3589064" cy="215343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Arial"/>
                <a:buNone/>
              </a:pPr>
              <a:r>
                <a:rPr b="0" i="0" lang="en-US" sz="3000" u="none" cap="none" strike="noStrike">
                  <a:solidFill>
                    <a:schemeClr val="lt1"/>
                  </a:solidFill>
                  <a:latin typeface="Cabin"/>
                  <a:ea typeface="Cabin"/>
                  <a:cs typeface="Cabin"/>
                  <a:sym typeface="Cabin"/>
                </a:rPr>
                <a:t>What you’ll gain</a:t>
              </a:r>
              <a:endParaRPr b="0" i="0" sz="1400" u="none" cap="none" strike="noStrike">
                <a:solidFill>
                  <a:srgbClr val="000000"/>
                </a:solidFill>
                <a:latin typeface="Cabin"/>
                <a:ea typeface="Cabin"/>
                <a:cs typeface="Cabin"/>
                <a:sym typeface="Cabin"/>
              </a:endParaRPr>
            </a:p>
            <a:p>
              <a:pPr indent="-228600" lvl="1" marL="228600" marR="0" rtl="0" algn="l">
                <a:lnSpc>
                  <a:spcPct val="100000"/>
                </a:lnSpc>
                <a:spcBef>
                  <a:spcPts val="1000"/>
                </a:spcBef>
                <a:spcAft>
                  <a:spcPts val="0"/>
                </a:spcAft>
                <a:buClr>
                  <a:schemeClr val="lt1"/>
                </a:buClr>
                <a:buSzPts val="2300"/>
                <a:buFont typeface="Cabin"/>
                <a:buChar char="•"/>
              </a:pPr>
              <a:r>
                <a:rPr b="0" i="0" lang="en-US" sz="2300" u="none" cap="none" strike="noStrike">
                  <a:solidFill>
                    <a:schemeClr val="lt1"/>
                  </a:solidFill>
                  <a:latin typeface="Cabin"/>
                  <a:ea typeface="Cabin"/>
                  <a:cs typeface="Cabin"/>
                  <a:sym typeface="Cabin"/>
                </a:rPr>
                <a:t>Connections</a:t>
              </a:r>
              <a:endParaRPr b="0" i="0" sz="2300" u="none" cap="none" strike="noStrike">
                <a:solidFill>
                  <a:schemeClr val="lt1"/>
                </a:solidFill>
                <a:latin typeface="Cabin"/>
                <a:ea typeface="Cabin"/>
                <a:cs typeface="Cabin"/>
                <a:sym typeface="Cabin"/>
              </a:endParaRPr>
            </a:p>
            <a:p>
              <a:pPr indent="-228600" lvl="1" marL="228600" marR="0" rtl="0" algn="l">
                <a:lnSpc>
                  <a:spcPct val="100000"/>
                </a:lnSpc>
                <a:spcBef>
                  <a:spcPts val="0"/>
                </a:spcBef>
                <a:spcAft>
                  <a:spcPts val="0"/>
                </a:spcAft>
                <a:buClr>
                  <a:schemeClr val="lt1"/>
                </a:buClr>
                <a:buSzPts val="2300"/>
                <a:buFont typeface="Cabin"/>
                <a:buChar char="•"/>
              </a:pPr>
              <a:r>
                <a:rPr b="0" i="0" lang="en-US" sz="2300" u="none" cap="none" strike="noStrike">
                  <a:solidFill>
                    <a:schemeClr val="lt1"/>
                  </a:solidFill>
                  <a:latin typeface="Cabin"/>
                  <a:ea typeface="Cabin"/>
                  <a:cs typeface="Cabin"/>
                  <a:sym typeface="Cabin"/>
                </a:rPr>
                <a:t>Networks</a:t>
              </a:r>
              <a:endParaRPr b="0" i="0" sz="2300" u="none" cap="none" strike="noStrike">
                <a:solidFill>
                  <a:schemeClr val="lt1"/>
                </a:solidFill>
                <a:latin typeface="Cabin"/>
                <a:ea typeface="Cabin"/>
                <a:cs typeface="Cabin"/>
                <a:sym typeface="Cabin"/>
              </a:endParaRPr>
            </a:p>
            <a:p>
              <a:pPr indent="-228600" lvl="1" marL="228600" marR="0" rtl="0" algn="l">
                <a:lnSpc>
                  <a:spcPct val="100000"/>
                </a:lnSpc>
                <a:spcBef>
                  <a:spcPts val="0"/>
                </a:spcBef>
                <a:spcAft>
                  <a:spcPts val="0"/>
                </a:spcAft>
                <a:buClr>
                  <a:schemeClr val="lt1"/>
                </a:buClr>
                <a:buSzPts val="2300"/>
                <a:buFont typeface="Cabin"/>
                <a:buChar char="•"/>
              </a:pPr>
              <a:r>
                <a:rPr b="0" i="0" lang="en-US" sz="2300" u="none" cap="none" strike="noStrike">
                  <a:solidFill>
                    <a:schemeClr val="lt1"/>
                  </a:solidFill>
                  <a:latin typeface="Cabin"/>
                  <a:ea typeface="Cabin"/>
                  <a:cs typeface="Cabin"/>
                  <a:sym typeface="Cabin"/>
                </a:rPr>
                <a:t>Insights</a:t>
              </a:r>
              <a:endParaRPr b="0" i="0" sz="2300" u="none" cap="none" strike="noStrike">
                <a:solidFill>
                  <a:schemeClr val="lt1"/>
                </a:solidFill>
                <a:latin typeface="Cabin"/>
                <a:ea typeface="Cabin"/>
                <a:cs typeface="Cabin"/>
                <a:sym typeface="Cabin"/>
              </a:endParaRPr>
            </a:p>
            <a:p>
              <a:pPr indent="-228600" lvl="1" marL="228600" marR="0" rtl="0" algn="l">
                <a:lnSpc>
                  <a:spcPct val="100000"/>
                </a:lnSpc>
                <a:spcBef>
                  <a:spcPts val="0"/>
                </a:spcBef>
                <a:spcAft>
                  <a:spcPts val="0"/>
                </a:spcAft>
                <a:buClr>
                  <a:schemeClr val="lt1"/>
                </a:buClr>
                <a:buSzPts val="2300"/>
                <a:buFont typeface="Cabin"/>
                <a:buChar char="•"/>
              </a:pPr>
              <a:r>
                <a:rPr b="0" i="0" lang="en-US" sz="2300" u="none" cap="none" strike="noStrike">
                  <a:solidFill>
                    <a:schemeClr val="lt1"/>
                  </a:solidFill>
                  <a:latin typeface="Cabin"/>
                  <a:ea typeface="Cabin"/>
                  <a:cs typeface="Cabin"/>
                  <a:sym typeface="Cabin"/>
                </a:rPr>
                <a:t>Guidance</a:t>
              </a:r>
              <a:endParaRPr b="0" i="0" sz="2300" u="none" cap="none" strike="noStrike">
                <a:solidFill>
                  <a:schemeClr val="lt1"/>
                </a:solidFill>
                <a:latin typeface="Cabin"/>
                <a:ea typeface="Cabin"/>
                <a:cs typeface="Cabin"/>
                <a:sym typeface="Cabin"/>
              </a:endParaRPr>
            </a:p>
          </p:txBody>
        </p:sp>
        <p:sp>
          <p:nvSpPr>
            <p:cNvPr id="578" name="Google Shape;578;p36"/>
            <p:cNvSpPr/>
            <p:nvPr/>
          </p:nvSpPr>
          <p:spPr>
            <a:xfrm>
              <a:off x="1489282" y="2513078"/>
              <a:ext cx="3589064" cy="2153438"/>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bin"/>
                <a:ea typeface="Cabin"/>
                <a:cs typeface="Cabin"/>
                <a:sym typeface="Cabin"/>
              </a:endParaRPr>
            </a:p>
          </p:txBody>
        </p:sp>
        <p:sp>
          <p:nvSpPr>
            <p:cNvPr id="579" name="Google Shape;579;p36"/>
            <p:cNvSpPr txBox="1"/>
            <p:nvPr/>
          </p:nvSpPr>
          <p:spPr>
            <a:xfrm>
              <a:off x="1489282" y="2513078"/>
              <a:ext cx="3589064" cy="215343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Arial"/>
                <a:buNone/>
              </a:pPr>
              <a:r>
                <a:rPr b="0" i="0" lang="en-US" sz="3000" u="none" cap="none" strike="noStrike">
                  <a:solidFill>
                    <a:schemeClr val="lt1"/>
                  </a:solidFill>
                  <a:latin typeface="Cabin"/>
                  <a:ea typeface="Cabin"/>
                  <a:cs typeface="Cabin"/>
                  <a:sym typeface="Cabin"/>
                </a:rPr>
                <a:t>How pairs will connect</a:t>
              </a:r>
              <a:endParaRPr b="0" i="0" sz="1400" u="none" cap="none" strike="noStrike">
                <a:solidFill>
                  <a:srgbClr val="000000"/>
                </a:solidFill>
                <a:latin typeface="Cabin"/>
                <a:ea typeface="Cabin"/>
                <a:cs typeface="Cabin"/>
                <a:sym typeface="Cabin"/>
              </a:endParaRPr>
            </a:p>
            <a:p>
              <a:pPr indent="-228600" lvl="1" marL="228600" marR="0" rtl="0" algn="l">
                <a:lnSpc>
                  <a:spcPct val="90000"/>
                </a:lnSpc>
                <a:spcBef>
                  <a:spcPts val="1050"/>
                </a:spcBef>
                <a:spcAft>
                  <a:spcPts val="0"/>
                </a:spcAft>
                <a:buClr>
                  <a:schemeClr val="lt1"/>
                </a:buClr>
                <a:buSzPts val="2300"/>
                <a:buFont typeface="Cabin"/>
                <a:buChar char="•"/>
              </a:pPr>
              <a:r>
                <a:rPr b="0" i="0" lang="en-US" sz="2300" u="none" cap="none" strike="noStrike">
                  <a:solidFill>
                    <a:schemeClr val="lt1"/>
                  </a:solidFill>
                  <a:latin typeface="Cabin"/>
                  <a:ea typeface="Cabin"/>
                  <a:cs typeface="Cabin"/>
                  <a:sym typeface="Cabin"/>
                </a:rPr>
                <a:t>Remotely</a:t>
              </a:r>
              <a:endParaRPr b="0" i="0" sz="1400" u="none" cap="none" strike="noStrike">
                <a:solidFill>
                  <a:srgbClr val="000000"/>
                </a:solidFill>
                <a:latin typeface="Cabin"/>
                <a:ea typeface="Cabin"/>
                <a:cs typeface="Cabin"/>
                <a:sym typeface="Cabin"/>
              </a:endParaRPr>
            </a:p>
          </p:txBody>
        </p:sp>
        <p:sp>
          <p:nvSpPr>
            <p:cNvPr id="580" name="Google Shape;580;p36"/>
            <p:cNvSpPr/>
            <p:nvPr/>
          </p:nvSpPr>
          <p:spPr>
            <a:xfrm>
              <a:off x="5437253" y="2513078"/>
              <a:ext cx="3589064" cy="2153438"/>
            </a:xfrm>
            <a:prstGeom prst="rect">
              <a:avLst/>
            </a:prstGeom>
            <a:solidFill>
              <a:srgbClr val="12608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bin"/>
                <a:ea typeface="Cabin"/>
                <a:cs typeface="Cabin"/>
                <a:sym typeface="Cabin"/>
              </a:endParaRPr>
            </a:p>
          </p:txBody>
        </p:sp>
        <p:sp>
          <p:nvSpPr>
            <p:cNvPr id="581" name="Google Shape;581;p36"/>
            <p:cNvSpPr txBox="1"/>
            <p:nvPr/>
          </p:nvSpPr>
          <p:spPr>
            <a:xfrm>
              <a:off x="5437253" y="2513078"/>
              <a:ext cx="3589064" cy="215343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Arial"/>
                <a:buNone/>
              </a:pPr>
              <a:r>
                <a:rPr b="0" i="0" lang="en-US" sz="3000" u="none" cap="none" strike="noStrike">
                  <a:solidFill>
                    <a:schemeClr val="lt1"/>
                  </a:solidFill>
                  <a:latin typeface="Cabin"/>
                  <a:ea typeface="Cabin"/>
                  <a:cs typeface="Cabin"/>
                  <a:sym typeface="Cabin"/>
                </a:rPr>
                <a:t>Time frame</a:t>
              </a:r>
              <a:endParaRPr b="0" i="0" sz="1400" u="none" cap="none" strike="noStrike">
                <a:solidFill>
                  <a:srgbClr val="000000"/>
                </a:solidFill>
                <a:latin typeface="Cabin"/>
                <a:ea typeface="Cabin"/>
                <a:cs typeface="Cabin"/>
                <a:sym typeface="Cabin"/>
              </a:endParaRPr>
            </a:p>
            <a:p>
              <a:pPr indent="-228600" lvl="1" marL="228600" marR="0" rtl="0" algn="l">
                <a:lnSpc>
                  <a:spcPct val="90000"/>
                </a:lnSpc>
                <a:spcBef>
                  <a:spcPts val="1050"/>
                </a:spcBef>
                <a:spcAft>
                  <a:spcPts val="0"/>
                </a:spcAft>
                <a:buClr>
                  <a:schemeClr val="lt1"/>
                </a:buClr>
                <a:buSzPts val="2300"/>
                <a:buFont typeface="Cabin"/>
                <a:buChar char="•"/>
              </a:pPr>
              <a:r>
                <a:rPr b="0" i="0" lang="en-US" sz="2300" u="none" cap="none" strike="noStrike">
                  <a:solidFill>
                    <a:schemeClr val="lt1"/>
                  </a:solidFill>
                  <a:latin typeface="Cabin"/>
                  <a:ea typeface="Cabin"/>
                  <a:cs typeface="Cabin"/>
                  <a:sym typeface="Cabin"/>
                </a:rPr>
                <a:t>Apply by May 30</a:t>
              </a:r>
              <a:endParaRPr b="0" i="0" sz="1400" u="none" cap="none" strike="noStrike">
                <a:solidFill>
                  <a:srgbClr val="000000"/>
                </a:solidFill>
                <a:latin typeface="Cabin"/>
                <a:ea typeface="Cabin"/>
                <a:cs typeface="Cabin"/>
                <a:sym typeface="Cabin"/>
              </a:endParaRPr>
            </a:p>
            <a:p>
              <a:pPr indent="-228600" lvl="1" marL="228600" marR="0" rtl="0" algn="l">
                <a:lnSpc>
                  <a:spcPct val="90000"/>
                </a:lnSpc>
                <a:spcBef>
                  <a:spcPts val="345"/>
                </a:spcBef>
                <a:spcAft>
                  <a:spcPts val="0"/>
                </a:spcAft>
                <a:buClr>
                  <a:schemeClr val="lt1"/>
                </a:buClr>
                <a:buSzPts val="2300"/>
                <a:buFont typeface="Cabin"/>
                <a:buChar char="•"/>
              </a:pPr>
              <a:r>
                <a:rPr b="0" i="0" lang="en-US" sz="2300" u="none" cap="none" strike="noStrike">
                  <a:solidFill>
                    <a:schemeClr val="lt1"/>
                  </a:solidFill>
                  <a:latin typeface="Cabin"/>
                  <a:ea typeface="Cabin"/>
                  <a:cs typeface="Cabin"/>
                  <a:sym typeface="Cabin"/>
                </a:rPr>
                <a:t>Pairs notified in June – begin connecting once paired</a:t>
              </a:r>
              <a:endParaRPr b="0" i="0" sz="1400" u="none" cap="none" strike="noStrike">
                <a:solidFill>
                  <a:srgbClr val="000000"/>
                </a:solidFill>
                <a:latin typeface="Cabin"/>
                <a:ea typeface="Cabin"/>
                <a:cs typeface="Cabin"/>
                <a:sym typeface="Cabin"/>
              </a:endParaRPr>
            </a:p>
          </p:txBody>
        </p:sp>
      </p:grpSp>
      <p:pic>
        <p:nvPicPr>
          <p:cNvPr id="582" name="Google Shape;582;p36"/>
          <p:cNvPicPr preferRelativeResize="0"/>
          <p:nvPr/>
        </p:nvPicPr>
        <p:blipFill rotWithShape="1">
          <a:blip r:embed="rId3">
            <a:alphaModFix/>
          </a:blip>
          <a:srcRect b="0" l="0" r="0" t="0"/>
          <a:stretch/>
        </p:blipFill>
        <p:spPr>
          <a:xfrm>
            <a:off x="9406536" y="2746079"/>
            <a:ext cx="1365842" cy="1365842"/>
          </a:xfrm>
          <a:prstGeom prst="rect">
            <a:avLst/>
          </a:prstGeom>
          <a:noFill/>
          <a:ln>
            <a:noFill/>
          </a:ln>
        </p:spPr>
      </p:pic>
      <p:sp>
        <p:nvSpPr>
          <p:cNvPr id="583" name="Google Shape;583;p36"/>
          <p:cNvSpPr txBox="1"/>
          <p:nvPr/>
        </p:nvSpPr>
        <p:spPr>
          <a:xfrm>
            <a:off x="8149821" y="4336473"/>
            <a:ext cx="387927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Quattrocento Sans"/>
                <a:ea typeface="Quattrocento Sans"/>
                <a:cs typeface="Quattrocento Sans"/>
                <a:sym typeface="Quattrocento Sans"/>
              </a:rPr>
              <a:t>https://www.surveymonkey.com/r/ZWQ875H</a:t>
            </a:r>
            <a:endParaRPr/>
          </a:p>
        </p:txBody>
      </p:sp>
      <p:sp>
        <p:nvSpPr>
          <p:cNvPr id="584" name="Google Shape;584;p36"/>
          <p:cNvSpPr txBox="1"/>
          <p:nvPr/>
        </p:nvSpPr>
        <p:spPr>
          <a:xfrm>
            <a:off x="9008872" y="2057256"/>
            <a:ext cx="216116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Cabin"/>
                <a:ea typeface="Cabin"/>
                <a:cs typeface="Cabin"/>
                <a:sym typeface="Cabin"/>
              </a:rPr>
              <a:t>Sign up here!</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3" name="Shape 353"/>
        <p:cNvGrpSpPr/>
        <p:nvPr/>
      </p:nvGrpSpPr>
      <p:grpSpPr>
        <a:xfrm>
          <a:off x="0" y="0"/>
          <a:ext cx="0" cy="0"/>
          <a:chOff x="0" y="0"/>
          <a:chExt cx="0" cy="0"/>
        </a:xfrm>
      </p:grpSpPr>
      <p:sp>
        <p:nvSpPr>
          <p:cNvPr id="354" name="Google Shape;354;p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Wood human figure" id="355" name="Google Shape;355;p3"/>
          <p:cNvPicPr preferRelativeResize="0"/>
          <p:nvPr/>
        </p:nvPicPr>
        <p:blipFill rotWithShape="1">
          <a:blip r:embed="rId3">
            <a:alphaModFix amt="50000"/>
          </a:blip>
          <a:srcRect b="15730" l="0" r="0" t="0"/>
          <a:stretch/>
        </p:blipFill>
        <p:spPr>
          <a:xfrm>
            <a:off x="-3047" y="10"/>
            <a:ext cx="12191999" cy="6857990"/>
          </a:xfrm>
          <a:prstGeom prst="rect">
            <a:avLst/>
          </a:prstGeom>
          <a:noFill/>
          <a:ln>
            <a:noFill/>
          </a:ln>
        </p:spPr>
      </p:pic>
      <p:sp>
        <p:nvSpPr>
          <p:cNvPr id="356" name="Google Shape;356;p3"/>
          <p:cNvSpPr/>
          <p:nvPr/>
        </p:nvSpPr>
        <p:spPr>
          <a:xfrm>
            <a:off x="0" y="2207602"/>
            <a:ext cx="12191999" cy="3162146"/>
          </a:xfrm>
          <a:prstGeom prst="rect">
            <a:avLst/>
          </a:prstGeom>
          <a:gradFill>
            <a:gsLst>
              <a:gs pos="0">
                <a:srgbClr val="000000">
                  <a:alpha val="0"/>
                </a:srgbClr>
              </a:gs>
              <a:gs pos="25000">
                <a:srgbClr val="000000">
                  <a:alpha val="14509"/>
                </a:srgbClr>
              </a:gs>
              <a:gs pos="50000">
                <a:srgbClr val="000000">
                  <a:alpha val="29411"/>
                </a:srgbClr>
              </a:gs>
              <a:gs pos="75000">
                <a:srgbClr val="000000">
                  <a:alpha val="14509"/>
                </a:srgbClr>
              </a:gs>
              <a:gs pos="100000">
                <a:srgbClr val="000000">
                  <a:alpha val="0"/>
                </a:srgbClr>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7" name="Google Shape;357;p3"/>
          <p:cNvSpPr txBox="1"/>
          <p:nvPr>
            <p:ph type="title"/>
          </p:nvPr>
        </p:nvSpPr>
        <p:spPr>
          <a:xfrm>
            <a:off x="1097280" y="563294"/>
            <a:ext cx="10058400" cy="3574778"/>
          </a:xfrm>
          <a:prstGeom prst="rect">
            <a:avLst/>
          </a:prstGeom>
          <a:noFill/>
          <a:ln>
            <a:noFill/>
          </a:ln>
          <a:effectLst>
            <a:outerShdw blurRad="50800" rotWithShape="0" algn="tl" dir="2700000" dist="38100">
              <a:srgbClr val="000000">
                <a:alpha val="40000"/>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7200"/>
              <a:buFont typeface="Play"/>
              <a:buNone/>
            </a:pPr>
            <a:r>
              <a:rPr lang="en-US" sz="7200">
                <a:solidFill>
                  <a:srgbClr val="FFFFFF"/>
                </a:solidFill>
                <a:latin typeface="Cabin"/>
                <a:ea typeface="Cabin"/>
                <a:cs typeface="Cabin"/>
                <a:sym typeface="Cabin"/>
              </a:rPr>
              <a:t>What is mentorship?</a:t>
            </a:r>
            <a:endParaRPr>
              <a:latin typeface="Cabin"/>
              <a:ea typeface="Cabin"/>
              <a:cs typeface="Cabin"/>
              <a:sym typeface="Cabin"/>
            </a:endParaRPr>
          </a:p>
        </p:txBody>
      </p:sp>
      <p:sp>
        <p:nvSpPr>
          <p:cNvPr id="358" name="Google Shape;358;p3"/>
          <p:cNvSpPr txBox="1"/>
          <p:nvPr>
            <p:ph idx="1" type="body"/>
          </p:nvPr>
        </p:nvSpPr>
        <p:spPr>
          <a:xfrm>
            <a:off x="1100051" y="4309787"/>
            <a:ext cx="10058400" cy="128270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None/>
            </a:pPr>
            <a:r>
              <a:rPr lang="en-US" sz="4000">
                <a:solidFill>
                  <a:srgbClr val="FFFFFF"/>
                </a:solidFill>
                <a:latin typeface="Cabin"/>
                <a:ea typeface="Cabin"/>
                <a:cs typeface="Cabin"/>
                <a:sym typeface="Cabin"/>
              </a:rPr>
              <a:t>Please type a few words in the chat to describe “mentorship”</a:t>
            </a:r>
            <a:endParaRPr>
              <a:latin typeface="Cabin"/>
              <a:ea typeface="Cabin"/>
              <a:cs typeface="Cabin"/>
              <a:sym typeface="Cabi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grpSp>
        <p:nvGrpSpPr>
          <p:cNvPr id="590" name="Google Shape;590;p37"/>
          <p:cNvGrpSpPr/>
          <p:nvPr/>
        </p:nvGrpSpPr>
        <p:grpSpPr>
          <a:xfrm>
            <a:off x="3951077" y="1104285"/>
            <a:ext cx="4381888" cy="4484528"/>
            <a:chOff x="3789363" y="966788"/>
            <a:chExt cx="4608513" cy="4716463"/>
          </a:xfrm>
        </p:grpSpPr>
        <p:sp>
          <p:nvSpPr>
            <p:cNvPr id="591" name="Google Shape;591;p37"/>
            <p:cNvSpPr/>
            <p:nvPr/>
          </p:nvSpPr>
          <p:spPr>
            <a:xfrm>
              <a:off x="6099176" y="1868488"/>
              <a:ext cx="36513" cy="19050"/>
            </a:xfrm>
            <a:custGeom>
              <a:rect b="b" l="l" r="r" t="t"/>
              <a:pathLst>
                <a:path extrusionOk="0" h="17" w="31">
                  <a:moveTo>
                    <a:pt x="0" y="17"/>
                  </a:moveTo>
                  <a:cubicBezTo>
                    <a:pt x="0" y="17"/>
                    <a:pt x="6" y="14"/>
                    <a:pt x="21" y="6"/>
                  </a:cubicBezTo>
                  <a:cubicBezTo>
                    <a:pt x="27" y="2"/>
                    <a:pt x="30" y="1"/>
                    <a:pt x="31" y="0"/>
                  </a:cubicBezTo>
                  <a:cubicBezTo>
                    <a:pt x="29" y="1"/>
                    <a:pt x="1" y="17"/>
                    <a:pt x="0" y="17"/>
                  </a:cubicBezTo>
                  <a:close/>
                </a:path>
              </a:pathLst>
            </a:custGeom>
            <a:solidFill>
              <a:srgbClr val="45737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592" name="Google Shape;592;p37"/>
            <p:cNvGrpSpPr/>
            <p:nvPr/>
          </p:nvGrpSpPr>
          <p:grpSpPr>
            <a:xfrm>
              <a:off x="5145088" y="966788"/>
              <a:ext cx="2692401" cy="2822575"/>
              <a:chOff x="5145088" y="966788"/>
              <a:chExt cx="2692401" cy="2822575"/>
            </a:xfrm>
          </p:grpSpPr>
          <p:sp>
            <p:nvSpPr>
              <p:cNvPr id="593" name="Google Shape;593;p37"/>
              <p:cNvSpPr/>
              <p:nvPr/>
            </p:nvSpPr>
            <p:spPr>
              <a:xfrm>
                <a:off x="5145088" y="966788"/>
                <a:ext cx="1100138" cy="1195388"/>
              </a:xfrm>
              <a:custGeom>
                <a:rect b="b" l="l" r="r" t="t"/>
                <a:pathLst>
                  <a:path extrusionOk="0" h="1035" w="951">
                    <a:moveTo>
                      <a:pt x="471" y="888"/>
                    </a:moveTo>
                    <a:cubicBezTo>
                      <a:pt x="471" y="888"/>
                      <a:pt x="471" y="888"/>
                      <a:pt x="471" y="888"/>
                    </a:cubicBezTo>
                    <a:cubicBezTo>
                      <a:pt x="513" y="940"/>
                      <a:pt x="561" y="988"/>
                      <a:pt x="609" y="1035"/>
                    </a:cubicBezTo>
                    <a:cubicBezTo>
                      <a:pt x="654" y="897"/>
                      <a:pt x="781" y="821"/>
                      <a:pt x="846" y="786"/>
                    </a:cubicBezTo>
                    <a:cubicBezTo>
                      <a:pt x="831" y="794"/>
                      <a:pt x="825" y="797"/>
                      <a:pt x="825" y="797"/>
                    </a:cubicBezTo>
                    <a:cubicBezTo>
                      <a:pt x="825" y="798"/>
                      <a:pt x="825" y="798"/>
                      <a:pt x="825" y="797"/>
                    </a:cubicBezTo>
                    <a:cubicBezTo>
                      <a:pt x="826" y="797"/>
                      <a:pt x="854" y="781"/>
                      <a:pt x="856" y="780"/>
                    </a:cubicBezTo>
                    <a:cubicBezTo>
                      <a:pt x="856" y="780"/>
                      <a:pt x="856" y="780"/>
                      <a:pt x="856" y="780"/>
                    </a:cubicBezTo>
                    <a:cubicBezTo>
                      <a:pt x="855" y="781"/>
                      <a:pt x="852" y="782"/>
                      <a:pt x="846" y="786"/>
                    </a:cubicBezTo>
                    <a:cubicBezTo>
                      <a:pt x="889" y="762"/>
                      <a:pt x="923" y="753"/>
                      <a:pt x="951" y="753"/>
                    </a:cubicBezTo>
                    <a:cubicBezTo>
                      <a:pt x="918" y="718"/>
                      <a:pt x="885" y="683"/>
                      <a:pt x="857" y="644"/>
                    </a:cubicBezTo>
                    <a:cubicBezTo>
                      <a:pt x="827" y="602"/>
                      <a:pt x="800" y="558"/>
                      <a:pt x="773" y="513"/>
                    </a:cubicBezTo>
                    <a:cubicBezTo>
                      <a:pt x="717" y="419"/>
                      <a:pt x="664" y="322"/>
                      <a:pt x="612" y="225"/>
                    </a:cubicBezTo>
                    <a:cubicBezTo>
                      <a:pt x="572" y="150"/>
                      <a:pt x="533" y="75"/>
                      <a:pt x="495" y="0"/>
                    </a:cubicBezTo>
                    <a:cubicBezTo>
                      <a:pt x="321" y="38"/>
                      <a:pt x="155" y="97"/>
                      <a:pt x="0" y="174"/>
                    </a:cubicBezTo>
                    <a:cubicBezTo>
                      <a:pt x="100" y="336"/>
                      <a:pt x="201" y="497"/>
                      <a:pt x="306" y="655"/>
                    </a:cubicBezTo>
                    <a:cubicBezTo>
                      <a:pt x="359" y="734"/>
                      <a:pt x="411" y="815"/>
                      <a:pt x="471" y="888"/>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94" name="Google Shape;594;p37"/>
              <p:cNvSpPr/>
              <p:nvPr/>
            </p:nvSpPr>
            <p:spPr>
              <a:xfrm>
                <a:off x="6508751" y="2503488"/>
                <a:ext cx="1328738" cy="1285875"/>
              </a:xfrm>
              <a:custGeom>
                <a:rect b="b" l="l" r="r" t="t"/>
                <a:pathLst>
                  <a:path extrusionOk="0" h="1114" w="1147">
                    <a:moveTo>
                      <a:pt x="327" y="84"/>
                    </a:moveTo>
                    <a:cubicBezTo>
                      <a:pt x="167" y="154"/>
                      <a:pt x="167" y="154"/>
                      <a:pt x="167" y="154"/>
                    </a:cubicBezTo>
                    <a:cubicBezTo>
                      <a:pt x="69" y="198"/>
                      <a:pt x="69" y="198"/>
                      <a:pt x="69" y="198"/>
                    </a:cubicBezTo>
                    <a:cubicBezTo>
                      <a:pt x="0" y="228"/>
                      <a:pt x="0" y="228"/>
                      <a:pt x="0" y="228"/>
                    </a:cubicBezTo>
                    <a:cubicBezTo>
                      <a:pt x="78" y="297"/>
                      <a:pt x="156" y="366"/>
                      <a:pt x="234" y="434"/>
                    </a:cubicBezTo>
                    <a:cubicBezTo>
                      <a:pt x="185" y="540"/>
                      <a:pt x="201" y="678"/>
                      <a:pt x="292" y="763"/>
                    </a:cubicBezTo>
                    <a:cubicBezTo>
                      <a:pt x="339" y="806"/>
                      <a:pt x="339" y="806"/>
                      <a:pt x="339" y="806"/>
                    </a:cubicBezTo>
                    <a:cubicBezTo>
                      <a:pt x="426" y="887"/>
                      <a:pt x="426" y="887"/>
                      <a:pt x="426" y="887"/>
                    </a:cubicBezTo>
                    <a:cubicBezTo>
                      <a:pt x="505" y="960"/>
                      <a:pt x="505" y="960"/>
                      <a:pt x="505" y="960"/>
                    </a:cubicBezTo>
                    <a:cubicBezTo>
                      <a:pt x="633" y="1079"/>
                      <a:pt x="633" y="1079"/>
                      <a:pt x="633" y="1079"/>
                    </a:cubicBezTo>
                    <a:cubicBezTo>
                      <a:pt x="667" y="1110"/>
                      <a:pt x="724" y="1114"/>
                      <a:pt x="764" y="1095"/>
                    </a:cubicBezTo>
                    <a:cubicBezTo>
                      <a:pt x="782" y="1087"/>
                      <a:pt x="796" y="1075"/>
                      <a:pt x="800" y="1055"/>
                    </a:cubicBezTo>
                    <a:cubicBezTo>
                      <a:pt x="804" y="1038"/>
                      <a:pt x="802" y="1020"/>
                      <a:pt x="803" y="1002"/>
                    </a:cubicBezTo>
                    <a:cubicBezTo>
                      <a:pt x="804" y="988"/>
                      <a:pt x="806" y="979"/>
                      <a:pt x="820" y="974"/>
                    </a:cubicBezTo>
                    <a:cubicBezTo>
                      <a:pt x="836" y="969"/>
                      <a:pt x="853" y="966"/>
                      <a:pt x="869" y="960"/>
                    </a:cubicBezTo>
                    <a:cubicBezTo>
                      <a:pt x="888" y="952"/>
                      <a:pt x="909" y="939"/>
                      <a:pt x="915" y="919"/>
                    </a:cubicBezTo>
                    <a:cubicBezTo>
                      <a:pt x="921" y="900"/>
                      <a:pt x="917" y="879"/>
                      <a:pt x="919" y="860"/>
                    </a:cubicBezTo>
                    <a:cubicBezTo>
                      <a:pt x="923" y="815"/>
                      <a:pt x="973" y="825"/>
                      <a:pt x="1004" y="810"/>
                    </a:cubicBezTo>
                    <a:cubicBezTo>
                      <a:pt x="1021" y="802"/>
                      <a:pt x="1033" y="789"/>
                      <a:pt x="1036" y="769"/>
                    </a:cubicBezTo>
                    <a:cubicBezTo>
                      <a:pt x="1040" y="752"/>
                      <a:pt x="1039" y="734"/>
                      <a:pt x="1039" y="716"/>
                    </a:cubicBezTo>
                    <a:cubicBezTo>
                      <a:pt x="1040" y="704"/>
                      <a:pt x="1039" y="688"/>
                      <a:pt x="1050" y="681"/>
                    </a:cubicBezTo>
                    <a:cubicBezTo>
                      <a:pt x="1062" y="673"/>
                      <a:pt x="1078" y="674"/>
                      <a:pt x="1090" y="669"/>
                    </a:cubicBezTo>
                    <a:cubicBezTo>
                      <a:pt x="1132" y="651"/>
                      <a:pt x="1147" y="609"/>
                      <a:pt x="1137" y="567"/>
                    </a:cubicBezTo>
                    <a:cubicBezTo>
                      <a:pt x="1131" y="543"/>
                      <a:pt x="1119" y="518"/>
                      <a:pt x="1101" y="502"/>
                    </a:cubicBezTo>
                    <a:cubicBezTo>
                      <a:pt x="1018" y="425"/>
                      <a:pt x="1018" y="425"/>
                      <a:pt x="1018" y="425"/>
                    </a:cubicBezTo>
                    <a:cubicBezTo>
                      <a:pt x="1058" y="421"/>
                      <a:pt x="1052" y="373"/>
                      <a:pt x="1041" y="346"/>
                    </a:cubicBezTo>
                    <a:cubicBezTo>
                      <a:pt x="1026" y="309"/>
                      <a:pt x="999" y="277"/>
                      <a:pt x="972" y="249"/>
                    </a:cubicBezTo>
                    <a:cubicBezTo>
                      <a:pt x="913" y="187"/>
                      <a:pt x="839" y="139"/>
                      <a:pt x="757" y="117"/>
                    </a:cubicBezTo>
                    <a:cubicBezTo>
                      <a:pt x="734" y="111"/>
                      <a:pt x="711" y="107"/>
                      <a:pt x="687" y="105"/>
                    </a:cubicBezTo>
                    <a:cubicBezTo>
                      <a:pt x="688" y="104"/>
                      <a:pt x="689" y="103"/>
                      <a:pt x="689" y="102"/>
                    </a:cubicBezTo>
                    <a:cubicBezTo>
                      <a:pt x="640" y="100"/>
                      <a:pt x="589" y="108"/>
                      <a:pt x="538" y="128"/>
                    </a:cubicBezTo>
                    <a:cubicBezTo>
                      <a:pt x="538" y="128"/>
                      <a:pt x="528" y="119"/>
                      <a:pt x="510" y="104"/>
                    </a:cubicBezTo>
                    <a:cubicBezTo>
                      <a:pt x="510" y="104"/>
                      <a:pt x="510" y="104"/>
                      <a:pt x="510" y="104"/>
                    </a:cubicBezTo>
                    <a:cubicBezTo>
                      <a:pt x="484" y="82"/>
                      <a:pt x="442" y="46"/>
                      <a:pt x="390" y="0"/>
                    </a:cubicBezTo>
                    <a:cubicBezTo>
                      <a:pt x="382" y="36"/>
                      <a:pt x="358" y="70"/>
                      <a:pt x="327" y="84"/>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sp>
          <p:nvSpPr>
            <p:cNvPr id="595" name="Google Shape;595;p37"/>
            <p:cNvSpPr/>
            <p:nvPr/>
          </p:nvSpPr>
          <p:spPr>
            <a:xfrm>
              <a:off x="5167313" y="4508500"/>
              <a:ext cx="11113" cy="12700"/>
            </a:xfrm>
            <a:custGeom>
              <a:rect b="b" l="l" r="r" t="t"/>
              <a:pathLst>
                <a:path extrusionOk="0" h="12" w="9">
                  <a:moveTo>
                    <a:pt x="9" y="2"/>
                  </a:moveTo>
                  <a:cubicBezTo>
                    <a:pt x="0" y="0"/>
                    <a:pt x="0" y="0"/>
                    <a:pt x="0" y="0"/>
                  </a:cubicBezTo>
                  <a:cubicBezTo>
                    <a:pt x="0" y="4"/>
                    <a:pt x="0" y="8"/>
                    <a:pt x="0" y="12"/>
                  </a:cubicBezTo>
                  <a:cubicBezTo>
                    <a:pt x="3" y="8"/>
                    <a:pt x="6" y="5"/>
                    <a:pt x="9" y="2"/>
                  </a:cubicBezTo>
                  <a:close/>
                </a:path>
              </a:pathLst>
            </a:custGeom>
            <a:solidFill>
              <a:srgbClr val="EA71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596" name="Google Shape;596;p37"/>
            <p:cNvGrpSpPr/>
            <p:nvPr/>
          </p:nvGrpSpPr>
          <p:grpSpPr>
            <a:xfrm>
              <a:off x="3789363" y="1825625"/>
              <a:ext cx="3178175" cy="1651001"/>
              <a:chOff x="3789363" y="1825625"/>
              <a:chExt cx="3178175" cy="1651001"/>
            </a:xfrm>
          </p:grpSpPr>
          <p:sp>
            <p:nvSpPr>
              <p:cNvPr id="597" name="Google Shape;597;p37"/>
              <p:cNvSpPr/>
              <p:nvPr/>
            </p:nvSpPr>
            <p:spPr>
              <a:xfrm>
                <a:off x="5726113" y="1825625"/>
                <a:ext cx="1241425" cy="1049338"/>
              </a:xfrm>
              <a:custGeom>
                <a:rect b="b" l="l" r="r" t="t"/>
                <a:pathLst>
                  <a:path extrusionOk="0" h="908" w="1071">
                    <a:moveTo>
                      <a:pt x="45" y="668"/>
                    </a:moveTo>
                    <a:cubicBezTo>
                      <a:pt x="52" y="775"/>
                      <a:pt x="52" y="775"/>
                      <a:pt x="52" y="775"/>
                    </a:cubicBezTo>
                    <a:cubicBezTo>
                      <a:pt x="58" y="872"/>
                      <a:pt x="58" y="872"/>
                      <a:pt x="58" y="872"/>
                    </a:cubicBezTo>
                    <a:cubicBezTo>
                      <a:pt x="174" y="817"/>
                      <a:pt x="252" y="780"/>
                      <a:pt x="252" y="780"/>
                    </a:cubicBezTo>
                    <a:cubicBezTo>
                      <a:pt x="329" y="867"/>
                      <a:pt x="462" y="908"/>
                      <a:pt x="576" y="857"/>
                    </a:cubicBezTo>
                    <a:cubicBezTo>
                      <a:pt x="675" y="814"/>
                      <a:pt x="675" y="814"/>
                      <a:pt x="675" y="814"/>
                    </a:cubicBezTo>
                    <a:cubicBezTo>
                      <a:pt x="744" y="784"/>
                      <a:pt x="744" y="784"/>
                      <a:pt x="744" y="784"/>
                    </a:cubicBezTo>
                    <a:cubicBezTo>
                      <a:pt x="842" y="740"/>
                      <a:pt x="842" y="740"/>
                      <a:pt x="842" y="740"/>
                    </a:cubicBezTo>
                    <a:cubicBezTo>
                      <a:pt x="1002" y="670"/>
                      <a:pt x="1002" y="670"/>
                      <a:pt x="1002" y="670"/>
                    </a:cubicBezTo>
                    <a:cubicBezTo>
                      <a:pt x="1044" y="651"/>
                      <a:pt x="1071" y="599"/>
                      <a:pt x="1068" y="554"/>
                    </a:cubicBezTo>
                    <a:cubicBezTo>
                      <a:pt x="1067" y="533"/>
                      <a:pt x="1061" y="516"/>
                      <a:pt x="1043" y="505"/>
                    </a:cubicBezTo>
                    <a:cubicBezTo>
                      <a:pt x="1029" y="496"/>
                      <a:pt x="1013" y="491"/>
                      <a:pt x="998" y="483"/>
                    </a:cubicBezTo>
                    <a:cubicBezTo>
                      <a:pt x="985" y="477"/>
                      <a:pt x="979" y="471"/>
                      <a:pt x="980" y="456"/>
                    </a:cubicBezTo>
                    <a:cubicBezTo>
                      <a:pt x="982" y="434"/>
                      <a:pt x="988" y="413"/>
                      <a:pt x="985" y="391"/>
                    </a:cubicBezTo>
                    <a:cubicBezTo>
                      <a:pt x="983" y="369"/>
                      <a:pt x="975" y="351"/>
                      <a:pt x="956" y="340"/>
                    </a:cubicBezTo>
                    <a:cubicBezTo>
                      <a:pt x="941" y="332"/>
                      <a:pt x="925" y="328"/>
                      <a:pt x="911" y="319"/>
                    </a:cubicBezTo>
                    <a:cubicBezTo>
                      <a:pt x="874" y="296"/>
                      <a:pt x="906" y="250"/>
                      <a:pt x="902" y="217"/>
                    </a:cubicBezTo>
                    <a:cubicBezTo>
                      <a:pt x="897" y="178"/>
                      <a:pt x="859" y="167"/>
                      <a:pt x="828" y="152"/>
                    </a:cubicBezTo>
                    <a:cubicBezTo>
                      <a:pt x="818" y="147"/>
                      <a:pt x="804" y="142"/>
                      <a:pt x="802" y="129"/>
                    </a:cubicBezTo>
                    <a:cubicBezTo>
                      <a:pt x="800" y="117"/>
                      <a:pt x="807" y="103"/>
                      <a:pt x="807" y="91"/>
                    </a:cubicBezTo>
                    <a:cubicBezTo>
                      <a:pt x="809" y="50"/>
                      <a:pt x="782" y="18"/>
                      <a:pt x="744" y="8"/>
                    </a:cubicBezTo>
                    <a:cubicBezTo>
                      <a:pt x="717" y="0"/>
                      <a:pt x="684" y="0"/>
                      <a:pt x="658" y="12"/>
                    </a:cubicBezTo>
                    <a:cubicBezTo>
                      <a:pt x="520" y="72"/>
                      <a:pt x="520" y="72"/>
                      <a:pt x="520" y="72"/>
                    </a:cubicBezTo>
                    <a:cubicBezTo>
                      <a:pt x="530" y="40"/>
                      <a:pt x="497" y="16"/>
                      <a:pt x="469" y="10"/>
                    </a:cubicBezTo>
                    <a:cubicBezTo>
                      <a:pt x="425" y="2"/>
                      <a:pt x="379" y="22"/>
                      <a:pt x="341" y="43"/>
                    </a:cubicBezTo>
                    <a:cubicBezTo>
                      <a:pt x="281" y="76"/>
                      <a:pt x="223" y="116"/>
                      <a:pt x="177" y="169"/>
                    </a:cubicBezTo>
                    <a:cubicBezTo>
                      <a:pt x="125" y="228"/>
                      <a:pt x="93" y="301"/>
                      <a:pt x="91" y="380"/>
                    </a:cubicBezTo>
                    <a:cubicBezTo>
                      <a:pt x="91" y="380"/>
                      <a:pt x="57" y="397"/>
                      <a:pt x="0" y="424"/>
                    </a:cubicBezTo>
                    <a:cubicBezTo>
                      <a:pt x="19" y="443"/>
                      <a:pt x="32" y="469"/>
                      <a:pt x="34" y="494"/>
                    </a:cubicBezTo>
                    <a:lnTo>
                      <a:pt x="45" y="668"/>
                    </a:lnTo>
                    <a:close/>
                  </a:path>
                </a:pathLst>
              </a:custGeom>
              <a:solidFill>
                <a:schemeClr val="accent4"/>
              </a:soli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98" name="Google Shape;598;p37"/>
              <p:cNvSpPr/>
              <p:nvPr/>
            </p:nvSpPr>
            <p:spPr>
              <a:xfrm>
                <a:off x="3789363" y="2716213"/>
                <a:ext cx="1174750" cy="760413"/>
              </a:xfrm>
              <a:custGeom>
                <a:rect b="b" l="l" r="r" t="t"/>
                <a:pathLst>
                  <a:path extrusionOk="0" h="658" w="1014">
                    <a:moveTo>
                      <a:pt x="756" y="522"/>
                    </a:moveTo>
                    <a:cubicBezTo>
                      <a:pt x="842" y="498"/>
                      <a:pt x="925" y="461"/>
                      <a:pt x="1008" y="427"/>
                    </a:cubicBezTo>
                    <a:cubicBezTo>
                      <a:pt x="1010" y="426"/>
                      <a:pt x="1012" y="425"/>
                      <a:pt x="1014" y="424"/>
                    </a:cubicBezTo>
                    <a:cubicBezTo>
                      <a:pt x="929" y="365"/>
                      <a:pt x="911" y="289"/>
                      <a:pt x="891" y="126"/>
                    </a:cubicBezTo>
                    <a:cubicBezTo>
                      <a:pt x="895" y="159"/>
                      <a:pt x="905" y="245"/>
                      <a:pt x="891" y="126"/>
                    </a:cubicBezTo>
                    <a:cubicBezTo>
                      <a:pt x="889" y="110"/>
                      <a:pt x="889" y="114"/>
                      <a:pt x="891" y="125"/>
                    </a:cubicBezTo>
                    <a:cubicBezTo>
                      <a:pt x="883" y="66"/>
                      <a:pt x="887" y="26"/>
                      <a:pt x="895" y="0"/>
                    </a:cubicBezTo>
                    <a:cubicBezTo>
                      <a:pt x="816" y="31"/>
                      <a:pt x="736" y="62"/>
                      <a:pt x="652" y="78"/>
                    </a:cubicBezTo>
                    <a:cubicBezTo>
                      <a:pt x="569" y="94"/>
                      <a:pt x="485" y="104"/>
                      <a:pt x="402" y="112"/>
                    </a:cubicBezTo>
                    <a:cubicBezTo>
                      <a:pt x="281" y="125"/>
                      <a:pt x="161" y="135"/>
                      <a:pt x="40" y="143"/>
                    </a:cubicBezTo>
                    <a:cubicBezTo>
                      <a:pt x="14" y="275"/>
                      <a:pt x="0" y="411"/>
                      <a:pt x="0" y="551"/>
                    </a:cubicBezTo>
                    <a:cubicBezTo>
                      <a:pt x="0" y="587"/>
                      <a:pt x="1" y="623"/>
                      <a:pt x="3" y="658"/>
                    </a:cubicBezTo>
                    <a:cubicBezTo>
                      <a:pt x="186" y="631"/>
                      <a:pt x="369" y="603"/>
                      <a:pt x="550" y="568"/>
                    </a:cubicBezTo>
                    <a:cubicBezTo>
                      <a:pt x="619" y="555"/>
                      <a:pt x="688" y="542"/>
                      <a:pt x="756" y="522"/>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sp>
          <p:nvSpPr>
            <p:cNvPr id="599" name="Google Shape;599;p37"/>
            <p:cNvSpPr/>
            <p:nvPr/>
          </p:nvSpPr>
          <p:spPr>
            <a:xfrm>
              <a:off x="4821238" y="2860675"/>
              <a:ext cx="0" cy="1588"/>
            </a:xfrm>
            <a:custGeom>
              <a:rect b="b" l="l" r="r" t="t"/>
              <a:pathLst>
                <a:path extrusionOk="0" h="1" w="120000">
                  <a:moveTo>
                    <a:pt x="0" y="1"/>
                  </a:moveTo>
                  <a:cubicBezTo>
                    <a:pt x="0" y="1"/>
                    <a:pt x="0" y="1"/>
                    <a:pt x="0" y="0"/>
                  </a:cubicBezTo>
                  <a:cubicBezTo>
                    <a:pt x="0" y="1"/>
                    <a:pt x="0" y="1"/>
                    <a:pt x="0" y="1"/>
                  </a:cubicBezTo>
                  <a:cubicBezTo>
                    <a:pt x="0" y="1"/>
                    <a:pt x="0" y="1"/>
                    <a:pt x="0" y="1"/>
                  </a:cubicBezTo>
                  <a:close/>
                </a:path>
              </a:pathLst>
            </a:custGeom>
            <a:solidFill>
              <a:srgbClr val="B3B3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600" name="Google Shape;600;p37"/>
            <p:cNvSpPr/>
            <p:nvPr/>
          </p:nvSpPr>
          <p:spPr>
            <a:xfrm>
              <a:off x="7593013" y="2749550"/>
              <a:ext cx="0" cy="1588"/>
            </a:xfrm>
            <a:custGeom>
              <a:rect b="b" l="l" r="r" t="t"/>
              <a:pathLst>
                <a:path extrusionOk="0" h="2" w="1">
                  <a:moveTo>
                    <a:pt x="0" y="2"/>
                  </a:moveTo>
                  <a:cubicBezTo>
                    <a:pt x="0" y="1"/>
                    <a:pt x="0" y="0"/>
                    <a:pt x="0" y="2"/>
                  </a:cubicBezTo>
                  <a:close/>
                </a:path>
              </a:pathLst>
            </a:custGeom>
            <a:solidFill>
              <a:srgbClr val="FFC81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601" name="Google Shape;601;p37"/>
            <p:cNvSpPr/>
            <p:nvPr/>
          </p:nvSpPr>
          <p:spPr>
            <a:xfrm>
              <a:off x="7626351" y="2782888"/>
              <a:ext cx="1588" cy="0"/>
            </a:xfrm>
            <a:custGeom>
              <a:rect b="b" l="l" r="r" t="t"/>
              <a:pathLst>
                <a:path extrusionOk="0" h="1" w="1">
                  <a:moveTo>
                    <a:pt x="0" y="0"/>
                  </a:moveTo>
                  <a:cubicBezTo>
                    <a:pt x="1" y="0"/>
                    <a:pt x="1" y="0"/>
                    <a:pt x="1" y="0"/>
                  </a:cubicBezTo>
                  <a:cubicBezTo>
                    <a:pt x="1" y="0"/>
                    <a:pt x="1" y="0"/>
                    <a:pt x="0" y="0"/>
                  </a:cubicBezTo>
                  <a:close/>
                </a:path>
              </a:pathLst>
            </a:custGeom>
            <a:solidFill>
              <a:srgbClr val="FFC81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602" name="Google Shape;602;p37"/>
            <p:cNvSpPr/>
            <p:nvPr/>
          </p:nvSpPr>
          <p:spPr>
            <a:xfrm>
              <a:off x="7631113" y="2786063"/>
              <a:ext cx="1588" cy="1588"/>
            </a:xfrm>
            <a:prstGeom prst="rect">
              <a:avLst/>
            </a:prstGeom>
            <a:solidFill>
              <a:srgbClr val="FFC81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603" name="Google Shape;603;p37"/>
            <p:cNvGrpSpPr/>
            <p:nvPr/>
          </p:nvGrpSpPr>
          <p:grpSpPr>
            <a:xfrm>
              <a:off x="6116638" y="1708150"/>
              <a:ext cx="2281238" cy="3171826"/>
              <a:chOff x="6116638" y="1708150"/>
              <a:chExt cx="2281238" cy="3171826"/>
            </a:xfrm>
          </p:grpSpPr>
          <p:sp>
            <p:nvSpPr>
              <p:cNvPr id="604" name="Google Shape;604;p37"/>
              <p:cNvSpPr/>
              <p:nvPr/>
            </p:nvSpPr>
            <p:spPr>
              <a:xfrm>
                <a:off x="6116638" y="3433763"/>
                <a:ext cx="1173163" cy="1446213"/>
              </a:xfrm>
              <a:custGeom>
                <a:rect b="b" l="l" r="r" t="t"/>
                <a:pathLst>
                  <a:path extrusionOk="0" h="1252" w="1013">
                    <a:moveTo>
                      <a:pt x="929" y="951"/>
                    </a:moveTo>
                    <a:cubicBezTo>
                      <a:pt x="945" y="886"/>
                      <a:pt x="966" y="824"/>
                      <a:pt x="971" y="757"/>
                    </a:cubicBezTo>
                    <a:cubicBezTo>
                      <a:pt x="976" y="676"/>
                      <a:pt x="956" y="595"/>
                      <a:pt x="905" y="530"/>
                    </a:cubicBezTo>
                    <a:cubicBezTo>
                      <a:pt x="905" y="530"/>
                      <a:pt x="949" y="432"/>
                      <a:pt x="1013" y="295"/>
                    </a:cubicBezTo>
                    <a:cubicBezTo>
                      <a:pt x="997" y="291"/>
                      <a:pt x="983" y="283"/>
                      <a:pt x="971" y="273"/>
                    </a:cubicBezTo>
                    <a:cubicBezTo>
                      <a:pt x="843" y="154"/>
                      <a:pt x="843" y="154"/>
                      <a:pt x="843" y="154"/>
                    </a:cubicBezTo>
                    <a:cubicBezTo>
                      <a:pt x="764" y="81"/>
                      <a:pt x="764" y="81"/>
                      <a:pt x="764" y="81"/>
                    </a:cubicBezTo>
                    <a:cubicBezTo>
                      <a:pt x="677" y="0"/>
                      <a:pt x="677" y="0"/>
                      <a:pt x="677" y="0"/>
                    </a:cubicBezTo>
                    <a:cubicBezTo>
                      <a:pt x="590" y="185"/>
                      <a:pt x="526" y="326"/>
                      <a:pt x="526" y="326"/>
                    </a:cubicBezTo>
                    <a:cubicBezTo>
                      <a:pt x="410" y="308"/>
                      <a:pt x="282" y="362"/>
                      <a:pt x="227" y="474"/>
                    </a:cubicBezTo>
                    <a:cubicBezTo>
                      <a:pt x="200" y="529"/>
                      <a:pt x="200" y="529"/>
                      <a:pt x="200" y="529"/>
                    </a:cubicBezTo>
                    <a:cubicBezTo>
                      <a:pt x="146" y="638"/>
                      <a:pt x="146" y="638"/>
                      <a:pt x="146" y="638"/>
                    </a:cubicBezTo>
                    <a:cubicBezTo>
                      <a:pt x="98" y="734"/>
                      <a:pt x="98" y="734"/>
                      <a:pt x="98" y="734"/>
                    </a:cubicBezTo>
                    <a:cubicBezTo>
                      <a:pt x="20" y="891"/>
                      <a:pt x="20" y="891"/>
                      <a:pt x="20" y="891"/>
                    </a:cubicBezTo>
                    <a:cubicBezTo>
                      <a:pt x="0" y="932"/>
                      <a:pt x="12" y="988"/>
                      <a:pt x="42" y="1021"/>
                    </a:cubicBezTo>
                    <a:cubicBezTo>
                      <a:pt x="55" y="1035"/>
                      <a:pt x="71" y="1046"/>
                      <a:pt x="91" y="1044"/>
                    </a:cubicBezTo>
                    <a:cubicBezTo>
                      <a:pt x="109" y="1042"/>
                      <a:pt x="126" y="1035"/>
                      <a:pt x="144" y="1031"/>
                    </a:cubicBezTo>
                    <a:cubicBezTo>
                      <a:pt x="157" y="1028"/>
                      <a:pt x="165" y="1029"/>
                      <a:pt x="173" y="1040"/>
                    </a:cubicBezTo>
                    <a:cubicBezTo>
                      <a:pt x="183" y="1053"/>
                      <a:pt x="189" y="1067"/>
                      <a:pt x="199" y="1080"/>
                    </a:cubicBezTo>
                    <a:cubicBezTo>
                      <a:pt x="211" y="1095"/>
                      <a:pt x="227" y="1112"/>
                      <a:pt x="247" y="1115"/>
                    </a:cubicBezTo>
                    <a:cubicBezTo>
                      <a:pt x="267" y="1118"/>
                      <a:pt x="286" y="1109"/>
                      <a:pt x="304" y="1104"/>
                    </a:cubicBezTo>
                    <a:cubicBezTo>
                      <a:pt x="321" y="1100"/>
                      <a:pt x="337" y="1100"/>
                      <a:pt x="349" y="1114"/>
                    </a:cubicBezTo>
                    <a:cubicBezTo>
                      <a:pt x="360" y="1127"/>
                      <a:pt x="365" y="1144"/>
                      <a:pt x="373" y="1158"/>
                    </a:cubicBezTo>
                    <a:cubicBezTo>
                      <a:pt x="383" y="1173"/>
                      <a:pt x="397" y="1187"/>
                      <a:pt x="416" y="1190"/>
                    </a:cubicBezTo>
                    <a:cubicBezTo>
                      <a:pt x="434" y="1192"/>
                      <a:pt x="452" y="1186"/>
                      <a:pt x="470" y="1181"/>
                    </a:cubicBezTo>
                    <a:cubicBezTo>
                      <a:pt x="482" y="1178"/>
                      <a:pt x="500" y="1170"/>
                      <a:pt x="513" y="1174"/>
                    </a:cubicBezTo>
                    <a:cubicBezTo>
                      <a:pt x="525" y="1177"/>
                      <a:pt x="529" y="1191"/>
                      <a:pt x="534" y="1201"/>
                    </a:cubicBezTo>
                    <a:cubicBezTo>
                      <a:pt x="555" y="1238"/>
                      <a:pt x="599" y="1252"/>
                      <a:pt x="638" y="1236"/>
                    </a:cubicBezTo>
                    <a:cubicBezTo>
                      <a:pt x="666" y="1225"/>
                      <a:pt x="693" y="1203"/>
                      <a:pt x="706" y="1176"/>
                    </a:cubicBezTo>
                    <a:cubicBezTo>
                      <a:pt x="768" y="1052"/>
                      <a:pt x="768" y="1052"/>
                      <a:pt x="768" y="1052"/>
                    </a:cubicBezTo>
                    <a:cubicBezTo>
                      <a:pt x="775" y="1069"/>
                      <a:pt x="796" y="1077"/>
                      <a:pt x="814" y="1078"/>
                    </a:cubicBezTo>
                    <a:cubicBezTo>
                      <a:pt x="835" y="1078"/>
                      <a:pt x="855" y="1070"/>
                      <a:pt x="871" y="1056"/>
                    </a:cubicBezTo>
                    <a:cubicBezTo>
                      <a:pt x="903" y="1030"/>
                      <a:pt x="919" y="989"/>
                      <a:pt x="929" y="951"/>
                    </a:cubicBezTo>
                    <a:cubicBezTo>
                      <a:pt x="945" y="885"/>
                      <a:pt x="912" y="1016"/>
                      <a:pt x="929" y="95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605" name="Google Shape;605;p37"/>
              <p:cNvSpPr/>
              <p:nvPr/>
            </p:nvSpPr>
            <p:spPr>
              <a:xfrm>
                <a:off x="7304088" y="1708150"/>
                <a:ext cx="1093788" cy="1219200"/>
              </a:xfrm>
              <a:custGeom>
                <a:rect b="b" l="l" r="r" t="t"/>
                <a:pathLst>
                  <a:path extrusionOk="0" h="1056" w="945">
                    <a:moveTo>
                      <a:pt x="290" y="399"/>
                    </a:moveTo>
                    <a:cubicBezTo>
                      <a:pt x="195" y="511"/>
                      <a:pt x="97" y="623"/>
                      <a:pt x="24" y="751"/>
                    </a:cubicBezTo>
                    <a:cubicBezTo>
                      <a:pt x="16" y="765"/>
                      <a:pt x="8" y="779"/>
                      <a:pt x="0" y="793"/>
                    </a:cubicBezTo>
                    <a:cubicBezTo>
                      <a:pt x="118" y="802"/>
                      <a:pt x="216" y="869"/>
                      <a:pt x="261" y="912"/>
                    </a:cubicBezTo>
                    <a:cubicBezTo>
                      <a:pt x="256" y="908"/>
                      <a:pt x="252" y="904"/>
                      <a:pt x="250" y="903"/>
                    </a:cubicBezTo>
                    <a:cubicBezTo>
                      <a:pt x="249" y="901"/>
                      <a:pt x="249" y="902"/>
                      <a:pt x="250" y="903"/>
                    </a:cubicBezTo>
                    <a:cubicBezTo>
                      <a:pt x="252" y="904"/>
                      <a:pt x="255" y="907"/>
                      <a:pt x="261" y="913"/>
                    </a:cubicBezTo>
                    <a:cubicBezTo>
                      <a:pt x="270" y="922"/>
                      <a:pt x="276" y="927"/>
                      <a:pt x="279" y="930"/>
                    </a:cubicBezTo>
                    <a:cubicBezTo>
                      <a:pt x="280" y="931"/>
                      <a:pt x="280" y="931"/>
                      <a:pt x="280" y="931"/>
                    </a:cubicBezTo>
                    <a:cubicBezTo>
                      <a:pt x="281" y="932"/>
                      <a:pt x="282" y="933"/>
                      <a:pt x="282" y="933"/>
                    </a:cubicBezTo>
                    <a:cubicBezTo>
                      <a:pt x="282" y="933"/>
                      <a:pt x="282" y="933"/>
                      <a:pt x="282" y="933"/>
                    </a:cubicBezTo>
                    <a:cubicBezTo>
                      <a:pt x="282" y="933"/>
                      <a:pt x="281" y="932"/>
                      <a:pt x="280" y="931"/>
                    </a:cubicBezTo>
                    <a:cubicBezTo>
                      <a:pt x="280" y="931"/>
                      <a:pt x="280" y="931"/>
                      <a:pt x="279" y="930"/>
                    </a:cubicBezTo>
                    <a:cubicBezTo>
                      <a:pt x="275" y="926"/>
                      <a:pt x="267" y="919"/>
                      <a:pt x="261" y="913"/>
                    </a:cubicBezTo>
                    <a:cubicBezTo>
                      <a:pt x="326" y="975"/>
                      <a:pt x="354" y="1022"/>
                      <a:pt x="361" y="1056"/>
                    </a:cubicBezTo>
                    <a:cubicBezTo>
                      <a:pt x="381" y="1024"/>
                      <a:pt x="401" y="993"/>
                      <a:pt x="424" y="964"/>
                    </a:cubicBezTo>
                    <a:cubicBezTo>
                      <a:pt x="445" y="936"/>
                      <a:pt x="468" y="910"/>
                      <a:pt x="491" y="884"/>
                    </a:cubicBezTo>
                    <a:cubicBezTo>
                      <a:pt x="555" y="814"/>
                      <a:pt x="621" y="746"/>
                      <a:pt x="688" y="680"/>
                    </a:cubicBezTo>
                    <a:cubicBezTo>
                      <a:pt x="772" y="595"/>
                      <a:pt x="858" y="512"/>
                      <a:pt x="945" y="430"/>
                    </a:cubicBezTo>
                    <a:cubicBezTo>
                      <a:pt x="861" y="274"/>
                      <a:pt x="759" y="129"/>
                      <a:pt x="641" y="0"/>
                    </a:cubicBezTo>
                    <a:cubicBezTo>
                      <a:pt x="523" y="132"/>
                      <a:pt x="405" y="264"/>
                      <a:pt x="290" y="399"/>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sp>
          <p:nvSpPr>
            <p:cNvPr id="606" name="Google Shape;606;p37"/>
            <p:cNvSpPr/>
            <p:nvPr/>
          </p:nvSpPr>
          <p:spPr>
            <a:xfrm>
              <a:off x="7605713" y="2762250"/>
              <a:ext cx="0" cy="0"/>
            </a:xfrm>
            <a:custGeom>
              <a:rect b="b" l="l" r="r" t="t"/>
              <a:pathLst>
                <a:path extrusionOk="0" h="1" w="120000">
                  <a:moveTo>
                    <a:pt x="0" y="0"/>
                  </a:moveTo>
                  <a:cubicBezTo>
                    <a:pt x="0" y="0"/>
                    <a:pt x="0" y="0"/>
                    <a:pt x="0" y="0"/>
                  </a:cubicBezTo>
                  <a:cubicBezTo>
                    <a:pt x="0" y="0"/>
                    <a:pt x="0" y="0"/>
                    <a:pt x="0" y="0"/>
                  </a:cubicBezTo>
                  <a:cubicBezTo>
                    <a:pt x="0" y="0"/>
                    <a:pt x="0" y="0"/>
                    <a:pt x="0" y="0"/>
                  </a:cubicBezTo>
                  <a:close/>
                </a:path>
              </a:pathLst>
            </a:custGeom>
            <a:solidFill>
              <a:srgbClr val="FFC81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607" name="Google Shape;607;p37"/>
            <p:cNvGrpSpPr/>
            <p:nvPr/>
          </p:nvGrpSpPr>
          <p:grpSpPr>
            <a:xfrm>
              <a:off x="5013326" y="3640138"/>
              <a:ext cx="3341688" cy="1417638"/>
              <a:chOff x="5013326" y="3640138"/>
              <a:chExt cx="3341688" cy="1417638"/>
            </a:xfrm>
          </p:grpSpPr>
          <p:sp>
            <p:nvSpPr>
              <p:cNvPr id="608" name="Google Shape;608;p37"/>
              <p:cNvSpPr/>
              <p:nvPr/>
            </p:nvSpPr>
            <p:spPr>
              <a:xfrm>
                <a:off x="5013326" y="3640138"/>
                <a:ext cx="1335088" cy="1031875"/>
              </a:xfrm>
              <a:custGeom>
                <a:rect b="b" l="l" r="r" t="t"/>
                <a:pathLst>
                  <a:path extrusionOk="0" h="893" w="1153">
                    <a:moveTo>
                      <a:pt x="1051" y="555"/>
                    </a:moveTo>
                    <a:cubicBezTo>
                      <a:pt x="1099" y="459"/>
                      <a:pt x="1099" y="459"/>
                      <a:pt x="1099" y="459"/>
                    </a:cubicBezTo>
                    <a:cubicBezTo>
                      <a:pt x="1153" y="350"/>
                      <a:pt x="1153" y="350"/>
                      <a:pt x="1153" y="350"/>
                    </a:cubicBezTo>
                    <a:cubicBezTo>
                      <a:pt x="983" y="328"/>
                      <a:pt x="862" y="314"/>
                      <a:pt x="862" y="314"/>
                    </a:cubicBezTo>
                    <a:cubicBezTo>
                      <a:pt x="843" y="199"/>
                      <a:pt x="752" y="94"/>
                      <a:pt x="628" y="76"/>
                    </a:cubicBezTo>
                    <a:cubicBezTo>
                      <a:pt x="530" y="61"/>
                      <a:pt x="530" y="61"/>
                      <a:pt x="530" y="61"/>
                    </a:cubicBezTo>
                    <a:cubicBezTo>
                      <a:pt x="448" y="49"/>
                      <a:pt x="448" y="49"/>
                      <a:pt x="448" y="49"/>
                    </a:cubicBezTo>
                    <a:cubicBezTo>
                      <a:pt x="341" y="33"/>
                      <a:pt x="341" y="33"/>
                      <a:pt x="341" y="33"/>
                    </a:cubicBezTo>
                    <a:cubicBezTo>
                      <a:pt x="169" y="7"/>
                      <a:pt x="169" y="7"/>
                      <a:pt x="169" y="7"/>
                    </a:cubicBezTo>
                    <a:cubicBezTo>
                      <a:pt x="121" y="0"/>
                      <a:pt x="69" y="32"/>
                      <a:pt x="48" y="74"/>
                    </a:cubicBezTo>
                    <a:cubicBezTo>
                      <a:pt x="39" y="92"/>
                      <a:pt x="38" y="109"/>
                      <a:pt x="47" y="127"/>
                    </a:cubicBezTo>
                    <a:cubicBezTo>
                      <a:pt x="55" y="143"/>
                      <a:pt x="67" y="157"/>
                      <a:pt x="75" y="173"/>
                    </a:cubicBezTo>
                    <a:cubicBezTo>
                      <a:pt x="82" y="185"/>
                      <a:pt x="79" y="193"/>
                      <a:pt x="71" y="203"/>
                    </a:cubicBezTo>
                    <a:cubicBezTo>
                      <a:pt x="60" y="216"/>
                      <a:pt x="48" y="228"/>
                      <a:pt x="39" y="243"/>
                    </a:cubicBezTo>
                    <a:cubicBezTo>
                      <a:pt x="29" y="259"/>
                      <a:pt x="21" y="280"/>
                      <a:pt x="26" y="299"/>
                    </a:cubicBezTo>
                    <a:cubicBezTo>
                      <a:pt x="32" y="317"/>
                      <a:pt x="45" y="330"/>
                      <a:pt x="54" y="346"/>
                    </a:cubicBezTo>
                    <a:cubicBezTo>
                      <a:pt x="63" y="360"/>
                      <a:pt x="66" y="374"/>
                      <a:pt x="57" y="388"/>
                    </a:cubicBezTo>
                    <a:cubicBezTo>
                      <a:pt x="49" y="402"/>
                      <a:pt x="35" y="412"/>
                      <a:pt x="25" y="423"/>
                    </a:cubicBezTo>
                    <a:cubicBezTo>
                      <a:pt x="14" y="436"/>
                      <a:pt x="3" y="454"/>
                      <a:pt x="5" y="472"/>
                    </a:cubicBezTo>
                    <a:cubicBezTo>
                      <a:pt x="7" y="490"/>
                      <a:pt x="18" y="506"/>
                      <a:pt x="28" y="520"/>
                    </a:cubicBezTo>
                    <a:cubicBezTo>
                      <a:pt x="36" y="532"/>
                      <a:pt x="48" y="546"/>
                      <a:pt x="50" y="561"/>
                    </a:cubicBezTo>
                    <a:cubicBezTo>
                      <a:pt x="52" y="572"/>
                      <a:pt x="43" y="580"/>
                      <a:pt x="36" y="587"/>
                    </a:cubicBezTo>
                    <a:cubicBezTo>
                      <a:pt x="10" y="614"/>
                      <a:pt x="0" y="653"/>
                      <a:pt x="20" y="687"/>
                    </a:cubicBezTo>
                    <a:cubicBezTo>
                      <a:pt x="37" y="717"/>
                      <a:pt x="73" y="742"/>
                      <a:pt x="108" y="748"/>
                    </a:cubicBezTo>
                    <a:cubicBezTo>
                      <a:pt x="133" y="751"/>
                      <a:pt x="133" y="751"/>
                      <a:pt x="133" y="751"/>
                    </a:cubicBezTo>
                    <a:cubicBezTo>
                      <a:pt x="142" y="753"/>
                      <a:pt x="142" y="753"/>
                      <a:pt x="142" y="753"/>
                    </a:cubicBezTo>
                    <a:cubicBezTo>
                      <a:pt x="124" y="768"/>
                      <a:pt x="117" y="794"/>
                      <a:pt x="131" y="815"/>
                    </a:cubicBezTo>
                    <a:cubicBezTo>
                      <a:pt x="135" y="821"/>
                      <a:pt x="140" y="827"/>
                      <a:pt x="146" y="831"/>
                    </a:cubicBezTo>
                    <a:cubicBezTo>
                      <a:pt x="164" y="846"/>
                      <a:pt x="186" y="855"/>
                      <a:pt x="208" y="862"/>
                    </a:cubicBezTo>
                    <a:cubicBezTo>
                      <a:pt x="246" y="874"/>
                      <a:pt x="286" y="880"/>
                      <a:pt x="326" y="884"/>
                    </a:cubicBezTo>
                    <a:cubicBezTo>
                      <a:pt x="373" y="890"/>
                      <a:pt x="422" y="893"/>
                      <a:pt x="470" y="892"/>
                    </a:cubicBezTo>
                    <a:cubicBezTo>
                      <a:pt x="531" y="889"/>
                      <a:pt x="593" y="878"/>
                      <a:pt x="649" y="853"/>
                    </a:cubicBezTo>
                    <a:cubicBezTo>
                      <a:pt x="704" y="828"/>
                      <a:pt x="751" y="788"/>
                      <a:pt x="784" y="738"/>
                    </a:cubicBezTo>
                    <a:cubicBezTo>
                      <a:pt x="784" y="738"/>
                      <a:pt x="856" y="746"/>
                      <a:pt x="964" y="759"/>
                    </a:cubicBezTo>
                    <a:cubicBezTo>
                      <a:pt x="963" y="742"/>
                      <a:pt x="966" y="726"/>
                      <a:pt x="973" y="712"/>
                    </a:cubicBezTo>
                    <a:lnTo>
                      <a:pt x="1051" y="555"/>
                    </a:lnTo>
                    <a:close/>
                  </a:path>
                </a:pathLst>
              </a:custGeom>
              <a:solidFill>
                <a:schemeClr val="accent5"/>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609" name="Google Shape;609;p37"/>
              <p:cNvSpPr/>
              <p:nvPr/>
            </p:nvSpPr>
            <p:spPr>
              <a:xfrm>
                <a:off x="7108826" y="4170363"/>
                <a:ext cx="1246188" cy="887413"/>
              </a:xfrm>
              <a:custGeom>
                <a:rect b="b" l="l" r="r" t="t"/>
                <a:pathLst>
                  <a:path extrusionOk="0" h="769" w="1076">
                    <a:moveTo>
                      <a:pt x="554" y="132"/>
                    </a:moveTo>
                    <a:cubicBezTo>
                      <a:pt x="485" y="104"/>
                      <a:pt x="416" y="77"/>
                      <a:pt x="345" y="54"/>
                    </a:cubicBezTo>
                    <a:cubicBezTo>
                      <a:pt x="267" y="29"/>
                      <a:pt x="185" y="15"/>
                      <a:pt x="104" y="0"/>
                    </a:cubicBezTo>
                    <a:cubicBezTo>
                      <a:pt x="127" y="87"/>
                      <a:pt x="111" y="176"/>
                      <a:pt x="87" y="260"/>
                    </a:cubicBezTo>
                    <a:cubicBezTo>
                      <a:pt x="71" y="319"/>
                      <a:pt x="59" y="396"/>
                      <a:pt x="0" y="429"/>
                    </a:cubicBezTo>
                    <a:cubicBezTo>
                      <a:pt x="43" y="438"/>
                      <a:pt x="87" y="448"/>
                      <a:pt x="129" y="462"/>
                    </a:cubicBezTo>
                    <a:cubicBezTo>
                      <a:pt x="161" y="473"/>
                      <a:pt x="191" y="485"/>
                      <a:pt x="221" y="498"/>
                    </a:cubicBezTo>
                    <a:cubicBezTo>
                      <a:pt x="307" y="535"/>
                      <a:pt x="390" y="577"/>
                      <a:pt x="474" y="619"/>
                    </a:cubicBezTo>
                    <a:cubicBezTo>
                      <a:pt x="570" y="668"/>
                      <a:pt x="665" y="718"/>
                      <a:pt x="760" y="769"/>
                    </a:cubicBezTo>
                    <a:cubicBezTo>
                      <a:pt x="881" y="645"/>
                      <a:pt x="988" y="505"/>
                      <a:pt x="1076" y="354"/>
                    </a:cubicBezTo>
                    <a:cubicBezTo>
                      <a:pt x="903" y="277"/>
                      <a:pt x="730" y="202"/>
                      <a:pt x="554" y="132"/>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sp>
          <p:nvSpPr>
            <p:cNvPr id="610" name="Google Shape;610;p37"/>
            <p:cNvSpPr/>
            <p:nvPr/>
          </p:nvSpPr>
          <p:spPr>
            <a:xfrm>
              <a:off x="5465763" y="4668838"/>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close/>
                </a:path>
              </a:pathLst>
            </a:custGeom>
            <a:solidFill>
              <a:srgbClr val="EA71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611" name="Google Shape;611;p37"/>
            <p:cNvGrpSpPr/>
            <p:nvPr/>
          </p:nvGrpSpPr>
          <p:grpSpPr>
            <a:xfrm>
              <a:off x="4813301" y="2271713"/>
              <a:ext cx="996950" cy="3411538"/>
              <a:chOff x="4813301" y="2271713"/>
              <a:chExt cx="996950" cy="3411538"/>
            </a:xfrm>
          </p:grpSpPr>
          <p:sp>
            <p:nvSpPr>
              <p:cNvPr id="612" name="Google Shape;612;p37"/>
              <p:cNvSpPr/>
              <p:nvPr/>
            </p:nvSpPr>
            <p:spPr>
              <a:xfrm>
                <a:off x="4813301" y="2271713"/>
                <a:ext cx="996950" cy="1439863"/>
              </a:xfrm>
              <a:custGeom>
                <a:rect b="b" l="l" r="r" t="t"/>
                <a:pathLst>
                  <a:path extrusionOk="0" h="1247" w="861">
                    <a:moveTo>
                      <a:pt x="342" y="1193"/>
                    </a:moveTo>
                    <a:cubicBezTo>
                      <a:pt x="514" y="1219"/>
                      <a:pt x="514" y="1219"/>
                      <a:pt x="514" y="1219"/>
                    </a:cubicBezTo>
                    <a:cubicBezTo>
                      <a:pt x="621" y="1235"/>
                      <a:pt x="621" y="1235"/>
                      <a:pt x="621" y="1235"/>
                    </a:cubicBezTo>
                    <a:cubicBezTo>
                      <a:pt x="703" y="1247"/>
                      <a:pt x="703" y="1247"/>
                      <a:pt x="703" y="1247"/>
                    </a:cubicBezTo>
                    <a:cubicBezTo>
                      <a:pt x="685" y="1025"/>
                      <a:pt x="668" y="851"/>
                      <a:pt x="668" y="851"/>
                    </a:cubicBezTo>
                    <a:cubicBezTo>
                      <a:pt x="777" y="808"/>
                      <a:pt x="861" y="697"/>
                      <a:pt x="853" y="573"/>
                    </a:cubicBezTo>
                    <a:cubicBezTo>
                      <a:pt x="847" y="487"/>
                      <a:pt x="847" y="487"/>
                      <a:pt x="847" y="487"/>
                    </a:cubicBezTo>
                    <a:cubicBezTo>
                      <a:pt x="841" y="390"/>
                      <a:pt x="841" y="390"/>
                      <a:pt x="841" y="390"/>
                    </a:cubicBezTo>
                    <a:cubicBezTo>
                      <a:pt x="834" y="283"/>
                      <a:pt x="834" y="283"/>
                      <a:pt x="834" y="283"/>
                    </a:cubicBezTo>
                    <a:cubicBezTo>
                      <a:pt x="823" y="109"/>
                      <a:pt x="823" y="109"/>
                      <a:pt x="823" y="109"/>
                    </a:cubicBezTo>
                    <a:cubicBezTo>
                      <a:pt x="820" y="61"/>
                      <a:pt x="777" y="16"/>
                      <a:pt x="732" y="5"/>
                    </a:cubicBezTo>
                    <a:cubicBezTo>
                      <a:pt x="711" y="0"/>
                      <a:pt x="695" y="3"/>
                      <a:pt x="679" y="16"/>
                    </a:cubicBezTo>
                    <a:cubicBezTo>
                      <a:pt x="666" y="27"/>
                      <a:pt x="655" y="41"/>
                      <a:pt x="641" y="53"/>
                    </a:cubicBezTo>
                    <a:cubicBezTo>
                      <a:pt x="631" y="62"/>
                      <a:pt x="622" y="60"/>
                      <a:pt x="610" y="53"/>
                    </a:cubicBezTo>
                    <a:cubicBezTo>
                      <a:pt x="594" y="45"/>
                      <a:pt x="578" y="35"/>
                      <a:pt x="561" y="30"/>
                    </a:cubicBezTo>
                    <a:cubicBezTo>
                      <a:pt x="542" y="24"/>
                      <a:pt x="521" y="22"/>
                      <a:pt x="504" y="33"/>
                    </a:cubicBezTo>
                    <a:cubicBezTo>
                      <a:pt x="490" y="43"/>
                      <a:pt x="480" y="57"/>
                      <a:pt x="468" y="69"/>
                    </a:cubicBezTo>
                    <a:cubicBezTo>
                      <a:pt x="457" y="79"/>
                      <a:pt x="443" y="86"/>
                      <a:pt x="428" y="80"/>
                    </a:cubicBezTo>
                    <a:cubicBezTo>
                      <a:pt x="412" y="75"/>
                      <a:pt x="400" y="63"/>
                      <a:pt x="386" y="55"/>
                    </a:cubicBezTo>
                    <a:cubicBezTo>
                      <a:pt x="370" y="47"/>
                      <a:pt x="350" y="41"/>
                      <a:pt x="333" y="47"/>
                    </a:cubicBezTo>
                    <a:cubicBezTo>
                      <a:pt x="316" y="54"/>
                      <a:pt x="303" y="68"/>
                      <a:pt x="290" y="80"/>
                    </a:cubicBezTo>
                    <a:cubicBezTo>
                      <a:pt x="281" y="90"/>
                      <a:pt x="269" y="105"/>
                      <a:pt x="256" y="110"/>
                    </a:cubicBezTo>
                    <a:cubicBezTo>
                      <a:pt x="245" y="113"/>
                      <a:pt x="235" y="105"/>
                      <a:pt x="227" y="100"/>
                    </a:cubicBezTo>
                    <a:cubicBezTo>
                      <a:pt x="196" y="81"/>
                      <a:pt x="156" y="80"/>
                      <a:pt x="128" y="105"/>
                    </a:cubicBezTo>
                    <a:cubicBezTo>
                      <a:pt x="102" y="129"/>
                      <a:pt x="84" y="169"/>
                      <a:pt x="87" y="205"/>
                    </a:cubicBezTo>
                    <a:cubicBezTo>
                      <a:pt x="95" y="337"/>
                      <a:pt x="95" y="337"/>
                      <a:pt x="95" y="337"/>
                    </a:cubicBezTo>
                    <a:cubicBezTo>
                      <a:pt x="79" y="331"/>
                      <a:pt x="61" y="332"/>
                      <a:pt x="46" y="340"/>
                    </a:cubicBezTo>
                    <a:cubicBezTo>
                      <a:pt x="14" y="356"/>
                      <a:pt x="6" y="397"/>
                      <a:pt x="3" y="429"/>
                    </a:cubicBezTo>
                    <a:cubicBezTo>
                      <a:pt x="0" y="478"/>
                      <a:pt x="8" y="528"/>
                      <a:pt x="15" y="577"/>
                    </a:cubicBezTo>
                    <a:cubicBezTo>
                      <a:pt x="21" y="616"/>
                      <a:pt x="28" y="655"/>
                      <a:pt x="41" y="692"/>
                    </a:cubicBezTo>
                    <a:cubicBezTo>
                      <a:pt x="53" y="727"/>
                      <a:pt x="72" y="759"/>
                      <a:pt x="99" y="784"/>
                    </a:cubicBezTo>
                    <a:cubicBezTo>
                      <a:pt x="138" y="821"/>
                      <a:pt x="188" y="844"/>
                      <a:pt x="237" y="864"/>
                    </a:cubicBezTo>
                    <a:cubicBezTo>
                      <a:pt x="237" y="864"/>
                      <a:pt x="253" y="1014"/>
                      <a:pt x="269" y="1210"/>
                    </a:cubicBezTo>
                    <a:cubicBezTo>
                      <a:pt x="292" y="1197"/>
                      <a:pt x="318" y="1190"/>
                      <a:pt x="342" y="1193"/>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613" name="Google Shape;613;p37"/>
              <p:cNvSpPr/>
              <p:nvPr/>
            </p:nvSpPr>
            <p:spPr>
              <a:xfrm>
                <a:off x="4957763" y="4579938"/>
                <a:ext cx="723900" cy="1103313"/>
              </a:xfrm>
              <a:custGeom>
                <a:rect b="b" l="l" r="r" t="t"/>
                <a:pathLst>
                  <a:path extrusionOk="0" h="955" w="625">
                    <a:moveTo>
                      <a:pt x="579" y="426"/>
                    </a:moveTo>
                    <a:cubicBezTo>
                      <a:pt x="601" y="307"/>
                      <a:pt x="624" y="185"/>
                      <a:pt x="625" y="63"/>
                    </a:cubicBezTo>
                    <a:cubicBezTo>
                      <a:pt x="552" y="81"/>
                      <a:pt x="483" y="79"/>
                      <a:pt x="439" y="76"/>
                    </a:cubicBezTo>
                    <a:cubicBezTo>
                      <a:pt x="446" y="76"/>
                      <a:pt x="448" y="77"/>
                      <a:pt x="439" y="76"/>
                    </a:cubicBezTo>
                    <a:cubicBezTo>
                      <a:pt x="300" y="67"/>
                      <a:pt x="411" y="74"/>
                      <a:pt x="439" y="76"/>
                    </a:cubicBezTo>
                    <a:cubicBezTo>
                      <a:pt x="265" y="65"/>
                      <a:pt x="198" y="32"/>
                      <a:pt x="178" y="0"/>
                    </a:cubicBezTo>
                    <a:cubicBezTo>
                      <a:pt x="174" y="69"/>
                      <a:pt x="159" y="137"/>
                      <a:pt x="144" y="203"/>
                    </a:cubicBezTo>
                    <a:cubicBezTo>
                      <a:pt x="121" y="302"/>
                      <a:pt x="95" y="400"/>
                      <a:pt x="69" y="497"/>
                    </a:cubicBezTo>
                    <a:cubicBezTo>
                      <a:pt x="46" y="578"/>
                      <a:pt x="23" y="659"/>
                      <a:pt x="0" y="739"/>
                    </a:cubicBezTo>
                    <a:cubicBezTo>
                      <a:pt x="147" y="830"/>
                      <a:pt x="307" y="903"/>
                      <a:pt x="476" y="955"/>
                    </a:cubicBezTo>
                    <a:cubicBezTo>
                      <a:pt x="512" y="780"/>
                      <a:pt x="548" y="603"/>
                      <a:pt x="579" y="426"/>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grpSp>
      <p:sp>
        <p:nvSpPr>
          <p:cNvPr id="614" name="Google Shape;614;p37"/>
          <p:cNvSpPr txBox="1"/>
          <p:nvPr/>
        </p:nvSpPr>
        <p:spPr>
          <a:xfrm>
            <a:off x="6096000" y="5061030"/>
            <a:ext cx="5287500" cy="15699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bin"/>
                <a:ea typeface="Cabin"/>
                <a:cs typeface="Cabin"/>
                <a:sym typeface="Cabin"/>
              </a:rPr>
              <a:t>3</a:t>
            </a:r>
            <a:endParaRPr b="0" i="0" sz="1400" u="none" cap="none" strike="noStrike">
              <a:solidFill>
                <a:srgbClr val="000000"/>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bin"/>
                <a:ea typeface="Cabin"/>
                <a:cs typeface="Cabin"/>
                <a:sym typeface="Cabin"/>
              </a:rPr>
              <a:t>Potential challenges in mentoring relationships</a:t>
            </a:r>
            <a:endParaRPr b="0" i="0" sz="1400" u="none" cap="none" strike="noStrike">
              <a:solidFill>
                <a:srgbClr val="000000"/>
              </a:solidFill>
              <a:latin typeface="Cabin"/>
              <a:ea typeface="Cabin"/>
              <a:cs typeface="Cabin"/>
              <a:sym typeface="Cabin"/>
            </a:endParaRPr>
          </a:p>
        </p:txBody>
      </p:sp>
      <p:sp>
        <p:nvSpPr>
          <p:cNvPr id="615" name="Google Shape;615;p37"/>
          <p:cNvSpPr txBox="1"/>
          <p:nvPr/>
        </p:nvSpPr>
        <p:spPr>
          <a:xfrm>
            <a:off x="8335983" y="2617352"/>
            <a:ext cx="3716100" cy="15699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bin"/>
                <a:ea typeface="Cabin"/>
                <a:cs typeface="Cabin"/>
                <a:sym typeface="Cabin"/>
              </a:rPr>
              <a:t>4</a:t>
            </a:r>
            <a:endParaRPr b="0" i="0" sz="1400" u="none" cap="none" strike="noStrike">
              <a:solidFill>
                <a:srgbClr val="000000"/>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bin"/>
                <a:ea typeface="Cabin"/>
                <a:cs typeface="Cabin"/>
                <a:sym typeface="Cabin"/>
              </a:rPr>
              <a:t>Mentoring resources and frameworks</a:t>
            </a:r>
            <a:endParaRPr b="0" i="0" sz="1400" u="none" cap="none" strike="noStrike">
              <a:solidFill>
                <a:srgbClr val="000000"/>
              </a:solidFill>
              <a:latin typeface="Cabin"/>
              <a:ea typeface="Cabin"/>
              <a:cs typeface="Cabin"/>
              <a:sym typeface="Cabin"/>
            </a:endParaRPr>
          </a:p>
        </p:txBody>
      </p:sp>
      <p:sp>
        <p:nvSpPr>
          <p:cNvPr id="616" name="Google Shape;616;p37"/>
          <p:cNvSpPr txBox="1"/>
          <p:nvPr/>
        </p:nvSpPr>
        <p:spPr>
          <a:xfrm>
            <a:off x="142172" y="948724"/>
            <a:ext cx="4440900" cy="1569900"/>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bin"/>
                <a:ea typeface="Cabin"/>
                <a:cs typeface="Cabin"/>
                <a:sym typeface="Cabin"/>
              </a:rPr>
              <a:t>1</a:t>
            </a:r>
            <a:endParaRPr b="0" i="0" sz="1400" u="none" cap="none" strike="noStrike">
              <a:solidFill>
                <a:srgbClr val="000000"/>
              </a:solidFill>
              <a:latin typeface="Cabin"/>
              <a:ea typeface="Cabin"/>
              <a:cs typeface="Cabin"/>
              <a:sym typeface="Cabin"/>
            </a:endParaRPr>
          </a:p>
          <a:p>
            <a:pPr indent="0" lvl="0" marL="0" marR="0" rtl="0" algn="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bin"/>
                <a:ea typeface="Cabin"/>
                <a:cs typeface="Cabin"/>
                <a:sym typeface="Cabin"/>
              </a:rPr>
              <a:t>Attributes of effective mentors and mentees</a:t>
            </a:r>
            <a:endParaRPr b="0" i="0" sz="1400" u="none" cap="none" strike="noStrike">
              <a:solidFill>
                <a:srgbClr val="000000"/>
              </a:solidFill>
              <a:latin typeface="Cabin"/>
              <a:ea typeface="Cabin"/>
              <a:cs typeface="Cabin"/>
              <a:sym typeface="Cabin"/>
            </a:endParaRPr>
          </a:p>
        </p:txBody>
      </p:sp>
      <p:sp>
        <p:nvSpPr>
          <p:cNvPr id="617" name="Google Shape;617;p37"/>
          <p:cNvSpPr txBox="1"/>
          <p:nvPr/>
        </p:nvSpPr>
        <p:spPr>
          <a:xfrm>
            <a:off x="582930" y="3783777"/>
            <a:ext cx="3946200" cy="2555100"/>
          </a:xfrm>
          <a:prstGeom prst="rect">
            <a:avLst/>
          </a:prstGeom>
          <a:noFill/>
          <a:ln>
            <a:noFill/>
          </a:ln>
        </p:spPr>
        <p:txBody>
          <a:bodyPr anchorCtr="0" anchor="t" bIns="45700" lIns="0" spcFirstLastPara="1" rIns="0" wrap="square" tIns="45700">
            <a:spAutoFit/>
          </a:bodyPr>
          <a:lstStyle/>
          <a:p>
            <a:pPr indent="0" lvl="0" marL="0" marR="0" rtl="0" algn="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bin"/>
                <a:ea typeface="Cabin"/>
                <a:cs typeface="Cabin"/>
                <a:sym typeface="Cabin"/>
              </a:rPr>
              <a:t>2</a:t>
            </a:r>
            <a:endParaRPr b="0" i="0" sz="1400" u="none" cap="none" strike="noStrike">
              <a:solidFill>
                <a:srgbClr val="000000"/>
              </a:solidFill>
              <a:latin typeface="Cabin"/>
              <a:ea typeface="Cabin"/>
              <a:cs typeface="Cabin"/>
              <a:sym typeface="Cabin"/>
            </a:endParaRPr>
          </a:p>
          <a:p>
            <a:pPr indent="0" lvl="0" marL="0" marR="0" rtl="0" algn="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bin"/>
                <a:ea typeface="Cabin"/>
                <a:cs typeface="Cabin"/>
                <a:sym typeface="Cabin"/>
              </a:rPr>
              <a:t>Characteristics of successful mentor-mentee partnerships</a:t>
            </a:r>
            <a:endParaRPr b="0" i="0" sz="3200" u="none" cap="none" strike="noStrike">
              <a:solidFill>
                <a:schemeClr val="dk1"/>
              </a:solidFill>
              <a:latin typeface="Cabin"/>
              <a:ea typeface="Cabin"/>
              <a:cs typeface="Cabin"/>
              <a:sym typeface="Cabin"/>
            </a:endParaRPr>
          </a:p>
        </p:txBody>
      </p:sp>
      <p:sp>
        <p:nvSpPr>
          <p:cNvPr id="618" name="Google Shape;618;p37"/>
          <p:cNvSpPr/>
          <p:nvPr/>
        </p:nvSpPr>
        <p:spPr>
          <a:xfrm>
            <a:off x="359965" y="268948"/>
            <a:ext cx="6289921" cy="633979"/>
          </a:xfrm>
          <a:prstGeom prst="rect">
            <a:avLst/>
          </a:prstGeom>
          <a:noFill/>
          <a:ln>
            <a:noFill/>
          </a:ln>
        </p:spPr>
        <p:txBody>
          <a:bodyPr anchorCtr="0" anchor="b" bIns="45700" lIns="91425" spcFirstLastPara="1" rIns="91425" wrap="square" tIns="45700">
            <a:spAutoFit/>
          </a:bodyPr>
          <a:lstStyle/>
          <a:p>
            <a:pPr indent="0" lvl="0" marL="0" marR="0" rtl="0" algn="l">
              <a:lnSpc>
                <a:spcPct val="80000"/>
              </a:lnSpc>
              <a:spcBef>
                <a:spcPts val="0"/>
              </a:spcBef>
              <a:spcAft>
                <a:spcPts val="0"/>
              </a:spcAft>
              <a:buClr>
                <a:srgbClr val="000000"/>
              </a:buClr>
              <a:buSzPts val="4400"/>
              <a:buFont typeface="Arial"/>
              <a:buNone/>
            </a:pPr>
            <a:r>
              <a:rPr b="0" i="0" lang="en-US" sz="4400" u="none" cap="none" strike="noStrike">
                <a:solidFill>
                  <a:schemeClr val="dk1"/>
                </a:solidFill>
                <a:latin typeface="Cabin"/>
                <a:ea typeface="Cabin"/>
                <a:cs typeface="Cabin"/>
                <a:sym typeface="Cabin"/>
              </a:rPr>
              <a:t>Summary</a:t>
            </a:r>
            <a:endParaRPr b="0" i="0" sz="4400" u="none" cap="none" strike="noStrike">
              <a:solidFill>
                <a:srgbClr val="3F3F3F"/>
              </a:solidFill>
              <a:latin typeface="Cabin"/>
              <a:ea typeface="Cabin"/>
              <a:cs typeface="Cabin"/>
              <a:sym typeface="Cabin"/>
            </a:endParaRPr>
          </a:p>
        </p:txBody>
      </p:sp>
      <p:sp>
        <p:nvSpPr>
          <p:cNvPr id="619" name="Google Shape;619;p37"/>
          <p:cNvSpPr txBox="1"/>
          <p:nvPr/>
        </p:nvSpPr>
        <p:spPr>
          <a:xfrm>
            <a:off x="6764575" y="666275"/>
            <a:ext cx="5287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bin"/>
                <a:ea typeface="Cabin"/>
                <a:cs typeface="Cabin"/>
                <a:sym typeface="Cabin"/>
              </a:rPr>
              <a:t>5</a:t>
            </a:r>
            <a:endParaRPr b="0" i="0" sz="1400" u="none" cap="none" strike="noStrike">
              <a:solidFill>
                <a:srgbClr val="000000"/>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bin"/>
                <a:ea typeface="Cabin"/>
                <a:cs typeface="Cabin"/>
                <a:sym typeface="Cabin"/>
              </a:rPr>
              <a:t>CUGH Mentorship Program </a:t>
            </a:r>
            <a:endParaRPr b="0" i="0" sz="1400" u="none" cap="none" strike="noStrike">
              <a:solidFill>
                <a:srgbClr val="000000"/>
              </a:solidFill>
              <a:latin typeface="Cabin"/>
              <a:ea typeface="Cabin"/>
              <a:cs typeface="Cabin"/>
              <a:sym typeface="Cabi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38"/>
          <p:cNvSpPr txBox="1"/>
          <p:nvPr/>
        </p:nvSpPr>
        <p:spPr>
          <a:xfrm>
            <a:off x="0" y="577050"/>
            <a:ext cx="12089700" cy="5320800"/>
          </a:xfrm>
          <a:prstGeom prst="rect">
            <a:avLst/>
          </a:prstGeom>
          <a:noFill/>
          <a:ln>
            <a:noFill/>
          </a:ln>
        </p:spPr>
        <p:txBody>
          <a:bodyPr anchorCtr="0" anchor="t" bIns="45700" lIns="91400" spcFirstLastPara="1" rIns="91400" wrap="square" tIns="45700">
            <a:noAutofit/>
          </a:bodyPr>
          <a:lstStyle/>
          <a:p>
            <a:pPr indent="-188913" lvl="0" marL="188913" marR="0" rtl="0" algn="l">
              <a:lnSpc>
                <a:spcPct val="100000"/>
              </a:lnSpc>
              <a:spcBef>
                <a:spcPts val="0"/>
              </a:spcBef>
              <a:spcAft>
                <a:spcPts val="0"/>
              </a:spcAft>
              <a:buClr>
                <a:srgbClr val="000000"/>
              </a:buClr>
              <a:buSzPts val="1400"/>
              <a:buFont typeface="Cabin"/>
              <a:buChar char="•"/>
            </a:pPr>
            <a:r>
              <a:rPr b="0" i="0" lang="en-US" sz="1400" u="none" cap="none" strike="noStrike">
                <a:solidFill>
                  <a:srgbClr val="000000"/>
                </a:solidFill>
                <a:latin typeface="Cabin"/>
                <a:ea typeface="Cabin"/>
                <a:cs typeface="Cabin"/>
                <a:sym typeface="Cabin"/>
              </a:rPr>
              <a:t>Luchuo Engelbert Bain, Brenda Mbouamba Yankam, Jude Dzevela Kong, Ngwayu Claude Nkfusai, Oluwaseun Abdulganiyu Badru, Ikenna Desmond Ebuenyi, Azeez Butali, Nicholas Kofi Adjei, Oluwafemi Adeagbo - Global Health Mentorship: Challenges and Opportunities for Equitable Partnership: BMJ Global Health 2023.</a:t>
            </a:r>
            <a:endParaRPr b="0" i="0" sz="1400" u="none" cap="none" strike="noStrike">
              <a:solidFill>
                <a:srgbClr val="000000"/>
              </a:solidFill>
              <a:latin typeface="Cabin"/>
              <a:ea typeface="Cabin"/>
              <a:cs typeface="Cabin"/>
              <a:sym typeface="Cabin"/>
            </a:endParaRPr>
          </a:p>
          <a:p>
            <a:pPr indent="-188913" lvl="0" marL="188913" marR="0" rtl="0" algn="l">
              <a:lnSpc>
                <a:spcPct val="100000"/>
              </a:lnSpc>
              <a:spcBef>
                <a:spcPts val="0"/>
              </a:spcBef>
              <a:spcAft>
                <a:spcPts val="0"/>
              </a:spcAft>
              <a:buClr>
                <a:srgbClr val="000000"/>
              </a:buClr>
              <a:buSzPts val="1400"/>
              <a:buFont typeface="Cabin"/>
              <a:buChar char="•"/>
            </a:pPr>
            <a:r>
              <a:rPr b="0" i="0" lang="en-US" sz="1400" u="none" cap="none" strike="noStrike">
                <a:solidFill>
                  <a:srgbClr val="000000"/>
                </a:solidFill>
                <a:latin typeface="Cabin"/>
                <a:ea typeface="Cabin"/>
                <a:cs typeface="Cabin"/>
                <a:sym typeface="Cabin"/>
              </a:rPr>
              <a:t>Varkey, P. et al. The positive impact of a facilitated peer mentoring program on academic skills of women faculty. BMC Med. Educ. 12, 14; 2012.</a:t>
            </a:r>
            <a:endParaRPr b="0" i="0" sz="1400" u="none" cap="none" strike="noStrike">
              <a:solidFill>
                <a:srgbClr val="000000"/>
              </a:solidFill>
              <a:latin typeface="Cabin"/>
              <a:ea typeface="Cabin"/>
              <a:cs typeface="Cabin"/>
              <a:sym typeface="Cabin"/>
            </a:endParaRPr>
          </a:p>
          <a:p>
            <a:pPr indent="-188913" lvl="0" marL="188913" marR="0" rtl="0" algn="l">
              <a:lnSpc>
                <a:spcPct val="100000"/>
              </a:lnSpc>
              <a:spcBef>
                <a:spcPts val="0"/>
              </a:spcBef>
              <a:spcAft>
                <a:spcPts val="0"/>
              </a:spcAft>
              <a:buClr>
                <a:srgbClr val="000000"/>
              </a:buClr>
              <a:buSzPts val="1400"/>
              <a:buFont typeface="Cabin"/>
              <a:buChar char="•"/>
            </a:pPr>
            <a:r>
              <a:rPr b="0" i="0" lang="en-US" sz="1400" u="none" cap="none" strike="noStrike">
                <a:solidFill>
                  <a:srgbClr val="000000"/>
                </a:solidFill>
                <a:latin typeface="Cabin"/>
                <a:ea typeface="Cabin"/>
                <a:cs typeface="Cabin"/>
                <a:sym typeface="Cabin"/>
              </a:rPr>
              <a:t>Sciences NAO. Advisor, teacher, role model, friend: On being a mentor to students in sciences and engineering. Washington, DC: National Academy of Sciences; 1997. </a:t>
            </a:r>
            <a:endParaRPr b="0" i="0" sz="1400" u="none" cap="none" strike="noStrike">
              <a:solidFill>
                <a:srgbClr val="000000"/>
              </a:solidFill>
              <a:latin typeface="Cabin"/>
              <a:ea typeface="Cabin"/>
              <a:cs typeface="Cabin"/>
              <a:sym typeface="Cabin"/>
            </a:endParaRPr>
          </a:p>
          <a:p>
            <a:pPr indent="-188913" lvl="0" marL="188913" marR="0" rtl="0" algn="l">
              <a:lnSpc>
                <a:spcPct val="100000"/>
              </a:lnSpc>
              <a:spcBef>
                <a:spcPts val="0"/>
              </a:spcBef>
              <a:spcAft>
                <a:spcPts val="0"/>
              </a:spcAft>
              <a:buClr>
                <a:srgbClr val="000000"/>
              </a:buClr>
              <a:buSzPts val="1400"/>
              <a:buFont typeface="Cabin"/>
              <a:buChar char="•"/>
            </a:pPr>
            <a:r>
              <a:rPr b="0" i="0" lang="en-US" sz="1400" u="none" cap="none" strike="noStrike">
                <a:solidFill>
                  <a:srgbClr val="000000"/>
                </a:solidFill>
                <a:latin typeface="Cabin"/>
                <a:ea typeface="Cabin"/>
                <a:cs typeface="Cabin"/>
                <a:sym typeface="Cabin"/>
              </a:rPr>
              <a:t>SCOPME. Standing committee on postgraduate medical and dental education. An enquiry into mentoring. A SCOPME report. London: London Department of Health; 1998.</a:t>
            </a:r>
            <a:endParaRPr b="0" i="0" sz="1400" u="none" cap="none" strike="noStrike">
              <a:solidFill>
                <a:srgbClr val="000000"/>
              </a:solidFill>
              <a:latin typeface="Cabin"/>
              <a:ea typeface="Cabin"/>
              <a:cs typeface="Cabin"/>
              <a:sym typeface="Cabin"/>
            </a:endParaRPr>
          </a:p>
          <a:p>
            <a:pPr indent="-188913" lvl="0" marL="188913" marR="0" rtl="0" algn="l">
              <a:lnSpc>
                <a:spcPct val="100000"/>
              </a:lnSpc>
              <a:spcBef>
                <a:spcPts val="0"/>
              </a:spcBef>
              <a:spcAft>
                <a:spcPts val="0"/>
              </a:spcAft>
              <a:buClr>
                <a:srgbClr val="000000"/>
              </a:buClr>
              <a:buSzPts val="1400"/>
              <a:buFont typeface="Cabin"/>
              <a:buChar char="•"/>
            </a:pPr>
            <a:r>
              <a:rPr b="0" i="0" lang="en-US" sz="1400" u="none" cap="none" strike="noStrike">
                <a:solidFill>
                  <a:srgbClr val="000000"/>
                </a:solidFill>
                <a:latin typeface="Cabin"/>
                <a:ea typeface="Cabin"/>
                <a:cs typeface="Cabin"/>
                <a:sym typeface="Cabin"/>
              </a:rPr>
              <a:t>A new path to mentorship for emerging global health leaders in low-income and middle-income countries. Hamid, Meherunissa et al. The Lancet Global Health, Volume 10, Issue 7, e946 - e948; 2022.</a:t>
            </a:r>
            <a:endParaRPr b="0" i="0" sz="1400" u="none" cap="none" strike="noStrike">
              <a:solidFill>
                <a:srgbClr val="000000"/>
              </a:solidFill>
              <a:latin typeface="Cabin"/>
              <a:ea typeface="Cabin"/>
              <a:cs typeface="Cabin"/>
              <a:sym typeface="Cabin"/>
            </a:endParaRPr>
          </a:p>
          <a:p>
            <a:pPr indent="-188913" lvl="0" marL="188913" marR="0" rtl="0" algn="l">
              <a:lnSpc>
                <a:spcPct val="100000"/>
              </a:lnSpc>
              <a:spcBef>
                <a:spcPts val="0"/>
              </a:spcBef>
              <a:spcAft>
                <a:spcPts val="0"/>
              </a:spcAft>
              <a:buClr>
                <a:srgbClr val="000000"/>
              </a:buClr>
              <a:buSzPts val="1400"/>
              <a:buFont typeface="Cabin"/>
              <a:buChar char="•"/>
            </a:pPr>
            <a:r>
              <a:rPr b="0" i="0" lang="en-US" sz="1400" u="none" cap="none" strike="noStrike">
                <a:solidFill>
                  <a:srgbClr val="000000"/>
                </a:solidFill>
                <a:latin typeface="Cabin"/>
                <a:ea typeface="Cabin"/>
                <a:cs typeface="Cabin"/>
                <a:sym typeface="Cabin"/>
              </a:rPr>
              <a:t>Hansoti B, Kalbarczyk A, Hosseinipour MC, et al. Global health mentoring toolkits: a scoping review relevant for low-and middle-income country institutions. Am J Trop Med Hyg; 100 (suppl): 48–53;2019.</a:t>
            </a:r>
            <a:endParaRPr b="0" i="0" sz="1400" u="none" cap="none" strike="noStrike">
              <a:solidFill>
                <a:srgbClr val="000000"/>
              </a:solidFill>
              <a:latin typeface="Cabin"/>
              <a:ea typeface="Cabin"/>
              <a:cs typeface="Cabin"/>
              <a:sym typeface="Cabin"/>
            </a:endParaRPr>
          </a:p>
          <a:p>
            <a:pPr indent="-188913" lvl="0" marL="188913" marR="0" rtl="0" algn="l">
              <a:lnSpc>
                <a:spcPct val="100000"/>
              </a:lnSpc>
              <a:spcBef>
                <a:spcPts val="0"/>
              </a:spcBef>
              <a:spcAft>
                <a:spcPts val="0"/>
              </a:spcAft>
              <a:buClr>
                <a:srgbClr val="000000"/>
              </a:buClr>
              <a:buSzPts val="1400"/>
              <a:buFont typeface="Cabin"/>
              <a:buChar char="•"/>
            </a:pPr>
            <a:r>
              <a:rPr b="0" i="0" lang="en-US" sz="1400" u="none" cap="none" strike="noStrike">
                <a:solidFill>
                  <a:srgbClr val="000000"/>
                </a:solidFill>
                <a:latin typeface="Cabin"/>
                <a:ea typeface="Cabin"/>
                <a:cs typeface="Cabin"/>
                <a:sym typeface="Cabin"/>
              </a:rPr>
              <a:t>Hamid, Meherunissa et al. A new path to mentorship for emerging global health leaders in low-income and middle-income countries. The Lancet Global Health, Volume 10, Issue 7, e946 - e948. 2022.</a:t>
            </a:r>
            <a:endParaRPr b="0" i="0" sz="1400" u="none" cap="none" strike="noStrike">
              <a:solidFill>
                <a:srgbClr val="000000"/>
              </a:solidFill>
              <a:latin typeface="Cabin"/>
              <a:ea typeface="Cabin"/>
              <a:cs typeface="Cabin"/>
              <a:sym typeface="Cabin"/>
            </a:endParaRPr>
          </a:p>
          <a:p>
            <a:pPr indent="-171450" lvl="0" marL="171450" marR="0" rtl="0" algn="l">
              <a:lnSpc>
                <a:spcPct val="100000"/>
              </a:lnSpc>
              <a:spcBef>
                <a:spcPts val="0"/>
              </a:spcBef>
              <a:spcAft>
                <a:spcPts val="0"/>
              </a:spcAft>
              <a:buClr>
                <a:srgbClr val="000000"/>
              </a:buClr>
              <a:buSzPts val="1400"/>
              <a:buFont typeface="Cabin"/>
              <a:buChar char="•"/>
            </a:pPr>
            <a:r>
              <a:rPr b="0" i="0" lang="en-US" sz="1400" u="none" cap="none" strike="noStrike">
                <a:solidFill>
                  <a:srgbClr val="000000"/>
                </a:solidFill>
                <a:latin typeface="Cabin"/>
                <a:ea typeface="Cabin"/>
                <a:cs typeface="Cabin"/>
                <a:sym typeface="Cabin"/>
              </a:rPr>
              <a:t>Pfund C, House S, Asquith P, Spencer, K, Silet K, Sorkness C. (2012) </a:t>
            </a:r>
            <a:r>
              <a:rPr b="0" i="1" lang="en-US" sz="1400" u="none" cap="none" strike="noStrike">
                <a:solidFill>
                  <a:srgbClr val="000000"/>
                </a:solidFill>
                <a:latin typeface="Cabin"/>
                <a:ea typeface="Cabin"/>
                <a:cs typeface="Cabin"/>
                <a:sym typeface="Cabin"/>
              </a:rPr>
              <a:t>Mentor Training for Clinical and Translational Researchers. </a:t>
            </a:r>
            <a:r>
              <a:rPr b="0" i="0" lang="en-US" sz="1400" u="none" cap="none" strike="noStrike">
                <a:solidFill>
                  <a:srgbClr val="000000"/>
                </a:solidFill>
                <a:latin typeface="Cabin"/>
                <a:ea typeface="Cabin"/>
                <a:cs typeface="Cabin"/>
                <a:sym typeface="Cabin"/>
              </a:rPr>
              <a:t>W.H. Freeman.</a:t>
            </a:r>
            <a:endParaRPr b="0" i="0" sz="1400" u="none" cap="none" strike="noStrike">
              <a:solidFill>
                <a:schemeClr val="dk1"/>
              </a:solidFill>
              <a:latin typeface="Cabin"/>
              <a:ea typeface="Cabin"/>
              <a:cs typeface="Cabin"/>
              <a:sym typeface="Cabin"/>
            </a:endParaRPr>
          </a:p>
          <a:p>
            <a:pPr indent="-171450" lvl="0" marL="171450" marR="0" rtl="0" algn="l">
              <a:lnSpc>
                <a:spcPct val="100000"/>
              </a:lnSpc>
              <a:spcBef>
                <a:spcPts val="0"/>
              </a:spcBef>
              <a:spcAft>
                <a:spcPts val="0"/>
              </a:spcAft>
              <a:buClr>
                <a:srgbClr val="000000"/>
              </a:buClr>
              <a:buSzPts val="1400"/>
              <a:buFont typeface="Cabin"/>
              <a:buChar char="•"/>
            </a:pPr>
            <a:r>
              <a:rPr b="0" i="0" lang="en-US" sz="1400" u="none" cap="none" strike="noStrike">
                <a:solidFill>
                  <a:srgbClr val="000000"/>
                </a:solidFill>
                <a:latin typeface="Cabin"/>
                <a:ea typeface="Cabin"/>
                <a:cs typeface="Cabin"/>
                <a:sym typeface="Cabin"/>
              </a:rPr>
              <a:t>Pfund C, House S, Spencer K, Asquith P, Carney P, Masters K, McGee R, Shanedling J, Vecchiarelli S, Fleming M. A Research Mentor Training Curriculum for Clinical and Translational Researchers. </a:t>
            </a:r>
            <a:r>
              <a:rPr b="0" i="1" lang="en-US" sz="1400" u="none" cap="none" strike="noStrike">
                <a:solidFill>
                  <a:srgbClr val="000000"/>
                </a:solidFill>
                <a:latin typeface="Cabin"/>
                <a:ea typeface="Cabin"/>
                <a:cs typeface="Cabin"/>
                <a:sym typeface="Cabin"/>
              </a:rPr>
              <a:t>Clin Trans Sci 2013; 6:26-33</a:t>
            </a:r>
            <a:endParaRPr b="0" i="0" sz="1400" u="none" cap="none" strike="noStrike">
              <a:solidFill>
                <a:schemeClr val="dk1"/>
              </a:solidFill>
              <a:latin typeface="Cabin"/>
              <a:ea typeface="Cabin"/>
              <a:cs typeface="Cabin"/>
              <a:sym typeface="Cabin"/>
            </a:endParaRPr>
          </a:p>
          <a:p>
            <a:pPr indent="-171450" lvl="0" marL="171450" marR="0" rtl="0" algn="l">
              <a:lnSpc>
                <a:spcPct val="100000"/>
              </a:lnSpc>
              <a:spcBef>
                <a:spcPts val="0"/>
              </a:spcBef>
              <a:spcAft>
                <a:spcPts val="0"/>
              </a:spcAft>
              <a:buClr>
                <a:srgbClr val="000000"/>
              </a:buClr>
              <a:buSzPts val="1400"/>
              <a:buFont typeface="Cabin"/>
              <a:buChar char="•"/>
            </a:pPr>
            <a:r>
              <a:rPr b="0" i="0" lang="en-US" sz="1400" u="none" cap="none" strike="noStrike">
                <a:solidFill>
                  <a:srgbClr val="000000"/>
                </a:solidFill>
                <a:latin typeface="Cabin"/>
                <a:ea typeface="Cabin"/>
                <a:cs typeface="Cabin"/>
                <a:sym typeface="Cabin"/>
              </a:rPr>
              <a:t>Fleming M, House S, Hanson VS, Yu L, Garbutt J, McGee R, Kroenke K, Adebin Z, Rubio D. The Mentoring Competency Assessment: Validation of a New Instrument to Evaluate Skills of Research Mentors. </a:t>
            </a:r>
            <a:r>
              <a:rPr b="0" i="1" lang="en-US" sz="1400" u="none" cap="none" strike="noStrike">
                <a:solidFill>
                  <a:srgbClr val="000000"/>
                </a:solidFill>
                <a:latin typeface="Cabin"/>
                <a:ea typeface="Cabin"/>
                <a:cs typeface="Cabin"/>
                <a:sym typeface="Cabin"/>
              </a:rPr>
              <a:t>Acad Med</a:t>
            </a:r>
            <a:r>
              <a:rPr b="0" i="0" lang="en-US" sz="1400" u="none" cap="none" strike="noStrike">
                <a:solidFill>
                  <a:srgbClr val="000000"/>
                </a:solidFill>
                <a:latin typeface="Cabin"/>
                <a:ea typeface="Cabin"/>
                <a:cs typeface="Cabin"/>
                <a:sym typeface="Cabin"/>
              </a:rPr>
              <a:t>, 2013;88(7): 1002-1008.</a:t>
            </a:r>
            <a:endParaRPr b="0" i="0" sz="1400" u="none" cap="none" strike="noStrike">
              <a:solidFill>
                <a:schemeClr val="dk1"/>
              </a:solidFill>
              <a:latin typeface="Cabin"/>
              <a:ea typeface="Cabin"/>
              <a:cs typeface="Cabin"/>
              <a:sym typeface="Cabin"/>
            </a:endParaRPr>
          </a:p>
          <a:p>
            <a:pPr indent="-171450" lvl="0" marL="171450" marR="0" rtl="0" algn="l">
              <a:lnSpc>
                <a:spcPct val="100000"/>
              </a:lnSpc>
              <a:spcBef>
                <a:spcPts val="0"/>
              </a:spcBef>
              <a:spcAft>
                <a:spcPts val="0"/>
              </a:spcAft>
              <a:buClr>
                <a:srgbClr val="000000"/>
              </a:buClr>
              <a:buSzPts val="1400"/>
              <a:buFont typeface="Cabin"/>
              <a:buChar char="•"/>
            </a:pPr>
            <a:r>
              <a:rPr b="0" i="0" lang="en-US" sz="1400" u="none" cap="none" strike="noStrike">
                <a:solidFill>
                  <a:srgbClr val="000000"/>
                </a:solidFill>
                <a:latin typeface="Cabin"/>
                <a:ea typeface="Cabin"/>
                <a:cs typeface="Cabin"/>
                <a:sym typeface="Cabin"/>
              </a:rPr>
              <a:t>Sorkness CA, Pfund C, Asquith P, Drezner M. Research Mentor Training: Initiatives of the University of Wisconsin Institute for Clinical and Translational Research. </a:t>
            </a:r>
            <a:r>
              <a:rPr b="0" i="1" lang="en-US" sz="1400" u="none" cap="none" strike="noStrike">
                <a:solidFill>
                  <a:srgbClr val="000000"/>
                </a:solidFill>
                <a:latin typeface="Cabin"/>
                <a:ea typeface="Cabin"/>
                <a:cs typeface="Cabin"/>
                <a:sym typeface="Cabin"/>
              </a:rPr>
              <a:t>Clin Transl Sci</a:t>
            </a:r>
            <a:r>
              <a:rPr b="0" i="0" lang="en-US" sz="1400" u="none" cap="none" strike="noStrike">
                <a:solidFill>
                  <a:srgbClr val="000000"/>
                </a:solidFill>
                <a:latin typeface="Cabin"/>
                <a:ea typeface="Cabin"/>
                <a:cs typeface="Cabin"/>
                <a:sym typeface="Cabin"/>
              </a:rPr>
              <a:t>. 2013;6(4):256-258.</a:t>
            </a:r>
            <a:endParaRPr b="0" i="0" sz="1400" u="none" cap="none" strike="noStrike">
              <a:solidFill>
                <a:schemeClr val="dk1"/>
              </a:solidFill>
              <a:latin typeface="Cabin"/>
              <a:ea typeface="Cabin"/>
              <a:cs typeface="Cabin"/>
              <a:sym typeface="Cabin"/>
            </a:endParaRPr>
          </a:p>
          <a:p>
            <a:pPr indent="-171450" lvl="0" marL="171450" marR="0" rtl="0" algn="l">
              <a:lnSpc>
                <a:spcPct val="100000"/>
              </a:lnSpc>
              <a:spcBef>
                <a:spcPts val="0"/>
              </a:spcBef>
              <a:spcAft>
                <a:spcPts val="0"/>
              </a:spcAft>
              <a:buClr>
                <a:srgbClr val="000000"/>
              </a:buClr>
              <a:buSzPts val="1400"/>
              <a:buFont typeface="Cabin"/>
              <a:buChar char="•"/>
            </a:pPr>
            <a:r>
              <a:rPr b="0" i="0" lang="en-US" sz="1400" u="none" cap="none" strike="noStrike">
                <a:solidFill>
                  <a:srgbClr val="000000"/>
                </a:solidFill>
                <a:latin typeface="Cabin"/>
                <a:ea typeface="Cabin"/>
                <a:cs typeface="Cabin"/>
                <a:sym typeface="Cabin"/>
              </a:rPr>
              <a:t>Pfund C, House SC, Asquith P, Fleming MF, Buhr KA, Burnham EL, Eichenberger Gilmore JM, Huskins WC, McGee R, Schurr K, Shapiro ED, Spencer KC, Sorkness CA. Training Mentors of Clinical and Translational Research Scholars: A Randomized Controlled Trial. </a:t>
            </a:r>
            <a:r>
              <a:rPr b="0" i="1" lang="en-US" sz="1400" u="none" cap="none" strike="noStrike">
                <a:solidFill>
                  <a:srgbClr val="000000"/>
                </a:solidFill>
                <a:latin typeface="Cabin"/>
                <a:ea typeface="Cabin"/>
                <a:cs typeface="Cabin"/>
                <a:sym typeface="Cabin"/>
              </a:rPr>
              <a:t>Acad Med. </a:t>
            </a:r>
            <a:r>
              <a:rPr b="0" i="0" lang="en-US" sz="1400" u="none" cap="none" strike="noStrike">
                <a:solidFill>
                  <a:srgbClr val="000000"/>
                </a:solidFill>
                <a:latin typeface="Cabin"/>
                <a:ea typeface="Cabin"/>
                <a:cs typeface="Cabin"/>
                <a:sym typeface="Cabin"/>
              </a:rPr>
              <a:t>2014; 89:774-782.</a:t>
            </a:r>
            <a:endParaRPr b="0" i="0" sz="1400" u="none" cap="none" strike="noStrike">
              <a:solidFill>
                <a:schemeClr val="dk1"/>
              </a:solidFill>
              <a:latin typeface="Cabin"/>
              <a:ea typeface="Cabin"/>
              <a:cs typeface="Cabin"/>
              <a:sym typeface="Cabin"/>
            </a:endParaRPr>
          </a:p>
          <a:p>
            <a:pPr indent="-171450" lvl="0" marL="171450" marR="0" rtl="0" algn="l">
              <a:lnSpc>
                <a:spcPct val="100000"/>
              </a:lnSpc>
              <a:spcBef>
                <a:spcPts val="0"/>
              </a:spcBef>
              <a:spcAft>
                <a:spcPts val="0"/>
              </a:spcAft>
              <a:buClr>
                <a:srgbClr val="000000"/>
              </a:buClr>
              <a:buSzPts val="1400"/>
              <a:buFont typeface="Cabin"/>
              <a:buChar char="•"/>
            </a:pPr>
            <a:r>
              <a:rPr b="0" i="0" lang="en-US" sz="1400" u="none" cap="none" strike="noStrike">
                <a:solidFill>
                  <a:srgbClr val="000000"/>
                </a:solidFill>
                <a:latin typeface="Cabin"/>
                <a:ea typeface="Cabin"/>
                <a:cs typeface="Cabin"/>
                <a:sym typeface="Cabin"/>
              </a:rPr>
              <a:t>Pfund, C., Spencer, K., Asquith, P., House, S., Miller, S., Sorkness, C. (2015). Building National Capacity for Research Mentor Training: An Evidence-Based Approach to Training-the-Trainers. CBE Life Sciences Education 14 (2).</a:t>
            </a:r>
            <a:endParaRPr b="0" i="0" sz="1400" u="none" cap="none" strike="noStrike">
              <a:solidFill>
                <a:srgbClr val="000000"/>
              </a:solidFill>
              <a:latin typeface="Cabin"/>
              <a:ea typeface="Cabin"/>
              <a:cs typeface="Cabin"/>
              <a:sym typeface="Cabin"/>
            </a:endParaRPr>
          </a:p>
          <a:p>
            <a:pPr indent="-171450" lvl="0" marL="171450" marR="0" rtl="0" algn="l">
              <a:lnSpc>
                <a:spcPct val="100000"/>
              </a:lnSpc>
              <a:spcBef>
                <a:spcPts val="0"/>
              </a:spcBef>
              <a:spcAft>
                <a:spcPts val="0"/>
              </a:spcAft>
              <a:buClr>
                <a:srgbClr val="000000"/>
              </a:buClr>
              <a:buSzPts val="1400"/>
              <a:buFont typeface="Cabin"/>
              <a:buChar char="•"/>
            </a:pPr>
            <a:r>
              <a:rPr b="0" i="0" lang="en-US" sz="1400" u="none" cap="none" strike="noStrike">
                <a:solidFill>
                  <a:schemeClr val="dk1"/>
                </a:solidFill>
                <a:latin typeface="Cabin"/>
                <a:ea typeface="Cabin"/>
                <a:cs typeface="Cabin"/>
                <a:sym typeface="Cabin"/>
              </a:rPr>
              <a:t>Tobin MJ, Mentoring: Seven Roles and Some Specifics. </a:t>
            </a:r>
            <a:r>
              <a:rPr b="0" i="1" lang="en-US" sz="1400" u="none" cap="none" strike="noStrike">
                <a:solidFill>
                  <a:schemeClr val="dk1"/>
                </a:solidFill>
                <a:latin typeface="Cabin"/>
                <a:ea typeface="Cabin"/>
                <a:cs typeface="Cabin"/>
                <a:sym typeface="Cabin"/>
              </a:rPr>
              <a:t>Am J Respir Crit Care Med</a:t>
            </a:r>
            <a:r>
              <a:rPr b="0" i="0" lang="en-US" sz="1400" u="none" cap="none" strike="noStrike">
                <a:solidFill>
                  <a:schemeClr val="dk1"/>
                </a:solidFill>
                <a:latin typeface="Cabin"/>
                <a:ea typeface="Cabin"/>
                <a:cs typeface="Cabin"/>
                <a:sym typeface="Cabin"/>
              </a:rPr>
              <a:t>, 2004; 170(2).</a:t>
            </a:r>
            <a:endParaRPr b="0" i="0" sz="1400" u="none" cap="none" strike="noStrike">
              <a:solidFill>
                <a:schemeClr val="dk1"/>
              </a:solidFill>
              <a:latin typeface="Cabin"/>
              <a:ea typeface="Cabin"/>
              <a:cs typeface="Cabin"/>
              <a:sym typeface="Cabin"/>
            </a:endParaRPr>
          </a:p>
          <a:p>
            <a:pPr indent="-171450" lvl="0" marL="171450" marR="0" rtl="0" algn="l">
              <a:lnSpc>
                <a:spcPct val="100000"/>
              </a:lnSpc>
              <a:spcBef>
                <a:spcPts val="0"/>
              </a:spcBef>
              <a:spcAft>
                <a:spcPts val="0"/>
              </a:spcAft>
              <a:buClr>
                <a:srgbClr val="000000"/>
              </a:buClr>
              <a:buSzPts val="1400"/>
              <a:buFont typeface="Cabin"/>
              <a:buChar char="•"/>
            </a:pPr>
            <a:r>
              <a:rPr b="0" i="0" lang="en-US" sz="1400" u="none" cap="none" strike="noStrike">
                <a:solidFill>
                  <a:schemeClr val="dk1"/>
                </a:solidFill>
                <a:latin typeface="Cabin"/>
                <a:ea typeface="Cabin"/>
                <a:cs typeface="Cabin"/>
                <a:sym typeface="Cabin"/>
              </a:rPr>
              <a:t>National Academies of Sciences, Engineering, and Medicine; Policy and Global Affairs; Board on Higher Education and Workforce; Committee on Effective Mentoring in STEMM; Dahlberg ML, Byars-Winston A, editors. The Science of Effective Mentorship in STEMM. Washington (DC): National Academies Press (US); 2019 Oct 30. 2, The Science of Mentoring Relationships: What Is Mentorship? Available from: https://www.ncbi.nlm.nih.gov/books/NBK552775/</a:t>
            </a:r>
            <a:endParaRPr b="0" i="0" sz="1400" u="none" cap="none" strike="noStrike">
              <a:solidFill>
                <a:srgbClr val="000000"/>
              </a:solidFill>
              <a:latin typeface="Cabin"/>
              <a:ea typeface="Cabin"/>
              <a:cs typeface="Cabin"/>
              <a:sym typeface="Cabin"/>
            </a:endParaRPr>
          </a:p>
        </p:txBody>
      </p:sp>
      <p:sp>
        <p:nvSpPr>
          <p:cNvPr id="626" name="Google Shape;626;p38"/>
          <p:cNvSpPr txBox="1"/>
          <p:nvPr/>
        </p:nvSpPr>
        <p:spPr>
          <a:xfrm>
            <a:off x="276425" y="46150"/>
            <a:ext cx="5699700" cy="474900"/>
          </a:xfrm>
          <a:prstGeom prst="rect">
            <a:avLst/>
          </a:prstGeom>
          <a:noFill/>
          <a:ln>
            <a:noFill/>
          </a:ln>
        </p:spPr>
        <p:txBody>
          <a:bodyPr anchorCtr="1" anchor="b" bIns="45700" lIns="91400" spcFirstLastPara="1" rIns="91400" wrap="square" tIns="45700">
            <a:normAutofit lnSpcReduction="10000"/>
          </a:bodyPr>
          <a:lstStyle/>
          <a:p>
            <a:pPr indent="0" lvl="0" marL="0" marR="0" rtl="0" algn="l">
              <a:lnSpc>
                <a:spcPct val="90000"/>
              </a:lnSpc>
              <a:spcBef>
                <a:spcPts val="0"/>
              </a:spcBef>
              <a:spcAft>
                <a:spcPts val="0"/>
              </a:spcAft>
              <a:buClr>
                <a:srgbClr val="000000"/>
              </a:buClr>
              <a:buSzPts val="3000"/>
              <a:buFont typeface="Arial"/>
              <a:buNone/>
            </a:pPr>
            <a:r>
              <a:rPr b="0" i="0" lang="en-US" sz="3000" u="none" cap="none" strike="noStrike">
                <a:solidFill>
                  <a:srgbClr val="000000"/>
                </a:solidFill>
                <a:latin typeface="Cabin"/>
                <a:ea typeface="Cabin"/>
                <a:cs typeface="Cabin"/>
                <a:sym typeface="Cabin"/>
              </a:rPr>
              <a:t>References</a:t>
            </a:r>
            <a:endParaRPr b="0" i="0" sz="1000" u="none" cap="none" strike="noStrike">
              <a:solidFill>
                <a:schemeClr val="dk1"/>
              </a:solidFill>
              <a:latin typeface="Cabin"/>
              <a:ea typeface="Cabin"/>
              <a:cs typeface="Cabin"/>
              <a:sym typeface="Cabi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40"/>
          <p:cNvSpPr/>
          <p:nvPr/>
        </p:nvSpPr>
        <p:spPr>
          <a:xfrm>
            <a:off x="1650" y="0"/>
            <a:ext cx="12188700" cy="2410691"/>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632" name="Google Shape;632;p40"/>
          <p:cNvSpPr txBox="1"/>
          <p:nvPr>
            <p:ph type="title"/>
          </p:nvPr>
        </p:nvSpPr>
        <p:spPr>
          <a:xfrm>
            <a:off x="838200" y="711652"/>
            <a:ext cx="10515600" cy="10715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solidFill>
                  <a:schemeClr val="lt1"/>
                </a:solidFill>
                <a:latin typeface="Cabin"/>
                <a:ea typeface="Cabin"/>
                <a:cs typeface="Cabin"/>
                <a:sym typeface="Cabin"/>
              </a:rPr>
              <a:t>Discussion and Questions</a:t>
            </a:r>
            <a:endParaRPr>
              <a:solidFill>
                <a:schemeClr val="lt1"/>
              </a:solidFill>
              <a:latin typeface="Cabin"/>
              <a:ea typeface="Cabin"/>
              <a:cs typeface="Cabin"/>
              <a:sym typeface="Cabin"/>
            </a:endParaRPr>
          </a:p>
        </p:txBody>
      </p:sp>
      <p:sp>
        <p:nvSpPr>
          <p:cNvPr id="633" name="Google Shape;633;p40"/>
          <p:cNvSpPr txBox="1"/>
          <p:nvPr>
            <p:ph idx="1" type="body"/>
          </p:nvPr>
        </p:nvSpPr>
        <p:spPr>
          <a:xfrm>
            <a:off x="738551" y="3910694"/>
            <a:ext cx="5118000" cy="2009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lang="en-US" sz="3600">
                <a:solidFill>
                  <a:schemeClr val="dk1"/>
                </a:solidFill>
                <a:latin typeface="Cabin"/>
                <a:ea typeface="Cabin"/>
                <a:cs typeface="Cabin"/>
                <a:sym typeface="Cabin"/>
              </a:rPr>
              <a:t>Sign up for the CUGH Mentorship Program:</a:t>
            </a:r>
            <a:endParaRPr i="1" sz="3600">
              <a:highlight>
                <a:srgbClr val="FFFF00"/>
              </a:highlight>
              <a:latin typeface="Cabin"/>
              <a:ea typeface="Cabin"/>
              <a:cs typeface="Cabin"/>
              <a:sym typeface="Cabin"/>
            </a:endParaRPr>
          </a:p>
        </p:txBody>
      </p:sp>
      <p:pic>
        <p:nvPicPr>
          <p:cNvPr id="634" name="Google Shape;634;p40"/>
          <p:cNvPicPr preferRelativeResize="0"/>
          <p:nvPr/>
        </p:nvPicPr>
        <p:blipFill rotWithShape="1">
          <a:blip r:embed="rId3">
            <a:alphaModFix/>
          </a:blip>
          <a:srcRect b="0" l="0" r="0" t="0"/>
          <a:stretch/>
        </p:blipFill>
        <p:spPr>
          <a:xfrm>
            <a:off x="7189560" y="3789632"/>
            <a:ext cx="2251832" cy="2251832"/>
          </a:xfrm>
          <a:prstGeom prst="rect">
            <a:avLst/>
          </a:prstGeom>
          <a:noFill/>
          <a:ln>
            <a:noFill/>
          </a:ln>
        </p:spPr>
      </p:pic>
      <p:sp>
        <p:nvSpPr>
          <p:cNvPr id="635" name="Google Shape;635;p40"/>
          <p:cNvSpPr txBox="1"/>
          <p:nvPr/>
        </p:nvSpPr>
        <p:spPr>
          <a:xfrm>
            <a:off x="5666825" y="6135925"/>
            <a:ext cx="54570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Quattrocento Sans"/>
                <a:ea typeface="Quattrocento Sans"/>
                <a:cs typeface="Quattrocento Sans"/>
                <a:sym typeface="Quattrocento Sans"/>
              </a:rPr>
              <a:t>https://www.surveymonkey.com/r/ZWQ875H</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40" name="Shape 640"/>
        <p:cNvGrpSpPr/>
        <p:nvPr/>
      </p:nvGrpSpPr>
      <p:grpSpPr>
        <a:xfrm>
          <a:off x="0" y="0"/>
          <a:ext cx="0" cy="0"/>
          <a:chOff x="0" y="0"/>
          <a:chExt cx="0" cy="0"/>
        </a:xfrm>
      </p:grpSpPr>
      <p:sp>
        <p:nvSpPr>
          <p:cNvPr id="641" name="Google Shape;641;p11"/>
          <p:cNvSpPr/>
          <p:nvPr/>
        </p:nvSpPr>
        <p:spPr>
          <a:xfrm>
            <a:off x="3107202" y="4676716"/>
            <a:ext cx="2734106" cy="2061641"/>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199"/>
              <a:buFont typeface="Arial"/>
              <a:buNone/>
            </a:pPr>
            <a:r>
              <a:rPr b="0" i="0" lang="en-US" sz="3199" u="none" cap="none" strike="noStrike">
                <a:solidFill>
                  <a:srgbClr val="F2F2F2"/>
                </a:solidFill>
                <a:latin typeface="Cabin"/>
                <a:ea typeface="Cabin"/>
                <a:cs typeface="Cabin"/>
                <a:sym typeface="Cabin"/>
              </a:rPr>
              <a:t>Promote growth &amp; development</a:t>
            </a:r>
            <a:endParaRPr b="0" i="0" sz="1800" u="none" cap="none" strike="noStrike">
              <a:solidFill>
                <a:schemeClr val="dk1"/>
              </a:solidFill>
              <a:latin typeface="Cabin"/>
              <a:ea typeface="Cabin"/>
              <a:cs typeface="Cabin"/>
              <a:sym typeface="Cabin"/>
            </a:endParaRPr>
          </a:p>
        </p:txBody>
      </p:sp>
      <p:sp>
        <p:nvSpPr>
          <p:cNvPr id="642" name="Google Shape;642;p11"/>
          <p:cNvSpPr/>
          <p:nvPr/>
        </p:nvSpPr>
        <p:spPr>
          <a:xfrm>
            <a:off x="1589" y="0"/>
            <a:ext cx="12188825" cy="4221088"/>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Quattrocento Sans"/>
              <a:ea typeface="Quattrocento Sans"/>
              <a:cs typeface="Quattrocento Sans"/>
              <a:sym typeface="Quattrocento Sans"/>
            </a:endParaRPr>
          </a:p>
        </p:txBody>
      </p:sp>
      <p:sp>
        <p:nvSpPr>
          <p:cNvPr id="643" name="Google Shape;643;p11"/>
          <p:cNvSpPr txBox="1"/>
          <p:nvPr>
            <p:ph idx="5" type="body"/>
          </p:nvPr>
        </p:nvSpPr>
        <p:spPr>
          <a:xfrm>
            <a:off x="3896733" y="308251"/>
            <a:ext cx="8292093" cy="166573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5400"/>
              <a:buNone/>
            </a:pPr>
            <a:r>
              <a:rPr lang="en-US" sz="5400">
                <a:solidFill>
                  <a:srgbClr val="000000"/>
                </a:solidFill>
                <a:latin typeface="Cabin"/>
                <a:ea typeface="Cabin"/>
                <a:cs typeface="Cabin"/>
                <a:sym typeface="Cabin"/>
              </a:rPr>
              <a:t>Mentorship Best Practices</a:t>
            </a:r>
            <a:endParaRPr>
              <a:latin typeface="Cabin"/>
              <a:ea typeface="Cabin"/>
              <a:cs typeface="Cabin"/>
              <a:sym typeface="Cabin"/>
            </a:endParaRPr>
          </a:p>
        </p:txBody>
      </p:sp>
      <p:sp>
        <p:nvSpPr>
          <p:cNvPr id="644" name="Google Shape;644;p11"/>
          <p:cNvSpPr txBox="1"/>
          <p:nvPr>
            <p:ph idx="6" type="body"/>
          </p:nvPr>
        </p:nvSpPr>
        <p:spPr>
          <a:xfrm>
            <a:off x="27732" y="443272"/>
            <a:ext cx="3370990" cy="1395697"/>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000000"/>
              </a:buClr>
              <a:buSzPts val="3200"/>
              <a:buNone/>
            </a:pPr>
            <a:r>
              <a:rPr lang="en-US" sz="3200">
                <a:solidFill>
                  <a:srgbClr val="000000"/>
                </a:solidFill>
                <a:latin typeface="Cabin"/>
                <a:ea typeface="Cabin"/>
                <a:cs typeface="Cabin"/>
                <a:sym typeface="Cabin"/>
              </a:rPr>
              <a:t>Social Cognitive Career Theory</a:t>
            </a:r>
            <a:endParaRPr>
              <a:latin typeface="Cabin"/>
              <a:ea typeface="Cabin"/>
              <a:cs typeface="Cabin"/>
              <a:sym typeface="Cabin"/>
            </a:endParaRPr>
          </a:p>
        </p:txBody>
      </p:sp>
      <p:sp>
        <p:nvSpPr>
          <p:cNvPr id="645" name="Google Shape;645;p11"/>
          <p:cNvSpPr/>
          <p:nvPr/>
        </p:nvSpPr>
        <p:spPr>
          <a:xfrm>
            <a:off x="1485375" y="2486775"/>
            <a:ext cx="2734200" cy="2061600"/>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rPr b="0" i="0" lang="en-US" sz="3199" u="none" cap="none" strike="noStrike">
                <a:solidFill>
                  <a:srgbClr val="F2F2F2"/>
                </a:solidFill>
                <a:latin typeface="Cabin"/>
                <a:ea typeface="Cabin"/>
                <a:cs typeface="Cabin"/>
                <a:sym typeface="Cabin"/>
              </a:rPr>
              <a:t>Communicate effectively</a:t>
            </a:r>
            <a:endParaRPr b="0" i="0" sz="1800" u="none" cap="none" strike="noStrike">
              <a:solidFill>
                <a:schemeClr val="dk1"/>
              </a:solidFill>
              <a:latin typeface="Cabin"/>
              <a:ea typeface="Cabin"/>
              <a:cs typeface="Cabin"/>
              <a:sym typeface="Cabin"/>
            </a:endParaRPr>
          </a:p>
        </p:txBody>
      </p:sp>
      <p:sp>
        <p:nvSpPr>
          <p:cNvPr id="646" name="Google Shape;646;p11"/>
          <p:cNvSpPr/>
          <p:nvPr/>
        </p:nvSpPr>
        <p:spPr>
          <a:xfrm>
            <a:off x="4728947" y="2486772"/>
            <a:ext cx="2734106" cy="2061641"/>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rPr b="0" i="0" lang="en-US" sz="3199" u="none" cap="none" strike="noStrike">
                <a:solidFill>
                  <a:srgbClr val="F2F2F2"/>
                </a:solidFill>
                <a:latin typeface="Cabin"/>
                <a:ea typeface="Cabin"/>
                <a:cs typeface="Cabin"/>
                <a:sym typeface="Cabin"/>
              </a:rPr>
              <a:t>Align expectations</a:t>
            </a:r>
            <a:endParaRPr b="0" i="0" sz="1800" u="none" cap="none" strike="noStrike">
              <a:solidFill>
                <a:schemeClr val="dk1"/>
              </a:solidFill>
              <a:latin typeface="Cabin"/>
              <a:ea typeface="Cabin"/>
              <a:cs typeface="Cabin"/>
              <a:sym typeface="Cabin"/>
            </a:endParaRPr>
          </a:p>
        </p:txBody>
      </p:sp>
      <p:sp>
        <p:nvSpPr>
          <p:cNvPr id="647" name="Google Shape;647;p11"/>
          <p:cNvSpPr/>
          <p:nvPr/>
        </p:nvSpPr>
        <p:spPr>
          <a:xfrm>
            <a:off x="7972425" y="2486775"/>
            <a:ext cx="2734200" cy="2061600"/>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rPr b="0" i="0" lang="en-US" sz="3199" u="none" cap="none" strike="noStrike">
                <a:solidFill>
                  <a:srgbClr val="F2F2F2"/>
                </a:solidFill>
                <a:latin typeface="Cabin"/>
                <a:ea typeface="Cabin"/>
                <a:cs typeface="Cabin"/>
                <a:sym typeface="Cabin"/>
              </a:rPr>
              <a:t>Foster independence</a:t>
            </a:r>
            <a:endParaRPr b="0" i="0" sz="1800" u="none" cap="none" strike="noStrike">
              <a:solidFill>
                <a:schemeClr val="dk1"/>
              </a:solidFill>
              <a:latin typeface="Cabin"/>
              <a:ea typeface="Cabin"/>
              <a:cs typeface="Cabin"/>
              <a:sym typeface="Cabin"/>
            </a:endParaRPr>
          </a:p>
        </p:txBody>
      </p:sp>
      <p:sp>
        <p:nvSpPr>
          <p:cNvPr id="648" name="Google Shape;648;p11"/>
          <p:cNvSpPr/>
          <p:nvPr/>
        </p:nvSpPr>
        <p:spPr>
          <a:xfrm>
            <a:off x="6378940" y="4676716"/>
            <a:ext cx="2734106" cy="2061641"/>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199"/>
              <a:buFont typeface="Arial"/>
              <a:buNone/>
            </a:pPr>
            <a:r>
              <a:t/>
            </a:r>
            <a:endParaRPr b="0" i="0" sz="3199" u="none" cap="none" strike="noStrike">
              <a:solidFill>
                <a:srgbClr val="F2F2F2"/>
              </a:solidFill>
              <a:latin typeface="Cabin"/>
              <a:ea typeface="Cabin"/>
              <a:cs typeface="Cabin"/>
              <a:sym typeface="Cabin"/>
            </a:endParaRPr>
          </a:p>
          <a:p>
            <a:pPr indent="0" lvl="0" marL="0" marR="0" rtl="0" algn="ctr">
              <a:lnSpc>
                <a:spcPct val="100000"/>
              </a:lnSpc>
              <a:spcBef>
                <a:spcPts val="0"/>
              </a:spcBef>
              <a:spcAft>
                <a:spcPts val="0"/>
              </a:spcAft>
              <a:buClr>
                <a:schemeClr val="dk1"/>
              </a:buClr>
              <a:buSzPts val="3199"/>
              <a:buFont typeface="Arial"/>
              <a:buNone/>
            </a:pPr>
            <a:r>
              <a:rPr b="0" i="0" lang="en-US" sz="3199" u="none" cap="none" strike="noStrike">
                <a:solidFill>
                  <a:srgbClr val="F2F2F2"/>
                </a:solidFill>
                <a:latin typeface="Cabin"/>
                <a:ea typeface="Cabin"/>
                <a:cs typeface="Cabin"/>
                <a:sym typeface="Cabin"/>
              </a:rPr>
              <a:t>Address issues of diversity</a:t>
            </a:r>
            <a:endParaRPr b="0" i="0" sz="1800" u="none" cap="none" strike="noStrike">
              <a:solidFill>
                <a:schemeClr val="dk1"/>
              </a:solidFill>
              <a:latin typeface="Cabin"/>
              <a:ea typeface="Cabin"/>
              <a:cs typeface="Cabin"/>
              <a:sym typeface="Cabin"/>
            </a:endParaRPr>
          </a:p>
          <a:p>
            <a:pPr indent="0" lvl="0" marL="0" marR="0" rtl="0" algn="ctr">
              <a:lnSpc>
                <a:spcPct val="100000"/>
              </a:lnSpc>
              <a:spcBef>
                <a:spcPts val="0"/>
              </a:spcBef>
              <a:spcAft>
                <a:spcPts val="0"/>
              </a:spcAft>
              <a:buClr>
                <a:srgbClr val="000000"/>
              </a:buClr>
              <a:buSzPts val="3199"/>
              <a:buFont typeface="Arial"/>
              <a:buNone/>
            </a:pPr>
            <a:r>
              <a:t/>
            </a:r>
            <a:endParaRPr b="0" i="0" sz="3199" u="none" cap="none" strike="noStrike">
              <a:solidFill>
                <a:srgbClr val="F2F2F2"/>
              </a:solidFill>
              <a:latin typeface="Cabin"/>
              <a:ea typeface="Cabin"/>
              <a:cs typeface="Cabin"/>
              <a:sym typeface="Cabin"/>
            </a:endParaRPr>
          </a:p>
        </p:txBody>
      </p:sp>
      <p:cxnSp>
        <p:nvCxnSpPr>
          <p:cNvPr id="649" name="Google Shape;649;p11"/>
          <p:cNvCxnSpPr/>
          <p:nvPr/>
        </p:nvCxnSpPr>
        <p:spPr>
          <a:xfrm>
            <a:off x="3647728" y="365408"/>
            <a:ext cx="0" cy="1551424"/>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4" name="Shape 654"/>
        <p:cNvGrpSpPr/>
        <p:nvPr/>
      </p:nvGrpSpPr>
      <p:grpSpPr>
        <a:xfrm>
          <a:off x="0" y="0"/>
          <a:ext cx="0" cy="0"/>
          <a:chOff x="0" y="0"/>
          <a:chExt cx="0" cy="0"/>
        </a:xfrm>
      </p:grpSpPr>
      <p:sp>
        <p:nvSpPr>
          <p:cNvPr id="655" name="Google Shape;655;p81"/>
          <p:cNvSpPr txBox="1"/>
          <p:nvPr/>
        </p:nvSpPr>
        <p:spPr>
          <a:xfrm>
            <a:off x="263351" y="246199"/>
            <a:ext cx="11665200" cy="692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900"/>
              <a:buFont typeface="Arial"/>
              <a:buNone/>
            </a:pPr>
            <a:r>
              <a:rPr b="0" i="0" lang="en-US" sz="3900" u="none" cap="none" strike="noStrike">
                <a:solidFill>
                  <a:schemeClr val="dk1"/>
                </a:solidFill>
                <a:latin typeface="Cabin"/>
                <a:ea typeface="Cabin"/>
                <a:cs typeface="Cabin"/>
                <a:sym typeface="Cabin"/>
              </a:rPr>
              <a:t>GROW: A framework for mentoring conversations</a:t>
            </a:r>
            <a:endParaRPr b="1" i="0" sz="3900" u="none" cap="none" strike="noStrike">
              <a:solidFill>
                <a:schemeClr val="dk1"/>
              </a:solidFill>
              <a:latin typeface="Cabin"/>
              <a:ea typeface="Cabin"/>
              <a:cs typeface="Cabin"/>
              <a:sym typeface="Cabin"/>
            </a:endParaRPr>
          </a:p>
        </p:txBody>
      </p:sp>
      <p:sp>
        <p:nvSpPr>
          <p:cNvPr id="656" name="Google Shape;656;p81"/>
          <p:cNvSpPr txBox="1"/>
          <p:nvPr/>
        </p:nvSpPr>
        <p:spPr>
          <a:xfrm>
            <a:off x="6725047" y="6561443"/>
            <a:ext cx="4910100" cy="261600"/>
          </a:xfrm>
          <a:prstGeom prst="rect">
            <a:avLst/>
          </a:prstGeom>
          <a:noFill/>
          <a:ln>
            <a:noFill/>
          </a:ln>
        </p:spPr>
        <p:txBody>
          <a:bodyPr anchorCtr="0" anchor="t" bIns="22850" lIns="45700" spcFirstLastPara="1" rIns="45700" wrap="square" tIns="2285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333333"/>
                </a:solidFill>
                <a:latin typeface="Cabin"/>
                <a:ea typeface="Cabin"/>
                <a:cs typeface="Cabin"/>
                <a:sym typeface="Cabin"/>
              </a:rPr>
              <a:t>Adapted from Alexander, G.; Fine, A.; &amp; Whitmore, J.</a:t>
            </a:r>
            <a:endParaRPr b="0" i="0" sz="1400" u="none" cap="none" strike="noStrike">
              <a:solidFill>
                <a:srgbClr val="333333"/>
              </a:solidFill>
              <a:latin typeface="Cabin"/>
              <a:ea typeface="Cabin"/>
              <a:cs typeface="Cabin"/>
              <a:sym typeface="Cabin"/>
            </a:endParaRPr>
          </a:p>
        </p:txBody>
      </p:sp>
      <p:grpSp>
        <p:nvGrpSpPr>
          <p:cNvPr id="657" name="Google Shape;657;p81"/>
          <p:cNvGrpSpPr/>
          <p:nvPr/>
        </p:nvGrpSpPr>
        <p:grpSpPr>
          <a:xfrm>
            <a:off x="911434" y="1081041"/>
            <a:ext cx="10585155" cy="5328397"/>
            <a:chOff x="288042" y="98"/>
            <a:chExt cx="10585155" cy="5328397"/>
          </a:xfrm>
        </p:grpSpPr>
        <p:sp>
          <p:nvSpPr>
            <p:cNvPr id="658" name="Google Shape;658;p81"/>
            <p:cNvSpPr/>
            <p:nvPr/>
          </p:nvSpPr>
          <p:spPr>
            <a:xfrm rot="5400000">
              <a:off x="6441209" y="-3117309"/>
              <a:ext cx="1304244" cy="7539057"/>
            </a:xfrm>
            <a:prstGeom prst="round2SameRect">
              <a:avLst>
                <a:gd fmla="val 16667" name="adj1"/>
                <a:gd fmla="val 0" name="adj2"/>
              </a:avLst>
            </a:prstGeom>
            <a:solidFill>
              <a:srgbClr val="CCD2D8">
                <a:alpha val="89019"/>
              </a:srgbClr>
            </a:solidFill>
            <a:ln cap="flat" cmpd="sng" w="25400">
              <a:solidFill>
                <a:srgbClr val="CCD2D8">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bin"/>
                <a:ea typeface="Cabin"/>
                <a:cs typeface="Cabin"/>
                <a:sym typeface="Cabin"/>
              </a:endParaRPr>
            </a:p>
          </p:txBody>
        </p:sp>
        <p:sp>
          <p:nvSpPr>
            <p:cNvPr id="659" name="Google Shape;659;p81"/>
            <p:cNvSpPr txBox="1"/>
            <p:nvPr/>
          </p:nvSpPr>
          <p:spPr>
            <a:xfrm>
              <a:off x="3323803" y="63765"/>
              <a:ext cx="7475389" cy="1176908"/>
            </a:xfrm>
            <a:prstGeom prst="rect">
              <a:avLst/>
            </a:prstGeom>
            <a:noFill/>
            <a:ln>
              <a:noFill/>
            </a:ln>
          </p:spPr>
          <p:txBody>
            <a:bodyPr anchorCtr="0" anchor="ctr" bIns="123825" lIns="247650" spcFirstLastPara="1" rIns="247650" wrap="square" tIns="123825">
              <a:noAutofit/>
            </a:bodyPr>
            <a:lstStyle/>
            <a:p>
              <a:pPr indent="0" lvl="1" marL="0" marR="0" rtl="0" algn="l">
                <a:lnSpc>
                  <a:spcPct val="90000"/>
                </a:lnSpc>
                <a:spcBef>
                  <a:spcPts val="0"/>
                </a:spcBef>
                <a:spcAft>
                  <a:spcPts val="0"/>
                </a:spcAft>
                <a:buClr>
                  <a:srgbClr val="000000"/>
                </a:buClr>
                <a:buSzPts val="2700"/>
                <a:buFont typeface="Arial"/>
                <a:buNone/>
              </a:pPr>
              <a:r>
                <a:rPr b="0" i="0" lang="en-US" sz="2700" u="none" cap="none" strike="noStrike">
                  <a:solidFill>
                    <a:schemeClr val="dk1"/>
                  </a:solidFill>
                  <a:latin typeface="Cabin"/>
                  <a:ea typeface="Cabin"/>
                  <a:cs typeface="Cabin"/>
                  <a:sym typeface="Cabin"/>
                </a:rPr>
                <a:t>What the mentee wants to achieve (specific and measurable – “SMART” goals)</a:t>
              </a:r>
              <a:endParaRPr b="0" i="0" sz="2700" u="none" cap="none" strike="noStrike">
                <a:solidFill>
                  <a:schemeClr val="dk1"/>
                </a:solidFill>
                <a:latin typeface="Cabin"/>
                <a:ea typeface="Cabin"/>
                <a:cs typeface="Cabin"/>
                <a:sym typeface="Cabin"/>
              </a:endParaRPr>
            </a:p>
          </p:txBody>
        </p:sp>
        <p:sp>
          <p:nvSpPr>
            <p:cNvPr id="660" name="Google Shape;660;p81"/>
            <p:cNvSpPr/>
            <p:nvPr/>
          </p:nvSpPr>
          <p:spPr>
            <a:xfrm>
              <a:off x="288042" y="13464"/>
              <a:ext cx="3035760" cy="1277509"/>
            </a:xfrm>
            <a:prstGeom prst="roundRect">
              <a:avLst>
                <a:gd fmla="val 16667" name="adj"/>
              </a:avLst>
            </a:prstGeom>
            <a:solidFill>
              <a:srgbClr val="2D678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bin"/>
                <a:ea typeface="Cabin"/>
                <a:cs typeface="Cabin"/>
                <a:sym typeface="Cabin"/>
              </a:endParaRPr>
            </a:p>
          </p:txBody>
        </p:sp>
        <p:sp>
          <p:nvSpPr>
            <p:cNvPr id="661" name="Google Shape;661;p81"/>
            <p:cNvSpPr txBox="1"/>
            <p:nvPr/>
          </p:nvSpPr>
          <p:spPr>
            <a:xfrm>
              <a:off x="350405" y="75827"/>
              <a:ext cx="2911034" cy="1152783"/>
            </a:xfrm>
            <a:prstGeom prst="rect">
              <a:avLst/>
            </a:prstGeom>
            <a:noFill/>
            <a:ln>
              <a:noFill/>
            </a:ln>
          </p:spPr>
          <p:txBody>
            <a:bodyPr anchorCtr="0" anchor="ctr" bIns="83800" lIns="167625" spcFirstLastPara="1" rIns="167625" wrap="square" tIns="83800">
              <a:noAutofit/>
            </a:bodyPr>
            <a:lstStyle/>
            <a:p>
              <a:pPr indent="0" lvl="0" marL="0" marR="0" rtl="0" algn="l">
                <a:lnSpc>
                  <a:spcPct val="90000"/>
                </a:lnSpc>
                <a:spcBef>
                  <a:spcPts val="0"/>
                </a:spcBef>
                <a:spcAft>
                  <a:spcPts val="0"/>
                </a:spcAft>
                <a:buClr>
                  <a:srgbClr val="000000"/>
                </a:buClr>
                <a:buSzPts val="4000"/>
                <a:buFont typeface="Arial"/>
                <a:buNone/>
              </a:pPr>
              <a:r>
                <a:rPr b="1" i="0" lang="en-US" sz="4000" u="none" cap="none" strike="noStrike">
                  <a:solidFill>
                    <a:schemeClr val="lt1"/>
                  </a:solidFill>
                  <a:latin typeface="Cabin"/>
                  <a:ea typeface="Cabin"/>
                  <a:cs typeface="Cabin"/>
                  <a:sym typeface="Cabin"/>
                </a:rPr>
                <a:t>G</a:t>
              </a:r>
              <a:r>
                <a:rPr b="0" i="0" lang="en-US" sz="4000" u="none" cap="none" strike="noStrike">
                  <a:solidFill>
                    <a:schemeClr val="lt1"/>
                  </a:solidFill>
                  <a:latin typeface="Cabin"/>
                  <a:ea typeface="Cabin"/>
                  <a:cs typeface="Cabin"/>
                  <a:sym typeface="Cabin"/>
                </a:rPr>
                <a:t>oal</a:t>
              </a:r>
              <a:r>
                <a:rPr b="1" i="0" lang="en-US" sz="4400" u="none" cap="none" strike="noStrike">
                  <a:solidFill>
                    <a:schemeClr val="lt1"/>
                  </a:solidFill>
                  <a:latin typeface="Cabin"/>
                  <a:ea typeface="Cabin"/>
                  <a:cs typeface="Cabin"/>
                  <a:sym typeface="Cabin"/>
                </a:rPr>
                <a:t> </a:t>
              </a:r>
              <a:endParaRPr b="0" i="0" sz="4400" u="none" cap="none" strike="noStrike">
                <a:solidFill>
                  <a:schemeClr val="lt1"/>
                </a:solidFill>
                <a:latin typeface="Cabin"/>
                <a:ea typeface="Cabin"/>
                <a:cs typeface="Cabin"/>
                <a:sym typeface="Cabin"/>
              </a:endParaRPr>
            </a:p>
          </p:txBody>
        </p:sp>
        <p:sp>
          <p:nvSpPr>
            <p:cNvPr id="662" name="Google Shape;662;p81"/>
            <p:cNvSpPr/>
            <p:nvPr/>
          </p:nvSpPr>
          <p:spPr>
            <a:xfrm rot="5400000">
              <a:off x="6588980" y="-1766241"/>
              <a:ext cx="1022007" cy="7546426"/>
            </a:xfrm>
            <a:prstGeom prst="round2SameRect">
              <a:avLst>
                <a:gd fmla="val 16667" name="adj1"/>
                <a:gd fmla="val 0" name="adj2"/>
              </a:avLst>
            </a:prstGeom>
            <a:solidFill>
              <a:srgbClr val="C7E6D4">
                <a:alpha val="89019"/>
              </a:srgbClr>
            </a:solidFill>
            <a:ln cap="flat" cmpd="sng" w="25400">
              <a:solidFill>
                <a:srgbClr val="C7E6D4">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bin"/>
                <a:ea typeface="Cabin"/>
                <a:cs typeface="Cabin"/>
                <a:sym typeface="Cabin"/>
              </a:endParaRPr>
            </a:p>
          </p:txBody>
        </p:sp>
        <p:sp>
          <p:nvSpPr>
            <p:cNvPr id="663" name="Google Shape;663;p81"/>
            <p:cNvSpPr txBox="1"/>
            <p:nvPr/>
          </p:nvSpPr>
          <p:spPr>
            <a:xfrm>
              <a:off x="3326771" y="1545858"/>
              <a:ext cx="7496536" cy="922227"/>
            </a:xfrm>
            <a:prstGeom prst="rect">
              <a:avLst/>
            </a:prstGeom>
            <a:noFill/>
            <a:ln>
              <a:noFill/>
            </a:ln>
          </p:spPr>
          <p:txBody>
            <a:bodyPr anchorCtr="0" anchor="ctr" bIns="123825" lIns="247650" spcFirstLastPara="1" rIns="247650" wrap="square" tIns="123825">
              <a:noAutofit/>
            </a:bodyPr>
            <a:lstStyle/>
            <a:p>
              <a:pPr indent="0" lvl="1" marL="0" marR="0" rtl="0" algn="l">
                <a:lnSpc>
                  <a:spcPct val="90000"/>
                </a:lnSpc>
                <a:spcBef>
                  <a:spcPts val="0"/>
                </a:spcBef>
                <a:spcAft>
                  <a:spcPts val="0"/>
                </a:spcAft>
                <a:buClr>
                  <a:srgbClr val="000000"/>
                </a:buClr>
                <a:buSzPts val="2800"/>
                <a:buFont typeface="Arial"/>
                <a:buNone/>
              </a:pPr>
              <a:r>
                <a:rPr b="0" i="0" lang="en-US" sz="2800" u="none" cap="none" strike="noStrike">
                  <a:solidFill>
                    <a:schemeClr val="dk1"/>
                  </a:solidFill>
                  <a:latin typeface="Cabin"/>
                  <a:ea typeface="Cabin"/>
                  <a:cs typeface="Cabin"/>
                  <a:sym typeface="Cabin"/>
                </a:rPr>
                <a:t>Where the mentee is currently (their ‘reality’)</a:t>
              </a:r>
              <a:endParaRPr b="0" i="0" sz="2800" u="none" cap="none" strike="noStrike">
                <a:solidFill>
                  <a:schemeClr val="dk1"/>
                </a:solidFill>
                <a:latin typeface="Cabin"/>
                <a:ea typeface="Cabin"/>
                <a:cs typeface="Cabin"/>
                <a:sym typeface="Cabin"/>
              </a:endParaRPr>
            </a:p>
          </p:txBody>
        </p:sp>
        <p:sp>
          <p:nvSpPr>
            <p:cNvPr id="664" name="Google Shape;664;p81"/>
            <p:cNvSpPr/>
            <p:nvPr/>
          </p:nvSpPr>
          <p:spPr>
            <a:xfrm>
              <a:off x="288042" y="1368217"/>
              <a:ext cx="3038727" cy="1277509"/>
            </a:xfrm>
            <a:prstGeom prst="roundRect">
              <a:avLst>
                <a:gd fmla="val 16667" name="adj"/>
              </a:avLst>
            </a:prstGeom>
            <a:solidFill>
              <a:srgbClr val="22A65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bin"/>
                <a:ea typeface="Cabin"/>
                <a:cs typeface="Cabin"/>
                <a:sym typeface="Cabin"/>
              </a:endParaRPr>
            </a:p>
          </p:txBody>
        </p:sp>
        <p:sp>
          <p:nvSpPr>
            <p:cNvPr id="665" name="Google Shape;665;p81"/>
            <p:cNvSpPr txBox="1"/>
            <p:nvPr/>
          </p:nvSpPr>
          <p:spPr>
            <a:xfrm>
              <a:off x="350405" y="1430580"/>
              <a:ext cx="2914001" cy="1152783"/>
            </a:xfrm>
            <a:prstGeom prst="rect">
              <a:avLst/>
            </a:prstGeom>
            <a:noFill/>
            <a:ln>
              <a:noFill/>
            </a:ln>
          </p:spPr>
          <p:txBody>
            <a:bodyPr anchorCtr="0" anchor="ctr" bIns="83800" lIns="167625" spcFirstLastPara="1" rIns="167625" wrap="square" tIns="83800">
              <a:noAutofit/>
            </a:bodyPr>
            <a:lstStyle/>
            <a:p>
              <a:pPr indent="0" lvl="0" marL="0" marR="0" rtl="0" algn="l">
                <a:lnSpc>
                  <a:spcPct val="90000"/>
                </a:lnSpc>
                <a:spcBef>
                  <a:spcPts val="0"/>
                </a:spcBef>
                <a:spcAft>
                  <a:spcPts val="0"/>
                </a:spcAft>
                <a:buClr>
                  <a:srgbClr val="000000"/>
                </a:buClr>
                <a:buSzPts val="4000"/>
                <a:buFont typeface="Arial"/>
                <a:buNone/>
              </a:pPr>
              <a:r>
                <a:rPr b="1" i="0" lang="en-US" sz="4000" u="none" cap="none" strike="noStrike">
                  <a:solidFill>
                    <a:schemeClr val="lt1"/>
                  </a:solidFill>
                  <a:latin typeface="Cabin"/>
                  <a:ea typeface="Cabin"/>
                  <a:cs typeface="Cabin"/>
                  <a:sym typeface="Cabin"/>
                </a:rPr>
                <a:t>R</a:t>
              </a:r>
              <a:r>
                <a:rPr b="0" i="0" lang="en-US" sz="4000" u="none" cap="none" strike="noStrike">
                  <a:solidFill>
                    <a:schemeClr val="lt1"/>
                  </a:solidFill>
                  <a:latin typeface="Cabin"/>
                  <a:ea typeface="Cabin"/>
                  <a:cs typeface="Cabin"/>
                  <a:sym typeface="Cabin"/>
                </a:rPr>
                <a:t>eality</a:t>
              </a:r>
              <a:endParaRPr b="0" i="0" sz="4000" u="none" cap="none" strike="noStrike">
                <a:solidFill>
                  <a:schemeClr val="lt1"/>
                </a:solidFill>
                <a:latin typeface="Cabin"/>
                <a:ea typeface="Cabin"/>
                <a:cs typeface="Cabin"/>
                <a:sym typeface="Cabin"/>
              </a:endParaRPr>
            </a:p>
          </p:txBody>
        </p:sp>
        <p:sp>
          <p:nvSpPr>
            <p:cNvPr id="666" name="Google Shape;666;p81"/>
            <p:cNvSpPr/>
            <p:nvPr/>
          </p:nvSpPr>
          <p:spPr>
            <a:xfrm rot="5400000">
              <a:off x="6487934" y="-424857"/>
              <a:ext cx="1224099" cy="7546426"/>
            </a:xfrm>
            <a:prstGeom prst="round2SameRect">
              <a:avLst>
                <a:gd fmla="val 16667" name="adj1"/>
                <a:gd fmla="val 0" name="adj2"/>
              </a:avLst>
            </a:prstGeom>
            <a:solidFill>
              <a:srgbClr val="DFF2C6">
                <a:alpha val="89019"/>
              </a:srgbClr>
            </a:solidFill>
            <a:ln cap="flat" cmpd="sng" w="25400">
              <a:solidFill>
                <a:srgbClr val="DFF2C6">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bin"/>
                <a:ea typeface="Cabin"/>
                <a:cs typeface="Cabin"/>
                <a:sym typeface="Cabin"/>
              </a:endParaRPr>
            </a:p>
          </p:txBody>
        </p:sp>
        <p:sp>
          <p:nvSpPr>
            <p:cNvPr id="667" name="Google Shape;667;p81"/>
            <p:cNvSpPr txBox="1"/>
            <p:nvPr/>
          </p:nvSpPr>
          <p:spPr>
            <a:xfrm>
              <a:off x="3326771" y="2796062"/>
              <a:ext cx="7486670" cy="1104587"/>
            </a:xfrm>
            <a:prstGeom prst="rect">
              <a:avLst/>
            </a:prstGeom>
            <a:noFill/>
            <a:ln>
              <a:noFill/>
            </a:ln>
          </p:spPr>
          <p:txBody>
            <a:bodyPr anchorCtr="0" anchor="ctr" bIns="123825" lIns="247650" spcFirstLastPara="1" rIns="247650" wrap="square" tIns="123825">
              <a:noAutofit/>
            </a:bodyPr>
            <a:lstStyle/>
            <a:p>
              <a:pPr indent="0" lvl="1" marL="0" marR="0" rtl="0" algn="l">
                <a:lnSpc>
                  <a:spcPct val="90000"/>
                </a:lnSpc>
                <a:spcBef>
                  <a:spcPts val="0"/>
                </a:spcBef>
                <a:spcAft>
                  <a:spcPts val="0"/>
                </a:spcAft>
                <a:buClr>
                  <a:srgbClr val="000000"/>
                </a:buClr>
                <a:buSzPts val="2600"/>
                <a:buFont typeface="Arial"/>
                <a:buNone/>
              </a:pPr>
              <a:r>
                <a:rPr b="0" i="0" lang="en-US" sz="2600" u="none" cap="none" strike="noStrike">
                  <a:solidFill>
                    <a:schemeClr val="dk1"/>
                  </a:solidFill>
                  <a:latin typeface="Cabin"/>
                  <a:ea typeface="Cabin"/>
                  <a:cs typeface="Cabin"/>
                  <a:sym typeface="Cabin"/>
                </a:rPr>
                <a:t>What ‘obstacles’ keep the mentee from achieving goals and what 'options’ are available to overcome these issues</a:t>
              </a:r>
              <a:endParaRPr b="0" i="0" sz="2600" u="none" cap="none" strike="noStrike">
                <a:solidFill>
                  <a:schemeClr val="dk1"/>
                </a:solidFill>
                <a:latin typeface="Cabin"/>
                <a:ea typeface="Cabin"/>
                <a:cs typeface="Cabin"/>
                <a:sym typeface="Cabin"/>
              </a:endParaRPr>
            </a:p>
          </p:txBody>
        </p:sp>
        <p:sp>
          <p:nvSpPr>
            <p:cNvPr id="668" name="Google Shape;668;p81"/>
            <p:cNvSpPr/>
            <p:nvPr/>
          </p:nvSpPr>
          <p:spPr>
            <a:xfrm>
              <a:off x="288042" y="2709601"/>
              <a:ext cx="3038727" cy="1277509"/>
            </a:xfrm>
            <a:prstGeom prst="roundRect">
              <a:avLst>
                <a:gd fmla="val 16667" name="adj"/>
              </a:avLst>
            </a:prstGeom>
            <a:solidFill>
              <a:srgbClr val="6BCC1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bin"/>
                <a:ea typeface="Cabin"/>
                <a:cs typeface="Cabin"/>
                <a:sym typeface="Cabin"/>
              </a:endParaRPr>
            </a:p>
          </p:txBody>
        </p:sp>
        <p:sp>
          <p:nvSpPr>
            <p:cNvPr id="669" name="Google Shape;669;p81"/>
            <p:cNvSpPr txBox="1"/>
            <p:nvPr/>
          </p:nvSpPr>
          <p:spPr>
            <a:xfrm>
              <a:off x="350405" y="2771964"/>
              <a:ext cx="2914001" cy="1152783"/>
            </a:xfrm>
            <a:prstGeom prst="rect">
              <a:avLst/>
            </a:prstGeom>
            <a:noFill/>
            <a:ln>
              <a:noFill/>
            </a:ln>
          </p:spPr>
          <p:txBody>
            <a:bodyPr anchorCtr="0" anchor="ctr" bIns="83800" lIns="167625" spcFirstLastPara="1" rIns="167625" wrap="square" tIns="83800">
              <a:noAutofit/>
            </a:bodyPr>
            <a:lstStyle/>
            <a:p>
              <a:pPr indent="0" lvl="0" marL="0" marR="0" rtl="0" algn="l">
                <a:lnSpc>
                  <a:spcPct val="90000"/>
                </a:lnSpc>
                <a:spcBef>
                  <a:spcPts val="0"/>
                </a:spcBef>
                <a:spcAft>
                  <a:spcPts val="0"/>
                </a:spcAft>
                <a:buClr>
                  <a:srgbClr val="000000"/>
                </a:buClr>
                <a:buSzPts val="4000"/>
                <a:buFont typeface="Arial"/>
                <a:buNone/>
              </a:pPr>
              <a:r>
                <a:rPr b="1" i="0" lang="en-US" sz="4000" u="none" cap="none" strike="noStrike">
                  <a:solidFill>
                    <a:schemeClr val="lt1"/>
                  </a:solidFill>
                  <a:latin typeface="Cabin"/>
                  <a:ea typeface="Cabin"/>
                  <a:cs typeface="Cabin"/>
                  <a:sym typeface="Cabin"/>
                </a:rPr>
                <a:t>O</a:t>
              </a:r>
              <a:r>
                <a:rPr b="0" i="0" lang="en-US" sz="4000" u="none" cap="none" strike="noStrike">
                  <a:solidFill>
                    <a:schemeClr val="lt1"/>
                  </a:solidFill>
                  <a:latin typeface="Cabin"/>
                  <a:ea typeface="Cabin"/>
                  <a:cs typeface="Cabin"/>
                  <a:sym typeface="Cabin"/>
                </a:rPr>
                <a:t>bstacles/</a:t>
              </a:r>
              <a:r>
                <a:rPr b="1" i="0" lang="en-US" sz="4000" u="none" cap="none" strike="noStrike">
                  <a:solidFill>
                    <a:schemeClr val="lt1"/>
                  </a:solidFill>
                  <a:latin typeface="Cabin"/>
                  <a:ea typeface="Cabin"/>
                  <a:cs typeface="Cabin"/>
                  <a:sym typeface="Cabin"/>
                </a:rPr>
                <a:t>O</a:t>
              </a:r>
              <a:r>
                <a:rPr b="0" i="0" lang="en-US" sz="4000" u="none" cap="none" strike="noStrike">
                  <a:solidFill>
                    <a:schemeClr val="lt1"/>
                  </a:solidFill>
                  <a:latin typeface="Cabin"/>
                  <a:ea typeface="Cabin"/>
                  <a:cs typeface="Cabin"/>
                  <a:sym typeface="Cabin"/>
                </a:rPr>
                <a:t>ptions</a:t>
              </a:r>
              <a:r>
                <a:rPr b="1" i="0" lang="en-US" sz="4000" u="none" cap="none" strike="noStrike">
                  <a:solidFill>
                    <a:schemeClr val="lt1"/>
                  </a:solidFill>
                  <a:latin typeface="Cabin"/>
                  <a:ea typeface="Cabin"/>
                  <a:cs typeface="Cabin"/>
                  <a:sym typeface="Cabin"/>
                </a:rPr>
                <a:t> </a:t>
              </a:r>
              <a:endParaRPr b="0" i="0" sz="4000" u="none" cap="none" strike="noStrike">
                <a:solidFill>
                  <a:schemeClr val="lt1"/>
                </a:solidFill>
                <a:latin typeface="Cabin"/>
                <a:ea typeface="Cabin"/>
                <a:cs typeface="Cabin"/>
                <a:sym typeface="Cabin"/>
              </a:endParaRPr>
            </a:p>
          </p:txBody>
        </p:sp>
        <p:sp>
          <p:nvSpPr>
            <p:cNvPr id="670" name="Google Shape;670;p81"/>
            <p:cNvSpPr/>
            <p:nvPr/>
          </p:nvSpPr>
          <p:spPr>
            <a:xfrm rot="5400000">
              <a:off x="6588980" y="916527"/>
              <a:ext cx="1022007" cy="7546426"/>
            </a:xfrm>
            <a:prstGeom prst="round2SameRect">
              <a:avLst>
                <a:gd fmla="val 16667" name="adj1"/>
                <a:gd fmla="val 0" name="adj2"/>
              </a:avLst>
            </a:prstGeom>
            <a:solidFill>
              <a:srgbClr val="FBD9C8">
                <a:alpha val="89019"/>
              </a:srgbClr>
            </a:solidFill>
            <a:ln cap="flat" cmpd="sng" w="25400">
              <a:solidFill>
                <a:srgbClr val="FBD9C8">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bin"/>
                <a:ea typeface="Cabin"/>
                <a:cs typeface="Cabin"/>
                <a:sym typeface="Cabin"/>
              </a:endParaRPr>
            </a:p>
          </p:txBody>
        </p:sp>
        <p:sp>
          <p:nvSpPr>
            <p:cNvPr id="671" name="Google Shape;671;p81"/>
            <p:cNvSpPr txBox="1"/>
            <p:nvPr/>
          </p:nvSpPr>
          <p:spPr>
            <a:xfrm>
              <a:off x="3326771" y="4228626"/>
              <a:ext cx="7496536" cy="922227"/>
            </a:xfrm>
            <a:prstGeom prst="rect">
              <a:avLst/>
            </a:prstGeom>
            <a:noFill/>
            <a:ln>
              <a:noFill/>
            </a:ln>
          </p:spPr>
          <p:txBody>
            <a:bodyPr anchorCtr="0" anchor="ctr" bIns="123825" lIns="247650" spcFirstLastPara="1" rIns="247650" wrap="square" tIns="123825">
              <a:noAutofit/>
            </a:bodyPr>
            <a:lstStyle/>
            <a:p>
              <a:pPr indent="0" lvl="1" marL="0" marR="0" rtl="0" algn="l">
                <a:lnSpc>
                  <a:spcPct val="90000"/>
                </a:lnSpc>
                <a:spcBef>
                  <a:spcPts val="0"/>
                </a:spcBef>
                <a:spcAft>
                  <a:spcPts val="0"/>
                </a:spcAft>
                <a:buClr>
                  <a:srgbClr val="000000"/>
                </a:buClr>
                <a:buSzPts val="2700"/>
                <a:buFont typeface="Arial"/>
                <a:buNone/>
              </a:pPr>
              <a:r>
                <a:rPr b="0" i="0" lang="en-US" sz="2700" u="none" cap="none" strike="noStrike">
                  <a:solidFill>
                    <a:schemeClr val="dk1"/>
                  </a:solidFill>
                  <a:latin typeface="Cabin"/>
                  <a:ea typeface="Cabin"/>
                  <a:cs typeface="Cabin"/>
                  <a:sym typeface="Cabin"/>
                </a:rPr>
                <a:t>What steps are needed to execute the chosen option and achieve the goal</a:t>
              </a:r>
              <a:endParaRPr b="0" i="0" sz="2700" u="none" cap="none" strike="noStrike">
                <a:solidFill>
                  <a:schemeClr val="dk1"/>
                </a:solidFill>
                <a:latin typeface="Cabin"/>
                <a:ea typeface="Cabin"/>
                <a:cs typeface="Cabin"/>
                <a:sym typeface="Cabin"/>
              </a:endParaRPr>
            </a:p>
          </p:txBody>
        </p:sp>
        <p:sp>
          <p:nvSpPr>
            <p:cNvPr id="672" name="Google Shape;672;p81"/>
            <p:cNvSpPr/>
            <p:nvPr/>
          </p:nvSpPr>
          <p:spPr>
            <a:xfrm>
              <a:off x="288042" y="4050986"/>
              <a:ext cx="3038727" cy="1277509"/>
            </a:xfrm>
            <a:prstGeom prst="roundRect">
              <a:avLst>
                <a:gd fmla="val 16667" name="adj"/>
              </a:avLst>
            </a:prstGeom>
            <a:solidFill>
              <a:srgbClr val="F492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bin"/>
                <a:ea typeface="Cabin"/>
                <a:cs typeface="Cabin"/>
                <a:sym typeface="Cabin"/>
              </a:endParaRPr>
            </a:p>
          </p:txBody>
        </p:sp>
        <p:sp>
          <p:nvSpPr>
            <p:cNvPr id="673" name="Google Shape;673;p81"/>
            <p:cNvSpPr txBox="1"/>
            <p:nvPr/>
          </p:nvSpPr>
          <p:spPr>
            <a:xfrm>
              <a:off x="350405" y="4113349"/>
              <a:ext cx="2914001" cy="1152783"/>
            </a:xfrm>
            <a:prstGeom prst="rect">
              <a:avLst/>
            </a:prstGeom>
            <a:noFill/>
            <a:ln>
              <a:noFill/>
            </a:ln>
          </p:spPr>
          <p:txBody>
            <a:bodyPr anchorCtr="0" anchor="ctr" bIns="83800" lIns="167625" spcFirstLastPara="1" rIns="167625" wrap="square" tIns="83800">
              <a:noAutofit/>
            </a:bodyPr>
            <a:lstStyle/>
            <a:p>
              <a:pPr indent="0" lvl="0" marL="0" marR="0" rtl="0" algn="l">
                <a:lnSpc>
                  <a:spcPct val="90000"/>
                </a:lnSpc>
                <a:spcBef>
                  <a:spcPts val="0"/>
                </a:spcBef>
                <a:spcAft>
                  <a:spcPts val="0"/>
                </a:spcAft>
                <a:buClr>
                  <a:srgbClr val="000000"/>
                </a:buClr>
                <a:buSzPts val="4000"/>
                <a:buFont typeface="Arial"/>
                <a:buNone/>
              </a:pPr>
              <a:r>
                <a:rPr b="1" i="0" lang="en-US" sz="4000" u="none" cap="none" strike="noStrike">
                  <a:solidFill>
                    <a:schemeClr val="lt1"/>
                  </a:solidFill>
                  <a:latin typeface="Cabin"/>
                  <a:ea typeface="Cabin"/>
                  <a:cs typeface="Cabin"/>
                  <a:sym typeface="Cabin"/>
                </a:rPr>
                <a:t>W</a:t>
              </a:r>
              <a:r>
                <a:rPr b="0" i="0" lang="en-US" sz="4000" u="none" cap="none" strike="noStrike">
                  <a:solidFill>
                    <a:schemeClr val="lt1"/>
                  </a:solidFill>
                  <a:latin typeface="Cabin"/>
                  <a:ea typeface="Cabin"/>
                  <a:cs typeface="Cabin"/>
                  <a:sym typeface="Cabin"/>
                </a:rPr>
                <a:t>ay forward </a:t>
              </a:r>
              <a:endParaRPr b="0" i="0" sz="4000" u="none" cap="none" strike="noStrike">
                <a:solidFill>
                  <a:schemeClr val="lt1"/>
                </a:solidFill>
                <a:latin typeface="Cabin"/>
                <a:ea typeface="Cabin"/>
                <a:cs typeface="Cabin"/>
                <a:sym typeface="Cabi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
          <p:cNvSpPr/>
          <p:nvPr/>
        </p:nvSpPr>
        <p:spPr>
          <a:xfrm>
            <a:off x="1662" y="1448861"/>
            <a:ext cx="12188700" cy="39603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64" name="Google Shape;364;p4"/>
          <p:cNvSpPr/>
          <p:nvPr/>
        </p:nvSpPr>
        <p:spPr>
          <a:xfrm>
            <a:off x="1019399" y="1804661"/>
            <a:ext cx="10153200" cy="3416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900"/>
              <a:buFont typeface="Arial"/>
              <a:buNone/>
            </a:pPr>
            <a:r>
              <a:rPr b="0" i="0" lang="en-US" sz="3900" u="none" cap="none" strike="noStrike">
                <a:solidFill>
                  <a:srgbClr val="FFFFFF"/>
                </a:solidFill>
                <a:latin typeface="Cabin"/>
                <a:ea typeface="Cabin"/>
                <a:cs typeface="Cabin"/>
                <a:sym typeface="Cabin"/>
              </a:rPr>
              <a:t>“Mentorship is a professional, working </a:t>
            </a:r>
            <a:r>
              <a:rPr b="1" i="0" lang="en-US" sz="3900" u="none" cap="none" strike="noStrike">
                <a:solidFill>
                  <a:srgbClr val="AFD0E2"/>
                </a:solidFill>
                <a:latin typeface="Cabin"/>
                <a:ea typeface="Cabin"/>
                <a:cs typeface="Cabin"/>
                <a:sym typeface="Cabin"/>
              </a:rPr>
              <a:t>alliance</a:t>
            </a:r>
            <a:r>
              <a:rPr b="1" i="0" lang="en-US" sz="3900" u="none" cap="none" strike="noStrike">
                <a:solidFill>
                  <a:srgbClr val="FFFFFF"/>
                </a:solidFill>
                <a:latin typeface="Cabin"/>
                <a:ea typeface="Cabin"/>
                <a:cs typeface="Cabin"/>
                <a:sym typeface="Cabin"/>
              </a:rPr>
              <a:t> </a:t>
            </a:r>
            <a:r>
              <a:rPr b="0" i="0" lang="en-US" sz="3900" u="none" cap="none" strike="noStrike">
                <a:solidFill>
                  <a:srgbClr val="FFFFFF"/>
                </a:solidFill>
                <a:latin typeface="Cabin"/>
                <a:ea typeface="Cabin"/>
                <a:cs typeface="Cabin"/>
                <a:sym typeface="Cabin"/>
              </a:rPr>
              <a:t>in which individuals work together </a:t>
            </a:r>
            <a:r>
              <a:rPr b="1" i="0" lang="en-US" sz="3900" u="none" cap="none" strike="noStrike">
                <a:solidFill>
                  <a:srgbClr val="AFD0E2"/>
                </a:solidFill>
                <a:latin typeface="Cabin"/>
                <a:ea typeface="Cabin"/>
                <a:cs typeface="Cabin"/>
                <a:sym typeface="Cabin"/>
              </a:rPr>
              <a:t>over time</a:t>
            </a:r>
            <a:r>
              <a:rPr b="0" i="0" lang="en-US" sz="3900" u="none" cap="none" strike="noStrike">
                <a:solidFill>
                  <a:srgbClr val="AFD0E2"/>
                </a:solidFill>
                <a:latin typeface="Cabin"/>
                <a:ea typeface="Cabin"/>
                <a:cs typeface="Cabin"/>
                <a:sym typeface="Cabin"/>
              </a:rPr>
              <a:t> </a:t>
            </a:r>
            <a:r>
              <a:rPr b="0" i="0" lang="en-US" sz="3900" u="none" cap="none" strike="noStrike">
                <a:solidFill>
                  <a:srgbClr val="FFFFFF"/>
                </a:solidFill>
                <a:latin typeface="Cabin"/>
                <a:ea typeface="Cabin"/>
                <a:cs typeface="Cabin"/>
                <a:sym typeface="Cabin"/>
              </a:rPr>
              <a:t>to </a:t>
            </a:r>
            <a:r>
              <a:rPr b="1" i="0" lang="en-US" sz="3900" u="none" cap="none" strike="noStrike">
                <a:solidFill>
                  <a:srgbClr val="AFD0E2"/>
                </a:solidFill>
                <a:latin typeface="Cabin"/>
                <a:ea typeface="Cabin"/>
                <a:cs typeface="Cabin"/>
                <a:sym typeface="Cabin"/>
              </a:rPr>
              <a:t>support the personal and professional growth</a:t>
            </a:r>
            <a:r>
              <a:rPr b="0" i="0" lang="en-US" sz="3900" u="none" cap="none" strike="noStrike">
                <a:solidFill>
                  <a:srgbClr val="FFFFFF"/>
                </a:solidFill>
                <a:latin typeface="Cabin"/>
                <a:ea typeface="Cabin"/>
                <a:cs typeface="Cabin"/>
                <a:sym typeface="Cabin"/>
              </a:rPr>
              <a:t>, development, and success of the relational partners through the provision of </a:t>
            </a:r>
            <a:r>
              <a:rPr b="1" i="0" lang="en-US" sz="3900" u="none" cap="none" strike="noStrike">
                <a:solidFill>
                  <a:srgbClr val="AFD0E2"/>
                </a:solidFill>
                <a:latin typeface="Cabin"/>
                <a:ea typeface="Cabin"/>
                <a:cs typeface="Cabin"/>
                <a:sym typeface="Cabin"/>
              </a:rPr>
              <a:t>career and psychosocial support</a:t>
            </a:r>
            <a:r>
              <a:rPr b="0" i="0" lang="en-US" sz="3900" u="none" cap="none" strike="noStrike">
                <a:solidFill>
                  <a:srgbClr val="AFD0E2"/>
                </a:solidFill>
                <a:latin typeface="Cabin"/>
                <a:ea typeface="Cabin"/>
                <a:cs typeface="Cabin"/>
                <a:sym typeface="Cabin"/>
              </a:rPr>
              <a:t>.</a:t>
            </a:r>
            <a:r>
              <a:rPr b="0" i="0" lang="en-US" sz="3900" u="none" cap="none" strike="noStrike">
                <a:solidFill>
                  <a:srgbClr val="FFFFFF"/>
                </a:solidFill>
                <a:latin typeface="Cabin"/>
                <a:ea typeface="Cabin"/>
                <a:cs typeface="Cabin"/>
                <a:sym typeface="Cabin"/>
              </a:rPr>
              <a:t>”</a:t>
            </a:r>
            <a:endParaRPr b="0" i="0" sz="3900" u="none" cap="none" strike="noStrike">
              <a:solidFill>
                <a:srgbClr val="FFFFFF"/>
              </a:solidFill>
              <a:latin typeface="Cabin"/>
              <a:ea typeface="Cabin"/>
              <a:cs typeface="Cabin"/>
              <a:sym typeface="Cabin"/>
            </a:endParaRPr>
          </a:p>
        </p:txBody>
      </p:sp>
      <p:sp>
        <p:nvSpPr>
          <p:cNvPr id="365" name="Google Shape;365;p4"/>
          <p:cNvSpPr txBox="1"/>
          <p:nvPr/>
        </p:nvSpPr>
        <p:spPr>
          <a:xfrm>
            <a:off x="252349" y="6285194"/>
            <a:ext cx="1168717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bin"/>
                <a:ea typeface="Cabin"/>
                <a:cs typeface="Cabin"/>
                <a:sym typeface="Cabin"/>
              </a:rPr>
              <a:t>National Academies of Sciences, Engineering, and Medicine; Policy and Global Affairs; Board on Higher Education and Workforce; Committee on Effective Mentoring in STEMM; Dahlberg ML, Byars-Winston A, editors. (2019) https://www.ncbi.nlm.nih.gov/books/NBK552775/</a:t>
            </a:r>
            <a:endParaRPr b="0" i="0" sz="1400" u="none" cap="none" strike="noStrike">
              <a:solidFill>
                <a:srgbClr val="000000"/>
              </a:solidFill>
              <a:latin typeface="Cabin"/>
              <a:ea typeface="Cabin"/>
              <a:cs typeface="Cabin"/>
              <a:sym typeface="Cabin"/>
            </a:endParaRPr>
          </a:p>
        </p:txBody>
      </p:sp>
      <p:sp>
        <p:nvSpPr>
          <p:cNvPr id="366" name="Google Shape;366;p4"/>
          <p:cNvSpPr txBox="1"/>
          <p:nvPr/>
        </p:nvSpPr>
        <p:spPr>
          <a:xfrm>
            <a:off x="55825" y="319625"/>
            <a:ext cx="83553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bin"/>
                <a:ea typeface="Cabin"/>
                <a:cs typeface="Cabin"/>
                <a:sym typeface="Cabin"/>
              </a:rPr>
              <a:t>One definition of mentorship</a:t>
            </a:r>
            <a:endParaRPr b="0" i="0" sz="1400" u="none" cap="none" strike="noStrike">
              <a:solidFill>
                <a:srgbClr val="000000"/>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
          <p:cNvSpPr txBox="1"/>
          <p:nvPr>
            <p:ph type="title"/>
          </p:nvPr>
        </p:nvSpPr>
        <p:spPr>
          <a:xfrm>
            <a:off x="838188" y="21797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latin typeface="Cabin"/>
                <a:ea typeface="Cabin"/>
                <a:cs typeface="Cabin"/>
                <a:sym typeface="Cabin"/>
              </a:rPr>
              <a:t>Mentoring has a broad scope</a:t>
            </a:r>
            <a:endParaRPr>
              <a:latin typeface="Cabin"/>
              <a:ea typeface="Cabin"/>
              <a:cs typeface="Cabin"/>
              <a:sym typeface="Cabin"/>
            </a:endParaRPr>
          </a:p>
        </p:txBody>
      </p:sp>
      <p:sp>
        <p:nvSpPr>
          <p:cNvPr id="372" name="Google Shape;372;p6"/>
          <p:cNvSpPr txBox="1"/>
          <p:nvPr>
            <p:ph idx="1" type="body"/>
          </p:nvPr>
        </p:nvSpPr>
        <p:spPr>
          <a:xfrm>
            <a:off x="839788" y="1395411"/>
            <a:ext cx="5157787" cy="823912"/>
          </a:xfrm>
          <a:prstGeom prst="rect">
            <a:avLst/>
          </a:prstGeom>
          <a:noFill/>
          <a:ln>
            <a:noFill/>
          </a:ln>
        </p:spPr>
        <p:txBody>
          <a:bodyPr anchorCtr="0" anchor="b" bIns="45700" lIns="91425" spcFirstLastPara="1" rIns="91425" wrap="square" tIns="45700">
            <a:normAutofit/>
          </a:bodyPr>
          <a:lstStyle/>
          <a:p>
            <a:pPr indent="-228600" lvl="0" marL="228600" marR="0" rtl="0" algn="ctr">
              <a:lnSpc>
                <a:spcPct val="90000"/>
              </a:lnSpc>
              <a:spcBef>
                <a:spcPts val="0"/>
              </a:spcBef>
              <a:spcAft>
                <a:spcPts val="0"/>
              </a:spcAft>
              <a:buClr>
                <a:srgbClr val="156082"/>
              </a:buClr>
              <a:buSzPts val="3600"/>
              <a:buFont typeface="Arial"/>
              <a:buNone/>
            </a:pPr>
            <a:r>
              <a:rPr i="0" lang="en-US" sz="3600" u="none" cap="none" strike="noStrike">
                <a:solidFill>
                  <a:srgbClr val="156082"/>
                </a:solidFill>
                <a:latin typeface="Cabin"/>
                <a:ea typeface="Cabin"/>
                <a:cs typeface="Cabin"/>
                <a:sym typeface="Cabin"/>
              </a:rPr>
              <a:t>Career functions</a:t>
            </a:r>
            <a:endParaRPr>
              <a:latin typeface="Cabin"/>
              <a:ea typeface="Cabin"/>
              <a:cs typeface="Cabin"/>
              <a:sym typeface="Cabin"/>
            </a:endParaRPr>
          </a:p>
        </p:txBody>
      </p:sp>
      <p:sp>
        <p:nvSpPr>
          <p:cNvPr id="373" name="Google Shape;373;p6"/>
          <p:cNvSpPr txBox="1"/>
          <p:nvPr>
            <p:ph idx="2" type="body"/>
          </p:nvPr>
        </p:nvSpPr>
        <p:spPr>
          <a:xfrm>
            <a:off x="839788" y="2219322"/>
            <a:ext cx="5157787" cy="398030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Font typeface="Cabin"/>
              <a:buChar char="•"/>
            </a:pPr>
            <a:r>
              <a:rPr lang="en-US" sz="3200">
                <a:latin typeface="Cabin"/>
                <a:ea typeface="Cabin"/>
                <a:cs typeface="Cabin"/>
                <a:sym typeface="Cabin"/>
              </a:rPr>
              <a:t>Sponsor</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Coach</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Advisor</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Tutor</a:t>
            </a:r>
            <a:endParaRPr sz="3200">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Protection</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Challenge</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Exposure and visibility</a:t>
            </a:r>
            <a:endParaRPr>
              <a:latin typeface="Cabin"/>
              <a:ea typeface="Cabin"/>
              <a:cs typeface="Cabin"/>
              <a:sym typeface="Cabin"/>
            </a:endParaRPr>
          </a:p>
        </p:txBody>
      </p:sp>
      <p:sp>
        <p:nvSpPr>
          <p:cNvPr id="374" name="Google Shape;374;p6"/>
          <p:cNvSpPr txBox="1"/>
          <p:nvPr>
            <p:ph idx="3" type="body"/>
          </p:nvPr>
        </p:nvSpPr>
        <p:spPr>
          <a:xfrm>
            <a:off x="6172200" y="1395411"/>
            <a:ext cx="5183188" cy="823912"/>
          </a:xfrm>
          <a:prstGeom prst="rect">
            <a:avLst/>
          </a:prstGeom>
          <a:noFill/>
          <a:ln>
            <a:noFill/>
          </a:ln>
        </p:spPr>
        <p:txBody>
          <a:bodyPr anchorCtr="0" anchor="b" bIns="45700" lIns="91425" spcFirstLastPara="1" rIns="91425" wrap="square" tIns="45700">
            <a:normAutofit/>
          </a:bodyPr>
          <a:lstStyle/>
          <a:p>
            <a:pPr indent="-228600" lvl="0" marL="228600" marR="0" rtl="0" algn="ctr">
              <a:lnSpc>
                <a:spcPct val="90000"/>
              </a:lnSpc>
              <a:spcBef>
                <a:spcPts val="0"/>
              </a:spcBef>
              <a:spcAft>
                <a:spcPts val="0"/>
              </a:spcAft>
              <a:buClr>
                <a:srgbClr val="156082"/>
              </a:buClr>
              <a:buSzPts val="3600"/>
              <a:buFont typeface="Arial"/>
              <a:buNone/>
            </a:pPr>
            <a:r>
              <a:rPr i="0" lang="en-US" sz="3600" u="none" cap="none" strike="noStrike">
                <a:solidFill>
                  <a:srgbClr val="156082"/>
                </a:solidFill>
                <a:latin typeface="Cabin"/>
                <a:ea typeface="Cabin"/>
                <a:cs typeface="Cabin"/>
                <a:sym typeface="Cabin"/>
              </a:rPr>
              <a:t>Personal functions</a:t>
            </a:r>
            <a:endParaRPr b="0" i="0" sz="3600" u="none" cap="none" strike="noStrike">
              <a:solidFill>
                <a:srgbClr val="156082"/>
              </a:solidFill>
              <a:latin typeface="Cabin"/>
              <a:ea typeface="Cabin"/>
              <a:cs typeface="Cabin"/>
              <a:sym typeface="Cabin"/>
            </a:endParaRPr>
          </a:p>
        </p:txBody>
      </p:sp>
      <p:sp>
        <p:nvSpPr>
          <p:cNvPr id="375" name="Google Shape;375;p6"/>
          <p:cNvSpPr txBox="1"/>
          <p:nvPr>
            <p:ph idx="4" type="body"/>
          </p:nvPr>
        </p:nvSpPr>
        <p:spPr>
          <a:xfrm>
            <a:off x="6172200" y="2219322"/>
            <a:ext cx="5183188" cy="398030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Font typeface="Cabin"/>
              <a:buChar char="•"/>
            </a:pPr>
            <a:r>
              <a:rPr lang="en-US" sz="3200">
                <a:latin typeface="Cabin"/>
                <a:ea typeface="Cabin"/>
                <a:cs typeface="Cabin"/>
                <a:sym typeface="Cabin"/>
              </a:rPr>
              <a:t>Role model</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Problem solving and counseling</a:t>
            </a:r>
            <a:endParaRPr>
              <a:latin typeface="Cabin"/>
              <a:ea typeface="Cabin"/>
              <a:cs typeface="Cabin"/>
              <a:sym typeface="Cabin"/>
            </a:endParaRPr>
          </a:p>
          <a:p>
            <a:pPr indent="-228600" lvl="0" marL="228600" rtl="0" algn="l">
              <a:lnSpc>
                <a:spcPct val="90000"/>
              </a:lnSpc>
              <a:spcBef>
                <a:spcPts val="1000"/>
              </a:spcBef>
              <a:spcAft>
                <a:spcPts val="0"/>
              </a:spcAft>
              <a:buClr>
                <a:schemeClr val="dk1"/>
              </a:buClr>
              <a:buSzPts val="3200"/>
              <a:buFont typeface="Cabin"/>
              <a:buChar char="•"/>
            </a:pPr>
            <a:r>
              <a:rPr lang="en-US" sz="3200">
                <a:latin typeface="Cabin"/>
                <a:ea typeface="Cabin"/>
                <a:cs typeface="Cabin"/>
                <a:sym typeface="Cabin"/>
              </a:rPr>
              <a:t>Acceptance and affirmation</a:t>
            </a:r>
            <a:endParaRPr sz="3200">
              <a:latin typeface="Cabin"/>
              <a:ea typeface="Cabin"/>
              <a:cs typeface="Cabin"/>
              <a:sym typeface="Cabin"/>
            </a:endParaRPr>
          </a:p>
          <a:p>
            <a:pPr indent="0" lvl="0" marL="228600" rtl="0" algn="l">
              <a:lnSpc>
                <a:spcPct val="90000"/>
              </a:lnSpc>
              <a:spcBef>
                <a:spcPts val="1000"/>
              </a:spcBef>
              <a:spcAft>
                <a:spcPts val="0"/>
              </a:spcAft>
              <a:buSzPts val="1800"/>
              <a:buNone/>
            </a:pPr>
            <a:r>
              <a:t/>
            </a:r>
            <a:endParaRPr sz="3200">
              <a:latin typeface="Cabin"/>
              <a:ea typeface="Cabin"/>
              <a:cs typeface="Cabin"/>
              <a:sym typeface="Cabin"/>
            </a:endParaRPr>
          </a:p>
        </p:txBody>
      </p:sp>
      <p:sp>
        <p:nvSpPr>
          <p:cNvPr id="376" name="Google Shape;376;p6"/>
          <p:cNvSpPr txBox="1"/>
          <p:nvPr/>
        </p:nvSpPr>
        <p:spPr>
          <a:xfrm>
            <a:off x="437500" y="6396300"/>
            <a:ext cx="11400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bin"/>
                <a:ea typeface="Cabin"/>
                <a:cs typeface="Cabin"/>
                <a:sym typeface="Cabin"/>
              </a:rPr>
              <a:t>Kram, KE. Mentoring at Work: Developmental Relationships in Organizational Life, 1988</a:t>
            </a:r>
            <a:endParaRPr b="0" i="0" sz="1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bin"/>
                <a:ea typeface="Cabin"/>
                <a:cs typeface="Cabin"/>
                <a:sym typeface="Cabin"/>
              </a:rPr>
              <a:t>Tobin MJ, Mentoring: Seven Roles and Some Specifics. Am J Respir Crit Care Med, 2004</a:t>
            </a:r>
            <a:endParaRPr b="0" i="0" sz="1400" u="none" cap="none" strike="noStrike">
              <a:solidFill>
                <a:srgbClr val="000000"/>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7"/>
          <p:cNvSpPr txBox="1"/>
          <p:nvPr>
            <p:ph idx="21" type="body"/>
          </p:nvPr>
        </p:nvSpPr>
        <p:spPr>
          <a:xfrm>
            <a:off x="194272" y="401499"/>
            <a:ext cx="11765908" cy="650700"/>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Clr>
                <a:schemeClr val="dk2"/>
              </a:buClr>
              <a:buSzPts val="5838"/>
              <a:buNone/>
            </a:pPr>
            <a:r>
              <a:rPr lang="en-US" sz="4400">
                <a:latin typeface="Cabin"/>
                <a:ea typeface="Cabin"/>
                <a:cs typeface="Cabin"/>
                <a:sym typeface="Cabin"/>
              </a:rPr>
              <a:t>Mentoring is important…</a:t>
            </a:r>
            <a:endParaRPr sz="4400">
              <a:solidFill>
                <a:schemeClr val="dk1"/>
              </a:solidFill>
              <a:latin typeface="Cabin"/>
              <a:ea typeface="Cabin"/>
              <a:cs typeface="Cabin"/>
              <a:sym typeface="Cabin"/>
            </a:endParaRPr>
          </a:p>
        </p:txBody>
      </p:sp>
      <p:sp>
        <p:nvSpPr>
          <p:cNvPr id="382" name="Google Shape;382;p7"/>
          <p:cNvSpPr txBox="1"/>
          <p:nvPr/>
        </p:nvSpPr>
        <p:spPr>
          <a:xfrm>
            <a:off x="300870" y="1527552"/>
            <a:ext cx="11552700" cy="49254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Noto Sans Symbols"/>
              <a:buChar char="▪"/>
            </a:pPr>
            <a:r>
              <a:rPr b="0" i="0" lang="en-US" sz="3200" u="none" cap="none" strike="noStrike">
                <a:solidFill>
                  <a:schemeClr val="dk1"/>
                </a:solidFill>
                <a:latin typeface="Cabin"/>
                <a:ea typeface="Cabin"/>
                <a:cs typeface="Cabin"/>
                <a:sym typeface="Cabin"/>
              </a:rPr>
              <a:t>Enhances mentee </a:t>
            </a:r>
            <a:r>
              <a:rPr b="1" i="0" lang="en-US" sz="3200" u="none" cap="none" strike="noStrike">
                <a:solidFill>
                  <a:schemeClr val="dk1"/>
                </a:solidFill>
                <a:latin typeface="Cabin"/>
                <a:ea typeface="Cabin"/>
                <a:cs typeface="Cabin"/>
                <a:sym typeface="Cabin"/>
              </a:rPr>
              <a:t>productivity</a:t>
            </a:r>
            <a:r>
              <a:rPr b="0" i="0" lang="en-US" sz="3200" u="none" cap="none" strike="noStrike">
                <a:solidFill>
                  <a:schemeClr val="dk1"/>
                </a:solidFill>
                <a:latin typeface="Cabin"/>
                <a:ea typeface="Cabin"/>
                <a:cs typeface="Cabin"/>
                <a:sym typeface="Cabin"/>
              </a:rPr>
              <a:t>, </a:t>
            </a:r>
            <a:r>
              <a:rPr b="1" i="0" lang="en-US" sz="3200" u="none" cap="none" strike="noStrike">
                <a:solidFill>
                  <a:schemeClr val="dk1"/>
                </a:solidFill>
                <a:latin typeface="Cabin"/>
                <a:ea typeface="Cabin"/>
                <a:cs typeface="Cabin"/>
                <a:sym typeface="Cabin"/>
              </a:rPr>
              <a:t>self-efficacy</a:t>
            </a:r>
            <a:r>
              <a:rPr b="0" i="0" lang="en-US" sz="3200" u="none" cap="none" strike="noStrike">
                <a:solidFill>
                  <a:schemeClr val="dk1"/>
                </a:solidFill>
                <a:latin typeface="Cabin"/>
                <a:ea typeface="Cabin"/>
                <a:cs typeface="Cabin"/>
                <a:sym typeface="Cabin"/>
              </a:rPr>
              <a:t> &amp; </a:t>
            </a:r>
            <a:r>
              <a:rPr b="1" i="0" lang="en-US" sz="3200" u="none" cap="none" strike="noStrike">
                <a:solidFill>
                  <a:schemeClr val="dk1"/>
                </a:solidFill>
                <a:latin typeface="Cabin"/>
                <a:ea typeface="Cabin"/>
                <a:cs typeface="Cabin"/>
                <a:sym typeface="Cabin"/>
              </a:rPr>
              <a:t>career</a:t>
            </a:r>
            <a:r>
              <a:rPr b="0" i="0" lang="en-US" sz="3200" u="none" cap="none" strike="noStrike">
                <a:solidFill>
                  <a:schemeClr val="dk1"/>
                </a:solidFill>
                <a:latin typeface="Cabin"/>
                <a:ea typeface="Cabin"/>
                <a:cs typeface="Cabin"/>
                <a:sym typeface="Cabin"/>
              </a:rPr>
              <a:t> </a:t>
            </a:r>
            <a:r>
              <a:rPr b="1" i="0" lang="en-US" sz="3200" u="none" cap="none" strike="noStrike">
                <a:solidFill>
                  <a:schemeClr val="dk1"/>
                </a:solidFill>
                <a:latin typeface="Cabin"/>
                <a:ea typeface="Cabin"/>
                <a:cs typeface="Cabin"/>
                <a:sym typeface="Cabin"/>
              </a:rPr>
              <a:t>satisfaction</a:t>
            </a:r>
            <a:r>
              <a:rPr b="0" i="0" lang="en-US" sz="3200" u="none" cap="none" strike="noStrike">
                <a:solidFill>
                  <a:schemeClr val="dk1"/>
                </a:solidFill>
                <a:latin typeface="Cabin"/>
                <a:ea typeface="Cabin"/>
                <a:cs typeface="Cabin"/>
                <a:sym typeface="Cabin"/>
              </a:rPr>
              <a:t> </a:t>
            </a:r>
            <a:r>
              <a:rPr b="0" i="0" lang="en-US" sz="1600" u="none" cap="none" strike="noStrike">
                <a:solidFill>
                  <a:schemeClr val="dk1"/>
                </a:solidFill>
                <a:latin typeface="Cabin"/>
                <a:ea typeface="Cabin"/>
                <a:cs typeface="Cabin"/>
                <a:sym typeface="Cabin"/>
              </a:rPr>
              <a:t>(Garman </a:t>
            </a:r>
            <a:r>
              <a:rPr b="0" i="1" lang="en-US" sz="1600" u="none" cap="none" strike="noStrike">
                <a:solidFill>
                  <a:schemeClr val="dk1"/>
                </a:solidFill>
                <a:latin typeface="Cabin"/>
                <a:ea typeface="Cabin"/>
                <a:cs typeface="Cabin"/>
                <a:sym typeface="Cabin"/>
              </a:rPr>
              <a:t>et al</a:t>
            </a:r>
            <a:r>
              <a:rPr b="0" i="0" lang="en-US" sz="1600" u="none" cap="none" strike="noStrike">
                <a:solidFill>
                  <a:schemeClr val="dk1"/>
                </a:solidFill>
                <a:latin typeface="Cabin"/>
                <a:ea typeface="Cabin"/>
                <a:cs typeface="Cabin"/>
                <a:sym typeface="Cabin"/>
              </a:rPr>
              <a:t>., 2001; Feldman </a:t>
            </a:r>
            <a:r>
              <a:rPr b="0" i="1" lang="en-US" sz="1600" u="none" cap="none" strike="noStrike">
                <a:solidFill>
                  <a:schemeClr val="dk1"/>
                </a:solidFill>
                <a:latin typeface="Cabin"/>
                <a:ea typeface="Cabin"/>
                <a:cs typeface="Cabin"/>
                <a:sym typeface="Cabin"/>
              </a:rPr>
              <a:t>et al</a:t>
            </a:r>
            <a:r>
              <a:rPr b="0" i="0" lang="en-US" sz="1600" u="none" cap="none" strike="noStrike">
                <a:solidFill>
                  <a:schemeClr val="dk1"/>
                </a:solidFill>
                <a:latin typeface="Cabin"/>
                <a:ea typeface="Cabin"/>
                <a:cs typeface="Cabin"/>
                <a:sym typeface="Cabin"/>
              </a:rPr>
              <a:t>., 2010 ; Cho </a:t>
            </a:r>
            <a:r>
              <a:rPr b="0" i="1" lang="en-US" sz="1600" u="none" cap="none" strike="noStrike">
                <a:solidFill>
                  <a:schemeClr val="dk1"/>
                </a:solidFill>
                <a:latin typeface="Cabin"/>
                <a:ea typeface="Cabin"/>
                <a:cs typeface="Cabin"/>
                <a:sym typeface="Cabin"/>
              </a:rPr>
              <a:t>et al</a:t>
            </a:r>
            <a:r>
              <a:rPr b="0" i="0" lang="en-US" sz="1600" u="none" cap="none" strike="noStrike">
                <a:solidFill>
                  <a:schemeClr val="dk1"/>
                </a:solidFill>
                <a:latin typeface="Cabin"/>
                <a:ea typeface="Cabin"/>
                <a:cs typeface="Cabin"/>
                <a:sym typeface="Cabin"/>
              </a:rPr>
              <a:t>., 2011;  Fleming </a:t>
            </a:r>
            <a:r>
              <a:rPr b="0" i="1" lang="en-US" sz="1600" u="none" cap="none" strike="noStrike">
                <a:solidFill>
                  <a:schemeClr val="dk1"/>
                </a:solidFill>
                <a:latin typeface="Cabin"/>
                <a:ea typeface="Cabin"/>
                <a:cs typeface="Cabin"/>
                <a:sym typeface="Cabin"/>
              </a:rPr>
              <a:t>et al</a:t>
            </a:r>
            <a:r>
              <a:rPr b="0" i="0" lang="en-US" sz="1600" u="none" cap="none" strike="noStrike">
                <a:solidFill>
                  <a:schemeClr val="dk1"/>
                </a:solidFill>
                <a:latin typeface="Cabin"/>
                <a:ea typeface="Cabin"/>
                <a:cs typeface="Cabin"/>
                <a:sym typeface="Cabin"/>
              </a:rPr>
              <a:t>., 2012 )</a:t>
            </a:r>
            <a:endParaRPr b="0" i="0" sz="1800" u="none" cap="none" strike="noStrike">
              <a:solidFill>
                <a:schemeClr val="dk1"/>
              </a:solidFill>
              <a:latin typeface="Cabin"/>
              <a:ea typeface="Cabin"/>
              <a:cs typeface="Cabin"/>
              <a:sym typeface="Cabin"/>
            </a:endParaRPr>
          </a:p>
          <a:p>
            <a:pPr indent="-36830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bin"/>
              <a:ea typeface="Cabin"/>
              <a:cs typeface="Cabin"/>
              <a:sym typeface="Cabin"/>
            </a:endParaRPr>
          </a:p>
          <a:p>
            <a:pPr indent="-457200" lvl="0" marL="457200" marR="0" rtl="0" algn="l">
              <a:lnSpc>
                <a:spcPct val="100000"/>
              </a:lnSpc>
              <a:spcBef>
                <a:spcPts val="0"/>
              </a:spcBef>
              <a:spcAft>
                <a:spcPts val="0"/>
              </a:spcAft>
              <a:buClr>
                <a:schemeClr val="dk1"/>
              </a:buClr>
              <a:buSzPts val="3200"/>
              <a:buFont typeface="Noto Sans Symbols"/>
              <a:buChar char="▪"/>
            </a:pPr>
            <a:r>
              <a:rPr b="0" i="0" lang="en-US" sz="3200" u="none" cap="none" strike="noStrike">
                <a:solidFill>
                  <a:schemeClr val="dk1"/>
                </a:solidFill>
                <a:latin typeface="Cabin"/>
                <a:ea typeface="Cabin"/>
                <a:cs typeface="Cabin"/>
                <a:sym typeface="Cabin"/>
              </a:rPr>
              <a:t>Serves as a </a:t>
            </a:r>
            <a:r>
              <a:rPr b="1" i="0" lang="en-US" sz="3200" u="none" cap="none" strike="noStrike">
                <a:solidFill>
                  <a:schemeClr val="dk1"/>
                </a:solidFill>
                <a:latin typeface="Cabin"/>
                <a:ea typeface="Cabin"/>
                <a:cs typeface="Cabin"/>
                <a:sym typeface="Cabin"/>
              </a:rPr>
              <a:t>predictor of success </a:t>
            </a:r>
            <a:r>
              <a:rPr b="0" i="0" lang="en-US" sz="3200" u="none" cap="none" strike="noStrike">
                <a:solidFill>
                  <a:schemeClr val="dk1"/>
                </a:solidFill>
                <a:latin typeface="Cabin"/>
                <a:ea typeface="Cabin"/>
                <a:cs typeface="Cabin"/>
                <a:sym typeface="Cabin"/>
              </a:rPr>
              <a:t>for trainees                                  </a:t>
            </a:r>
            <a:r>
              <a:rPr b="0" i="0" lang="en-US" sz="1600" u="none" cap="none" strike="noStrike">
                <a:solidFill>
                  <a:schemeClr val="dk1"/>
                </a:solidFill>
                <a:latin typeface="Cabin"/>
                <a:ea typeface="Cabin"/>
                <a:cs typeface="Cabin"/>
                <a:sym typeface="Cabin"/>
              </a:rPr>
              <a:t>(Shea </a:t>
            </a:r>
            <a:r>
              <a:rPr b="0" i="1" lang="en-US" sz="1600" u="none" cap="none" strike="noStrike">
                <a:solidFill>
                  <a:schemeClr val="dk1"/>
                </a:solidFill>
                <a:latin typeface="Cabin"/>
                <a:ea typeface="Cabin"/>
                <a:cs typeface="Cabin"/>
                <a:sym typeface="Cabin"/>
              </a:rPr>
              <a:t>et al</a:t>
            </a:r>
            <a:r>
              <a:rPr b="0" i="0" lang="en-US" sz="1600" u="none" cap="none" strike="noStrike">
                <a:solidFill>
                  <a:schemeClr val="dk1"/>
                </a:solidFill>
                <a:latin typeface="Cabin"/>
                <a:ea typeface="Cabin"/>
                <a:cs typeface="Cabin"/>
                <a:sym typeface="Cabin"/>
              </a:rPr>
              <a:t>., 2011; Steiner </a:t>
            </a:r>
            <a:r>
              <a:rPr b="0" i="1" lang="en-US" sz="1600" u="none" cap="none" strike="noStrike">
                <a:solidFill>
                  <a:schemeClr val="dk1"/>
                </a:solidFill>
                <a:latin typeface="Cabin"/>
                <a:ea typeface="Cabin"/>
                <a:cs typeface="Cabin"/>
                <a:sym typeface="Cabin"/>
              </a:rPr>
              <a:t>et al</a:t>
            </a:r>
            <a:r>
              <a:rPr b="0" i="0" lang="en-US" sz="1600" u="none" cap="none" strike="noStrike">
                <a:solidFill>
                  <a:schemeClr val="dk1"/>
                </a:solidFill>
                <a:latin typeface="Cabin"/>
                <a:ea typeface="Cabin"/>
                <a:cs typeface="Cabin"/>
                <a:sym typeface="Cabin"/>
              </a:rPr>
              <a:t>., 2004 )</a:t>
            </a:r>
            <a:endParaRPr b="0" i="0" sz="18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Cabin"/>
              <a:ea typeface="Cabin"/>
              <a:cs typeface="Cabin"/>
              <a:sym typeface="Cabin"/>
            </a:endParaRPr>
          </a:p>
          <a:p>
            <a:pPr indent="-457200" lvl="0" marL="457200" marR="0" rtl="0" algn="l">
              <a:lnSpc>
                <a:spcPct val="100000"/>
              </a:lnSpc>
              <a:spcBef>
                <a:spcPts val="0"/>
              </a:spcBef>
              <a:spcAft>
                <a:spcPts val="0"/>
              </a:spcAft>
              <a:buClr>
                <a:schemeClr val="dk1"/>
              </a:buClr>
              <a:buSzPts val="3200"/>
              <a:buFont typeface="Noto Sans Symbols"/>
              <a:buChar char="▪"/>
            </a:pPr>
            <a:r>
              <a:rPr b="0" i="0" lang="en-US" sz="3200" u="none" cap="none" strike="noStrike">
                <a:solidFill>
                  <a:schemeClr val="dk1"/>
                </a:solidFill>
                <a:latin typeface="Cabin"/>
                <a:ea typeface="Cabin"/>
                <a:cs typeface="Cabin"/>
                <a:sym typeface="Cabin"/>
              </a:rPr>
              <a:t>Strengthens </a:t>
            </a:r>
            <a:r>
              <a:rPr b="1" i="0" lang="en-US" sz="3200" u="none" cap="none" strike="noStrike">
                <a:solidFill>
                  <a:schemeClr val="dk1"/>
                </a:solidFill>
                <a:latin typeface="Cabin"/>
                <a:ea typeface="Cabin"/>
                <a:cs typeface="Cabin"/>
                <a:sym typeface="Cabin"/>
              </a:rPr>
              <a:t>decision-making</a:t>
            </a:r>
            <a:r>
              <a:rPr b="0" i="0" lang="en-US" sz="3200" u="none" cap="none" strike="noStrike">
                <a:solidFill>
                  <a:schemeClr val="dk1"/>
                </a:solidFill>
                <a:latin typeface="Cabin"/>
                <a:ea typeface="Cabin"/>
                <a:cs typeface="Cabin"/>
                <a:sym typeface="Cabin"/>
              </a:rPr>
              <a:t> around academic </a:t>
            </a:r>
            <a:r>
              <a:rPr b="1" i="0" lang="en-US" sz="3200" u="none" cap="none" strike="noStrike">
                <a:solidFill>
                  <a:schemeClr val="dk1"/>
                </a:solidFill>
                <a:latin typeface="Cabin"/>
                <a:ea typeface="Cabin"/>
                <a:cs typeface="Cabin"/>
                <a:sym typeface="Cabin"/>
              </a:rPr>
              <a:t>persistence</a:t>
            </a:r>
            <a:r>
              <a:rPr b="0" i="0" lang="en-US" sz="3200" u="none" cap="none" strike="noStrike">
                <a:solidFill>
                  <a:schemeClr val="dk1"/>
                </a:solidFill>
                <a:latin typeface="Cabin"/>
                <a:ea typeface="Cabin"/>
                <a:cs typeface="Cabin"/>
                <a:sym typeface="Cabin"/>
              </a:rPr>
              <a:t> </a:t>
            </a:r>
            <a:r>
              <a:rPr b="0" i="0" lang="en-US" sz="1600" u="none" cap="none" strike="noStrike">
                <a:solidFill>
                  <a:schemeClr val="dk1"/>
                </a:solidFill>
                <a:latin typeface="Cabin"/>
                <a:ea typeface="Cabin"/>
                <a:cs typeface="Cabin"/>
                <a:sym typeface="Cabin"/>
              </a:rPr>
              <a:t>(Gloria and Robinson Kurpius, 2001)</a:t>
            </a:r>
            <a:endParaRPr b="0" i="0" sz="1800" u="none" cap="none" strike="noStrike">
              <a:solidFill>
                <a:schemeClr val="dk1"/>
              </a:solidFill>
              <a:latin typeface="Cabin"/>
              <a:ea typeface="Cabin"/>
              <a:cs typeface="Cabin"/>
              <a:sym typeface="Cabin"/>
            </a:endParaRPr>
          </a:p>
          <a:p>
            <a:pPr indent="-36830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bin"/>
              <a:ea typeface="Cabin"/>
              <a:cs typeface="Cabin"/>
              <a:sym typeface="Cabin"/>
            </a:endParaRPr>
          </a:p>
          <a:p>
            <a:pPr indent="-457200" lvl="0" marL="457200" marR="0" rtl="0" algn="l">
              <a:lnSpc>
                <a:spcPct val="100000"/>
              </a:lnSpc>
              <a:spcBef>
                <a:spcPts val="0"/>
              </a:spcBef>
              <a:spcAft>
                <a:spcPts val="0"/>
              </a:spcAft>
              <a:buClr>
                <a:schemeClr val="dk1"/>
              </a:buClr>
              <a:buSzPts val="3200"/>
              <a:buFont typeface="Noto Sans Symbols"/>
              <a:buChar char="▪"/>
            </a:pPr>
            <a:r>
              <a:rPr b="0" i="0" lang="en-US" sz="3200" u="none" cap="none" strike="noStrike">
                <a:solidFill>
                  <a:schemeClr val="dk1"/>
                </a:solidFill>
                <a:latin typeface="Cabin"/>
                <a:ea typeface="Cabin"/>
                <a:cs typeface="Cabin"/>
                <a:sym typeface="Cabin"/>
              </a:rPr>
              <a:t>Cited as the most important factor in </a:t>
            </a:r>
            <a:r>
              <a:rPr b="1" i="0" lang="en-US" sz="3200" u="none" cap="none" strike="noStrike">
                <a:solidFill>
                  <a:schemeClr val="dk1"/>
                </a:solidFill>
                <a:latin typeface="Cabin"/>
                <a:ea typeface="Cabin"/>
                <a:cs typeface="Cabin"/>
                <a:sym typeface="Cabin"/>
              </a:rPr>
              <a:t>degree attainment</a:t>
            </a:r>
            <a:r>
              <a:rPr b="0" i="0" lang="en-US" sz="3200" u="none" cap="none" strike="noStrike">
                <a:solidFill>
                  <a:schemeClr val="dk1"/>
                </a:solidFill>
                <a:latin typeface="Cabin"/>
                <a:ea typeface="Cabin"/>
                <a:cs typeface="Cabin"/>
                <a:sym typeface="Cabin"/>
              </a:rPr>
              <a:t>          </a:t>
            </a:r>
            <a:r>
              <a:rPr b="0" i="0" lang="en-US" sz="1600" u="none" cap="none" strike="noStrike">
                <a:solidFill>
                  <a:schemeClr val="dk1"/>
                </a:solidFill>
                <a:latin typeface="Cabin"/>
                <a:ea typeface="Cabin"/>
                <a:cs typeface="Cabin"/>
                <a:sym typeface="Cabin"/>
              </a:rPr>
              <a:t>(Solorzano, 1998)</a:t>
            </a:r>
            <a:endParaRPr b="0" i="0" sz="1800" u="none" cap="none" strike="noStrike">
              <a:solidFill>
                <a:schemeClr val="dk1"/>
              </a:solidFill>
              <a:latin typeface="Cabin"/>
              <a:ea typeface="Cabin"/>
              <a:cs typeface="Cabin"/>
              <a:sym typeface="Cabin"/>
            </a:endParaRPr>
          </a:p>
          <a:p>
            <a:pPr indent="-36830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Cabin"/>
              <a:ea typeface="Cabin"/>
              <a:cs typeface="Cabin"/>
              <a:sym typeface="Cabin"/>
            </a:endParaRPr>
          </a:p>
          <a:p>
            <a:pPr indent="-457200" lvl="0" marL="457200" marR="0" rtl="0" algn="l">
              <a:lnSpc>
                <a:spcPct val="100000"/>
              </a:lnSpc>
              <a:spcBef>
                <a:spcPts val="0"/>
              </a:spcBef>
              <a:spcAft>
                <a:spcPts val="0"/>
              </a:spcAft>
              <a:buClr>
                <a:schemeClr val="dk1"/>
              </a:buClr>
              <a:buSzPts val="3200"/>
              <a:buFont typeface="Cabin"/>
              <a:buChar char="▪"/>
            </a:pPr>
            <a:r>
              <a:rPr b="0" i="0" lang="en-US" sz="3200" u="none" cap="none" strike="noStrike">
                <a:solidFill>
                  <a:schemeClr val="dk1"/>
                </a:solidFill>
                <a:latin typeface="Cabin"/>
                <a:ea typeface="Cabin"/>
                <a:cs typeface="Cabin"/>
                <a:sym typeface="Cabin"/>
              </a:rPr>
              <a:t>Benefits underrepresented students in health sciences                </a:t>
            </a:r>
            <a:r>
              <a:rPr b="0" i="0" lang="en-US" sz="1600" u="none" cap="none" strike="noStrike">
                <a:solidFill>
                  <a:schemeClr val="dk1"/>
                </a:solidFill>
                <a:latin typeface="Cabin"/>
                <a:ea typeface="Cabin"/>
                <a:cs typeface="Cabin"/>
                <a:sym typeface="Cabin"/>
              </a:rPr>
              <a:t>(Tsen </a:t>
            </a:r>
            <a:r>
              <a:rPr b="0" i="1" lang="en-US" sz="1600" u="none" cap="none" strike="noStrike">
                <a:solidFill>
                  <a:schemeClr val="dk1"/>
                </a:solidFill>
                <a:latin typeface="Cabin"/>
                <a:ea typeface="Cabin"/>
                <a:cs typeface="Cabin"/>
                <a:sym typeface="Cabin"/>
              </a:rPr>
              <a:t>et al</a:t>
            </a:r>
            <a:r>
              <a:rPr b="0" i="0" lang="en-US" sz="1600" u="none" cap="none" strike="noStrike">
                <a:solidFill>
                  <a:schemeClr val="dk1"/>
                </a:solidFill>
                <a:latin typeface="Cabin"/>
                <a:ea typeface="Cabin"/>
                <a:cs typeface="Cabin"/>
                <a:sym typeface="Cabin"/>
              </a:rPr>
              <a:t>., 2012)</a:t>
            </a:r>
            <a:endParaRPr b="0" i="0" sz="1400" u="none" cap="none" strike="noStrike">
              <a:solidFill>
                <a:schemeClr val="dk1"/>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8"/>
          <p:cNvSpPr txBox="1"/>
          <p:nvPr/>
        </p:nvSpPr>
        <p:spPr>
          <a:xfrm>
            <a:off x="5628285" y="1500605"/>
            <a:ext cx="6090300" cy="4802400"/>
          </a:xfrm>
          <a:prstGeom prst="rect">
            <a:avLst/>
          </a:prstGeom>
          <a:noFill/>
          <a:ln>
            <a:noFill/>
          </a:ln>
        </p:spPr>
        <p:txBody>
          <a:bodyPr anchorCtr="0" anchor="t" bIns="0" lIns="0" spcFirstLastPara="1" rIns="0" wrap="square" tIns="0">
            <a:spAutoFit/>
          </a:bodyPr>
          <a:lstStyle/>
          <a:p>
            <a:pPr indent="-302275" lvl="1" marL="604550" marR="0" rtl="0" algn="l">
              <a:lnSpc>
                <a:spcPct val="100000"/>
              </a:lnSpc>
              <a:spcBef>
                <a:spcPts val="0"/>
              </a:spcBef>
              <a:spcAft>
                <a:spcPts val="0"/>
              </a:spcAft>
              <a:buClr>
                <a:srgbClr val="000000"/>
              </a:buClr>
              <a:buSzPts val="2400"/>
              <a:buFont typeface="Cabin"/>
              <a:buChar char="•"/>
            </a:pPr>
            <a:r>
              <a:rPr b="0" i="0" lang="en-US" sz="2400" u="none" cap="none" strike="noStrike">
                <a:solidFill>
                  <a:srgbClr val="000000"/>
                </a:solidFill>
                <a:latin typeface="Cabin"/>
                <a:ea typeface="Cabin"/>
                <a:cs typeface="Cabin"/>
                <a:sym typeface="Cabin"/>
              </a:rPr>
              <a:t>Reduce power imbalances by fostering </a:t>
            </a:r>
            <a:r>
              <a:rPr b="0" i="0" lang="en-US" sz="2400" u="none" cap="none" strike="noStrike">
                <a:solidFill>
                  <a:srgbClr val="E5185A"/>
                </a:solidFill>
                <a:latin typeface="Cabin"/>
                <a:ea typeface="Cabin"/>
                <a:cs typeface="Cabin"/>
                <a:sym typeface="Cabin"/>
              </a:rPr>
              <a:t>equitable partnerships</a:t>
            </a:r>
            <a:r>
              <a:rPr b="0" i="0" lang="en-US" sz="2400" u="none" cap="none" strike="noStrike">
                <a:solidFill>
                  <a:srgbClr val="000000"/>
                </a:solidFill>
                <a:latin typeface="Cabin"/>
                <a:ea typeface="Cabin"/>
                <a:cs typeface="Cabin"/>
                <a:sym typeface="Cabin"/>
              </a:rPr>
              <a:t> between researchers from the Global South and the Global North</a:t>
            </a:r>
            <a:endParaRPr b="0" i="0" sz="1400" u="none" cap="none" strike="noStrike">
              <a:solidFill>
                <a:srgbClr val="000000"/>
              </a:solidFill>
              <a:latin typeface="Cabin"/>
              <a:ea typeface="Cabin"/>
              <a:cs typeface="Cabin"/>
              <a:sym typeface="Cabin"/>
            </a:endParaRPr>
          </a:p>
          <a:p>
            <a:pPr indent="-302275" lvl="1" marL="604550" marR="0" rtl="0" algn="l">
              <a:lnSpc>
                <a:spcPct val="100000"/>
              </a:lnSpc>
              <a:spcBef>
                <a:spcPts val="0"/>
              </a:spcBef>
              <a:spcAft>
                <a:spcPts val="0"/>
              </a:spcAft>
              <a:buClr>
                <a:srgbClr val="000000"/>
              </a:buClr>
              <a:buSzPts val="2400"/>
              <a:buFont typeface="Cabin"/>
              <a:buChar char="•"/>
            </a:pPr>
            <a:r>
              <a:rPr b="0" i="0" lang="en-US" sz="2400" u="none" cap="none" strike="noStrike">
                <a:solidFill>
                  <a:srgbClr val="000000"/>
                </a:solidFill>
                <a:latin typeface="Cabin"/>
                <a:ea typeface="Cabin"/>
                <a:cs typeface="Cabin"/>
                <a:sym typeface="Cabin"/>
              </a:rPr>
              <a:t>By </a:t>
            </a:r>
            <a:r>
              <a:rPr b="0" i="0" lang="en-US" sz="2400" u="none" cap="none" strike="noStrike">
                <a:solidFill>
                  <a:srgbClr val="E5185A"/>
                </a:solidFill>
                <a:latin typeface="Cabin"/>
                <a:ea typeface="Cabin"/>
                <a:cs typeface="Cabin"/>
                <a:sym typeface="Cabin"/>
              </a:rPr>
              <a:t>adopting a decolonial approach to mentorship</a:t>
            </a:r>
            <a:r>
              <a:rPr b="0" i="0" lang="en-US" sz="2400" u="none" cap="none" strike="noStrike">
                <a:solidFill>
                  <a:srgbClr val="000000"/>
                </a:solidFill>
                <a:latin typeface="Cabin"/>
                <a:ea typeface="Cabin"/>
                <a:cs typeface="Cabin"/>
                <a:sym typeface="Cabin"/>
              </a:rPr>
              <a:t>, the global health community can transform mentorship relationships into more equitable, empowering and sustainable collaborations</a:t>
            </a:r>
            <a:endParaRPr b="0" i="0" sz="1400" u="none" cap="none" strike="noStrike">
              <a:solidFill>
                <a:srgbClr val="000000"/>
              </a:solidFill>
              <a:latin typeface="Cabin"/>
              <a:ea typeface="Cabin"/>
              <a:cs typeface="Cabin"/>
              <a:sym typeface="Cabin"/>
            </a:endParaRPr>
          </a:p>
          <a:p>
            <a:pPr indent="-302275" lvl="1" marL="604550" marR="0" rtl="0" algn="l">
              <a:lnSpc>
                <a:spcPct val="100000"/>
              </a:lnSpc>
              <a:spcBef>
                <a:spcPts val="0"/>
              </a:spcBef>
              <a:spcAft>
                <a:spcPts val="0"/>
              </a:spcAft>
              <a:buClr>
                <a:srgbClr val="000000"/>
              </a:buClr>
              <a:buSzPts val="2400"/>
              <a:buFont typeface="Cabin"/>
              <a:buChar char="•"/>
            </a:pPr>
            <a:r>
              <a:rPr b="0" i="0" lang="en-US" sz="2400" u="none" cap="none" strike="noStrike">
                <a:solidFill>
                  <a:srgbClr val="000000"/>
                </a:solidFill>
                <a:latin typeface="Cabin"/>
                <a:ea typeface="Cabin"/>
                <a:cs typeface="Cabin"/>
                <a:sym typeface="Cabin"/>
              </a:rPr>
              <a:t>Decolonisation requires </a:t>
            </a:r>
            <a:r>
              <a:rPr b="0" i="0" lang="en-US" sz="2400" u="none" cap="none" strike="noStrike">
                <a:solidFill>
                  <a:srgbClr val="E5185A"/>
                </a:solidFill>
                <a:latin typeface="Cabin"/>
                <a:ea typeface="Cabin"/>
                <a:cs typeface="Cabin"/>
                <a:sym typeface="Cabin"/>
              </a:rPr>
              <a:t>continuous self-reflection, openness</a:t>
            </a:r>
            <a:r>
              <a:rPr b="0" i="0" lang="en-US" sz="2400" u="none" cap="none" strike="noStrike">
                <a:solidFill>
                  <a:srgbClr val="000000"/>
                </a:solidFill>
                <a:latin typeface="Cabin"/>
                <a:ea typeface="Cabin"/>
                <a:cs typeface="Cabin"/>
                <a:sym typeface="Cabin"/>
              </a:rPr>
              <a:t> to change, and a commitment to dismantling systemic inequities in global health</a:t>
            </a:r>
            <a:endParaRPr b="0" i="0" sz="1400" u="none" cap="none" strike="noStrike">
              <a:solidFill>
                <a:srgbClr val="000000"/>
              </a:solidFill>
              <a:latin typeface="Cabin"/>
              <a:ea typeface="Cabin"/>
              <a:cs typeface="Cabin"/>
              <a:sym typeface="Cabin"/>
            </a:endParaRPr>
          </a:p>
        </p:txBody>
      </p:sp>
      <p:sp>
        <p:nvSpPr>
          <p:cNvPr id="389" name="Google Shape;389;p8"/>
          <p:cNvSpPr/>
          <p:nvPr/>
        </p:nvSpPr>
        <p:spPr>
          <a:xfrm>
            <a:off x="295275" y="1500600"/>
            <a:ext cx="4911368" cy="4911819"/>
          </a:xfrm>
          <a:custGeom>
            <a:rect b="b" l="l" r="r" t="t"/>
            <a:pathLst>
              <a:path extrusionOk="0" h="8019297" w="8970535">
                <a:moveTo>
                  <a:pt x="0" y="0"/>
                </a:moveTo>
                <a:lnTo>
                  <a:pt x="8970535" y="0"/>
                </a:lnTo>
                <a:lnTo>
                  <a:pt x="8970535" y="8019297"/>
                </a:lnTo>
                <a:lnTo>
                  <a:pt x="0" y="801929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pic>
        <p:nvPicPr>
          <p:cNvPr id="390" name="Google Shape;390;p8"/>
          <p:cNvPicPr preferRelativeResize="0"/>
          <p:nvPr/>
        </p:nvPicPr>
        <p:blipFill rotWithShape="1">
          <a:blip r:embed="rId4">
            <a:alphaModFix/>
          </a:blip>
          <a:srcRect b="10802" l="10539" r="10448" t="8951"/>
          <a:stretch/>
        </p:blipFill>
        <p:spPr>
          <a:xfrm>
            <a:off x="358122" y="5508178"/>
            <a:ext cx="828675" cy="841623"/>
          </a:xfrm>
          <a:prstGeom prst="rect">
            <a:avLst/>
          </a:prstGeom>
          <a:noFill/>
          <a:ln>
            <a:noFill/>
          </a:ln>
        </p:spPr>
      </p:pic>
      <p:sp>
        <p:nvSpPr>
          <p:cNvPr id="391" name="Google Shape;391;p8"/>
          <p:cNvSpPr txBox="1"/>
          <p:nvPr/>
        </p:nvSpPr>
        <p:spPr>
          <a:xfrm>
            <a:off x="194272" y="401499"/>
            <a:ext cx="11765908" cy="650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5838"/>
              <a:buFont typeface="Arial"/>
              <a:buNone/>
            </a:pPr>
            <a:r>
              <a:rPr b="0" i="0" lang="en-US" sz="4400" u="none" cap="none" strike="noStrike">
                <a:solidFill>
                  <a:schemeClr val="dk1"/>
                </a:solidFill>
                <a:latin typeface="Cabin"/>
                <a:ea typeface="Cabin"/>
                <a:cs typeface="Cabin"/>
                <a:sym typeface="Cabin"/>
              </a:rPr>
              <a:t>Mentoring is important in decolonisation</a:t>
            </a:r>
            <a:endParaRPr b="0" i="0" sz="4400" u="none" cap="none" strike="noStrike">
              <a:solidFill>
                <a:schemeClr val="dk1"/>
              </a:solidFill>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9"/>
          <p:cNvSpPr/>
          <p:nvPr/>
        </p:nvSpPr>
        <p:spPr>
          <a:xfrm>
            <a:off x="1650" y="0"/>
            <a:ext cx="12188700" cy="6858000"/>
          </a:xfrm>
          <a:prstGeom prst="rect">
            <a:avLst/>
          </a:prstGeom>
          <a:solidFill>
            <a:srgbClr val="3067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397" name="Google Shape;397;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Play"/>
              <a:buNone/>
            </a:pPr>
            <a:r>
              <a:rPr lang="en-US">
                <a:solidFill>
                  <a:schemeClr val="lt1"/>
                </a:solidFill>
                <a:latin typeface="Cabin"/>
                <a:ea typeface="Cabin"/>
                <a:cs typeface="Cabin"/>
                <a:sym typeface="Cabin"/>
              </a:rPr>
              <a:t>Effective mentors and mentees </a:t>
            </a:r>
            <a:endParaRPr>
              <a:solidFill>
                <a:schemeClr val="lt1"/>
              </a:solidFill>
              <a:latin typeface="Cabin"/>
              <a:ea typeface="Cabin"/>
              <a:cs typeface="Cabin"/>
              <a:sym typeface="Cabin"/>
            </a:endParaRPr>
          </a:p>
        </p:txBody>
      </p:sp>
      <p:sp>
        <p:nvSpPr>
          <p:cNvPr id="398" name="Google Shape;398;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57575"/>
              </a:buClr>
              <a:buSzPts val="3200"/>
              <a:buNone/>
            </a:pPr>
            <a:r>
              <a:rPr lang="en-US" sz="3200">
                <a:solidFill>
                  <a:schemeClr val="lt1"/>
                </a:solidFill>
                <a:latin typeface="Cabin"/>
                <a:ea typeface="Cabin"/>
                <a:cs typeface="Cabin"/>
                <a:sym typeface="Cabin"/>
              </a:rPr>
              <a:t>Attributes, characteristics, and responsibilities </a:t>
            </a:r>
            <a:endParaRPr>
              <a:solidFill>
                <a:schemeClr val="lt1"/>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latin typeface="Cabin"/>
                <a:ea typeface="Cabin"/>
                <a:cs typeface="Cabin"/>
                <a:sym typeface="Cabin"/>
              </a:rPr>
              <a:t>Reflect for a moment:</a:t>
            </a:r>
            <a:endParaRPr>
              <a:latin typeface="Cabin"/>
              <a:ea typeface="Cabin"/>
              <a:cs typeface="Cabin"/>
              <a:sym typeface="Cabin"/>
            </a:endParaRPr>
          </a:p>
        </p:txBody>
      </p:sp>
      <p:sp>
        <p:nvSpPr>
          <p:cNvPr id="408" name="Google Shape;408;p10"/>
          <p:cNvSpPr txBox="1"/>
          <p:nvPr>
            <p:ph idx="1" type="body"/>
          </p:nvPr>
        </p:nvSpPr>
        <p:spPr>
          <a:xfrm>
            <a:off x="838200" y="1825625"/>
            <a:ext cx="10515600" cy="4124100"/>
          </a:xfrm>
          <a:prstGeom prst="rect">
            <a:avLst/>
          </a:prstGeom>
          <a:noFill/>
          <a:ln>
            <a:noFill/>
          </a:ln>
        </p:spPr>
        <p:txBody>
          <a:bodyPr anchorCtr="0" anchor="t" bIns="45700" lIns="91425" spcFirstLastPara="1" rIns="91425" wrap="square" tIns="45700">
            <a:normAutofit/>
          </a:bodyPr>
          <a:lstStyle/>
          <a:p>
            <a:pPr indent="0" lvl="0" marL="0" rtl="0" algn="l">
              <a:lnSpc>
                <a:spcPct val="119562"/>
              </a:lnSpc>
              <a:spcBef>
                <a:spcPts val="0"/>
              </a:spcBef>
              <a:spcAft>
                <a:spcPts val="0"/>
              </a:spcAft>
              <a:buSzPts val="1800"/>
              <a:buNone/>
            </a:pPr>
            <a:r>
              <a:rPr lang="en-US" sz="3200">
                <a:solidFill>
                  <a:srgbClr val="000000"/>
                </a:solidFill>
                <a:latin typeface="Cabin"/>
                <a:ea typeface="Cabin"/>
                <a:cs typeface="Cabin"/>
                <a:sym typeface="Cabin"/>
              </a:rPr>
              <a:t>Think about being in a mentoring relationship…</a:t>
            </a:r>
            <a:endParaRPr sz="1600">
              <a:solidFill>
                <a:srgbClr val="000000"/>
              </a:solidFill>
              <a:latin typeface="Cabin"/>
              <a:ea typeface="Cabin"/>
              <a:cs typeface="Cabin"/>
              <a:sym typeface="Cabin"/>
            </a:endParaRPr>
          </a:p>
          <a:p>
            <a:pPr indent="0" lvl="0" marL="0" rtl="0" algn="l">
              <a:lnSpc>
                <a:spcPct val="119562"/>
              </a:lnSpc>
              <a:spcBef>
                <a:spcPts val="0"/>
              </a:spcBef>
              <a:spcAft>
                <a:spcPts val="0"/>
              </a:spcAft>
              <a:buSzPts val="1800"/>
              <a:buNone/>
            </a:pPr>
            <a:r>
              <a:t/>
            </a:r>
            <a:endParaRPr sz="800">
              <a:solidFill>
                <a:srgbClr val="000000"/>
              </a:solidFill>
              <a:latin typeface="Cabin"/>
              <a:ea typeface="Cabin"/>
              <a:cs typeface="Cabin"/>
              <a:sym typeface="Cabin"/>
            </a:endParaRPr>
          </a:p>
          <a:p>
            <a:pPr indent="-228600" lvl="0" marL="228600" rtl="0" algn="l">
              <a:lnSpc>
                <a:spcPct val="119562"/>
              </a:lnSpc>
              <a:spcBef>
                <a:spcPts val="0"/>
              </a:spcBef>
              <a:spcAft>
                <a:spcPts val="0"/>
              </a:spcAft>
              <a:buClr>
                <a:srgbClr val="000000"/>
              </a:buClr>
              <a:buSzPts val="3200"/>
              <a:buFont typeface="Cabin"/>
              <a:buChar char="•"/>
            </a:pPr>
            <a:r>
              <a:rPr lang="en-US" sz="3200">
                <a:solidFill>
                  <a:srgbClr val="000000"/>
                </a:solidFill>
                <a:latin typeface="Cabin"/>
                <a:ea typeface="Cabin"/>
                <a:cs typeface="Cabin"/>
                <a:sym typeface="Cabin"/>
              </a:rPr>
              <a:t>What was the experience like?</a:t>
            </a:r>
            <a:endParaRPr sz="3200">
              <a:solidFill>
                <a:srgbClr val="000000"/>
              </a:solidFill>
              <a:latin typeface="Cabin"/>
              <a:ea typeface="Cabin"/>
              <a:cs typeface="Cabin"/>
              <a:sym typeface="Cabin"/>
            </a:endParaRPr>
          </a:p>
          <a:p>
            <a:pPr indent="0" lvl="0" marL="0" rtl="0" algn="l">
              <a:lnSpc>
                <a:spcPct val="119562"/>
              </a:lnSpc>
              <a:spcBef>
                <a:spcPts val="0"/>
              </a:spcBef>
              <a:spcAft>
                <a:spcPts val="0"/>
              </a:spcAft>
              <a:buSzPts val="1800"/>
              <a:buNone/>
            </a:pPr>
            <a:r>
              <a:t/>
            </a:r>
            <a:endParaRPr sz="800">
              <a:solidFill>
                <a:srgbClr val="000000"/>
              </a:solidFill>
              <a:latin typeface="Cabin"/>
              <a:ea typeface="Cabin"/>
              <a:cs typeface="Cabin"/>
              <a:sym typeface="Cabin"/>
            </a:endParaRPr>
          </a:p>
          <a:p>
            <a:pPr indent="-228600" lvl="0" marL="228600" rtl="0" algn="l">
              <a:lnSpc>
                <a:spcPct val="119562"/>
              </a:lnSpc>
              <a:spcBef>
                <a:spcPts val="0"/>
              </a:spcBef>
              <a:spcAft>
                <a:spcPts val="0"/>
              </a:spcAft>
              <a:buClr>
                <a:srgbClr val="000000"/>
              </a:buClr>
              <a:buSzPts val="3200"/>
              <a:buFont typeface="Cabin"/>
              <a:buChar char="•"/>
            </a:pPr>
            <a:r>
              <a:rPr lang="en-US" sz="3200">
                <a:solidFill>
                  <a:srgbClr val="000000"/>
                </a:solidFill>
                <a:latin typeface="Cabin"/>
                <a:ea typeface="Cabin"/>
                <a:cs typeface="Cabin"/>
                <a:sym typeface="Cabin"/>
              </a:rPr>
              <a:t>Did you know …what to expect?</a:t>
            </a:r>
            <a:r>
              <a:rPr lang="en-US">
                <a:latin typeface="Cabin"/>
                <a:ea typeface="Cabin"/>
                <a:cs typeface="Cabin"/>
                <a:sym typeface="Cabin"/>
              </a:rPr>
              <a:t> …</a:t>
            </a:r>
            <a:r>
              <a:rPr lang="en-US" sz="3200">
                <a:solidFill>
                  <a:srgbClr val="000000"/>
                </a:solidFill>
                <a:latin typeface="Cabin"/>
                <a:ea typeface="Cabin"/>
                <a:cs typeface="Cabin"/>
                <a:sym typeface="Cabin"/>
              </a:rPr>
              <a:t>how to engage in the partnership? …your role and responsibilities? If so, how did you know?</a:t>
            </a:r>
            <a:endParaRPr>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Custom 1">
      <a:dk1>
        <a:srgbClr val="000000"/>
      </a:dk1>
      <a:lt1>
        <a:srgbClr val="FFFFFF"/>
      </a:lt1>
      <a:dk2>
        <a:srgbClr val="5E5E5E"/>
      </a:dk2>
      <a:lt2>
        <a:srgbClr val="DDDDDD"/>
      </a:lt2>
      <a:accent1>
        <a:srgbClr val="418AB3"/>
      </a:accent1>
      <a:accent2>
        <a:srgbClr val="306786"/>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2025-04-06T17:20:27Z</dcterms:created>
  <dc:creator>Rose, Elizabeth 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2025-04-06T18:19:38Z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bb8b139f-ca2c-4358-865f-8025d3b73772</vt:lpwstr>
  </property>
  <property fmtid="{D5CDD505-2E9C-101B-9397-08002B2CF9AE}" pid="8" name="MSIP_Label_792c8cef-6f2b-4af1-b4ac-d815ff795cd6_ContentBits">
    <vt:lpwstr>0</vt:lpwstr>
  </property>
  <property fmtid="{D5CDD505-2E9C-101B-9397-08002B2CF9AE}" pid="9" name="MSIP_Label_792c8cef-6f2b-4af1-b4ac-d815ff795cd6_Tag">
    <vt:lpwstr>50, 3, 0, 1</vt:lpwstr>
  </property>
</Properties>
</file>